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539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018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51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7817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496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56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967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129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837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43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141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BA63-E518-48DC-8CD6-9761EAAA2A57}" type="datetimeFigureOut">
              <a:rPr lang="lv-LV" smtClean="0"/>
              <a:t>08.02.2018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439A0-CC63-468A-9B55-0044049BA6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8436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aas@laas.lv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6B25E4-12B3-45F6-A39A-91DAA9B69057}"/>
              </a:ext>
            </a:extLst>
          </p:cNvPr>
          <p:cNvSpPr txBox="1"/>
          <p:nvPr/>
        </p:nvSpPr>
        <p:spPr>
          <a:xfrm>
            <a:off x="1227908" y="1637212"/>
            <a:ext cx="69668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6000" b="1" dirty="0">
                <a:solidFill>
                  <a:srgbClr val="800000"/>
                </a:solidFill>
              </a:rPr>
              <a:t>Aktivitāšu un pasākumu kalendārs Dārzkopības institūtā 2018</a:t>
            </a:r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53F4E581-A9DB-4D68-82CD-A93DA6EE52A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27269" cy="1490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DD02F0-9CF5-4B12-83A7-22D8F68D1EEC}"/>
              </a:ext>
            </a:extLst>
          </p:cNvPr>
          <p:cNvSpPr txBox="1"/>
          <p:nvPr/>
        </p:nvSpPr>
        <p:spPr>
          <a:xfrm>
            <a:off x="1105988" y="5569168"/>
            <a:ext cx="70887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dirty="0">
                <a:solidFill>
                  <a:srgbClr val="0070C0"/>
                </a:solidFill>
              </a:rPr>
              <a:t>www.darzkopibasinstituts.lv</a:t>
            </a:r>
          </a:p>
        </p:txBody>
      </p:sp>
    </p:spTree>
    <p:extLst>
      <p:ext uri="{BB962C8B-B14F-4D97-AF65-F5344CB8AC3E}">
        <p14:creationId xmlns:p14="http://schemas.microsoft.com/office/powerpoint/2010/main" val="217386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A32E103C-3878-456B-9D0C-BF734B3EF8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27269" cy="14909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97F096-ED3E-4501-8E7F-5AC101736F15}"/>
              </a:ext>
            </a:extLst>
          </p:cNvPr>
          <p:cNvSpPr txBox="1"/>
          <p:nvPr/>
        </p:nvSpPr>
        <p:spPr>
          <a:xfrm>
            <a:off x="348344" y="1490908"/>
            <a:ext cx="2516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>
                <a:solidFill>
                  <a:srgbClr val="800000"/>
                </a:solidFill>
              </a:rPr>
              <a:t>Dārzu dienas: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78560-BEF4-4AE2-96AD-CE21DF86C8ED}"/>
              </a:ext>
            </a:extLst>
          </p:cNvPr>
          <p:cNvSpPr txBox="1"/>
          <p:nvPr/>
        </p:nvSpPr>
        <p:spPr>
          <a:xfrm>
            <a:off x="692331" y="2072640"/>
            <a:ext cx="4889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19. aprīlis </a:t>
            </a:r>
            <a:r>
              <a:rPr lang="lv-LV" sz="2400" dirty="0"/>
              <a:t>– «Pavasara lauku diena»;</a:t>
            </a:r>
          </a:p>
          <a:p>
            <a:r>
              <a:rPr lang="lv-LV" sz="2400" b="1" dirty="0"/>
              <a:t>12. jūlijs </a:t>
            </a:r>
            <a:r>
              <a:rPr lang="lv-LV" sz="2400" dirty="0"/>
              <a:t>– «Ogu diena»;</a:t>
            </a:r>
          </a:p>
          <a:p>
            <a:r>
              <a:rPr lang="lv-LV" sz="2400" b="1" dirty="0"/>
              <a:t>24. augusts </a:t>
            </a:r>
            <a:r>
              <a:rPr lang="lv-LV" sz="2400" dirty="0"/>
              <a:t>– «Rudens lauku diena».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393DB4-DB46-46CA-B27E-C6904CDBA1F3}"/>
              </a:ext>
            </a:extLst>
          </p:cNvPr>
          <p:cNvSpPr txBox="1"/>
          <p:nvPr/>
        </p:nvSpPr>
        <p:spPr>
          <a:xfrm>
            <a:off x="1184366" y="6156960"/>
            <a:ext cx="7759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800000"/>
                </a:solidFill>
              </a:rPr>
              <a:t>Informācija sekos: </a:t>
            </a:r>
            <a:r>
              <a:rPr lang="lv-LV" sz="3200" b="1" dirty="0">
                <a:solidFill>
                  <a:srgbClr val="0070C0"/>
                </a:solidFill>
              </a:rPr>
              <a:t>www.fruittechcentre.eu</a:t>
            </a:r>
          </a:p>
        </p:txBody>
      </p:sp>
      <p:pic>
        <p:nvPicPr>
          <p:cNvPr id="7" name="Attēls 6">
            <a:extLst>
              <a:ext uri="{FF2B5EF4-FFF2-40B4-BE49-F238E27FC236}">
                <a16:creationId xmlns:a16="http://schemas.microsoft.com/office/drawing/2014/main" id="{23F28AF1-AE74-4492-BA71-1527E08E0F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84320" y="0"/>
            <a:ext cx="5059680" cy="1861160"/>
          </a:xfrm>
          <a:prstGeom prst="rect">
            <a:avLst/>
          </a:prstGeom>
        </p:spPr>
      </p:pic>
      <p:pic>
        <p:nvPicPr>
          <p:cNvPr id="9" name="Attēls 8">
            <a:extLst>
              <a:ext uri="{FF2B5EF4-FFF2-40B4-BE49-F238E27FC236}">
                <a16:creationId xmlns:a16="http://schemas.microsoft.com/office/drawing/2014/main" id="{2E4705BF-5333-465D-9A8F-57659AC6012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3646714"/>
            <a:ext cx="2827562" cy="1885041"/>
          </a:xfrm>
          <a:prstGeom prst="rect">
            <a:avLst/>
          </a:prstGeom>
        </p:spPr>
      </p:pic>
      <p:pic>
        <p:nvPicPr>
          <p:cNvPr id="11" name="Attēls 10">
            <a:extLst>
              <a:ext uri="{FF2B5EF4-FFF2-40B4-BE49-F238E27FC236}">
                <a16:creationId xmlns:a16="http://schemas.microsoft.com/office/drawing/2014/main" id="{BEA11044-CCD8-4BB1-8813-9504745DA2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23" y="3646714"/>
            <a:ext cx="2891246" cy="1927497"/>
          </a:xfrm>
          <a:prstGeom prst="rect">
            <a:avLst/>
          </a:prstGeom>
        </p:spPr>
      </p:pic>
      <p:pic>
        <p:nvPicPr>
          <p:cNvPr id="13" name="Attēls 12">
            <a:extLst>
              <a:ext uri="{FF2B5EF4-FFF2-40B4-BE49-F238E27FC236}">
                <a16:creationId xmlns:a16="http://schemas.microsoft.com/office/drawing/2014/main" id="{AA6E67E6-87C3-476E-9B57-589801B18B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475" y="4803857"/>
            <a:ext cx="2220239" cy="1480159"/>
          </a:xfrm>
          <a:prstGeom prst="rect">
            <a:avLst/>
          </a:prstGeom>
        </p:spPr>
      </p:pic>
      <p:pic>
        <p:nvPicPr>
          <p:cNvPr id="15" name="Attēls 14">
            <a:extLst>
              <a:ext uri="{FF2B5EF4-FFF2-40B4-BE49-F238E27FC236}">
                <a16:creationId xmlns:a16="http://schemas.microsoft.com/office/drawing/2014/main" id="{CE19F76B-DF47-4003-827D-4FBFB0B71CF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2475" y="3245836"/>
            <a:ext cx="2220239" cy="14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9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>
            <a:extLst>
              <a:ext uri="{FF2B5EF4-FFF2-40B4-BE49-F238E27FC236}">
                <a16:creationId xmlns:a16="http://schemas.microsoft.com/office/drawing/2014/main" id="{B56BE479-0A41-45CB-8034-B5E12C490F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727269" cy="1490908"/>
          </a:xfrm>
          <a:prstGeom prst="rect">
            <a:avLst/>
          </a:prstGeom>
        </p:spPr>
      </p:pic>
      <p:pic>
        <p:nvPicPr>
          <p:cNvPr id="6" name="Attēls 5">
            <a:extLst>
              <a:ext uri="{FF2B5EF4-FFF2-40B4-BE49-F238E27FC236}">
                <a16:creationId xmlns:a16="http://schemas.microsoft.com/office/drawing/2014/main" id="{91CBE295-3F29-4347-B56D-3DB34A6B1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8949" y="4794202"/>
            <a:ext cx="3405051" cy="20576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FADDF-E1C7-43DB-8CC0-5E03B27B363D}"/>
              </a:ext>
            </a:extLst>
          </p:cNvPr>
          <p:cNvSpPr txBox="1"/>
          <p:nvPr/>
        </p:nvSpPr>
        <p:spPr>
          <a:xfrm>
            <a:off x="235132" y="3363954"/>
            <a:ext cx="87259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>
                <a:solidFill>
                  <a:srgbClr val="FF9900"/>
                </a:solidFill>
              </a:rPr>
              <a:t>Ekspertu brauciens pa Lietuvas un Polijas </a:t>
            </a:r>
            <a:r>
              <a:rPr lang="lv-LV" sz="40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ogu</a:t>
            </a:r>
            <a:r>
              <a:rPr lang="lv-LV" sz="4000" b="1" dirty="0">
                <a:solidFill>
                  <a:srgbClr val="FF9900"/>
                </a:solidFill>
              </a:rPr>
              <a:t> dārziem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5215F0-40CE-40B1-870C-F88D58FAD81E}"/>
              </a:ext>
            </a:extLst>
          </p:cNvPr>
          <p:cNvSpPr txBox="1"/>
          <p:nvPr/>
        </p:nvSpPr>
        <p:spPr>
          <a:xfrm>
            <a:off x="182880" y="1488343"/>
            <a:ext cx="340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/>
              <a:t>Kad</a:t>
            </a:r>
            <a:r>
              <a:rPr lang="lv-LV" sz="2400" dirty="0"/>
              <a:t>: plānotais laiks </a:t>
            </a:r>
            <a:r>
              <a:rPr lang="lv-LV" sz="2400" b="1" dirty="0">
                <a:solidFill>
                  <a:schemeClr val="accent6">
                    <a:lumMod val="50000"/>
                  </a:schemeClr>
                </a:solidFill>
              </a:rPr>
              <a:t>Jūnijs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C02470-97F7-4655-A106-C4E157209730}"/>
              </a:ext>
            </a:extLst>
          </p:cNvPr>
          <p:cNvSpPr txBox="1"/>
          <p:nvPr/>
        </p:nvSpPr>
        <p:spPr>
          <a:xfrm>
            <a:off x="182880" y="2056816"/>
            <a:ext cx="3021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indent="-269875"/>
            <a:r>
              <a:rPr lang="lv-LV" sz="2400" b="1" dirty="0"/>
              <a:t>Piedalās</a:t>
            </a:r>
            <a:r>
              <a:rPr lang="lv-LV" sz="2400" dirty="0"/>
              <a:t>: </a:t>
            </a:r>
            <a:r>
              <a:rPr lang="lv-LV" sz="2400" b="1" dirty="0">
                <a:solidFill>
                  <a:srgbClr val="800000"/>
                </a:solidFill>
              </a:rPr>
              <a:t>LAA</a:t>
            </a:r>
            <a:r>
              <a:rPr lang="lv-LV" sz="2400" dirty="0"/>
              <a:t>  biedri kā eksperti un pieaicinātie eksperti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F700FF-79CC-4513-9945-9F0BA7678703}"/>
              </a:ext>
            </a:extLst>
          </p:cNvPr>
          <p:cNvSpPr txBox="1"/>
          <p:nvPr/>
        </p:nvSpPr>
        <p:spPr>
          <a:xfrm>
            <a:off x="740229" y="4687393"/>
            <a:ext cx="4685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lv-LV" sz="2400" b="1" dirty="0"/>
              <a:t>Dalības maksa</a:t>
            </a:r>
            <a:r>
              <a:rPr lang="lv-LV" sz="2400" dirty="0"/>
              <a:t>: nakšņošanas un uzturēšanās izdevumi.</a:t>
            </a:r>
          </a:p>
        </p:txBody>
      </p:sp>
      <p:pic>
        <p:nvPicPr>
          <p:cNvPr id="12" name="Attēls 11">
            <a:extLst>
              <a:ext uri="{FF2B5EF4-FFF2-40B4-BE49-F238E27FC236}">
                <a16:creationId xmlns:a16="http://schemas.microsoft.com/office/drawing/2014/main" id="{DF52A1FB-FF10-4EA2-A1E9-927C2F96E2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0480" y="0"/>
            <a:ext cx="5312229" cy="325714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F6A2AB-8990-4BD8-B0D9-876AC200A8A9}"/>
              </a:ext>
            </a:extLst>
          </p:cNvPr>
          <p:cNvSpPr txBox="1"/>
          <p:nvPr/>
        </p:nvSpPr>
        <p:spPr>
          <a:xfrm>
            <a:off x="1010194" y="5641500"/>
            <a:ext cx="4415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4250" indent="-984250"/>
            <a:r>
              <a:rPr lang="lv-LV" sz="2400" b="1" dirty="0"/>
              <a:t>Pieteikties</a:t>
            </a:r>
            <a:r>
              <a:rPr lang="lv-LV" sz="2400" dirty="0"/>
              <a:t>: LAA birojā </a:t>
            </a:r>
            <a:br>
              <a:rPr lang="lv-LV" sz="2400" dirty="0"/>
            </a:br>
            <a:r>
              <a:rPr lang="lv-LV" dirty="0"/>
              <a:t>(</a:t>
            </a:r>
            <a:r>
              <a:rPr lang="lv-LV" dirty="0">
                <a:hlinkClick r:id="rId5"/>
              </a:rPr>
              <a:t>laas@laas.lv</a:t>
            </a:r>
            <a:r>
              <a:rPr lang="lv-LV" dirty="0"/>
              <a:t>, t.: 29212475)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CE90206-AA5A-4794-8DEE-A5E4E617E9FB}"/>
              </a:ext>
            </a:extLst>
          </p:cNvPr>
          <p:cNvSpPr txBox="1"/>
          <p:nvPr/>
        </p:nvSpPr>
        <p:spPr>
          <a:xfrm>
            <a:off x="5826034" y="2734492"/>
            <a:ext cx="323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rgbClr val="FFFF00"/>
                </a:solidFill>
              </a:rPr>
              <a:t>Eksperti </a:t>
            </a:r>
            <a:r>
              <a:rPr lang="lv-LV" sz="1400" b="1" dirty="0" err="1">
                <a:solidFill>
                  <a:srgbClr val="FFFF00"/>
                </a:solidFill>
              </a:rPr>
              <a:t>Demo</a:t>
            </a:r>
            <a:r>
              <a:rPr lang="lv-LV" sz="1400" b="1" dirty="0">
                <a:solidFill>
                  <a:srgbClr val="FFFF00"/>
                </a:solidFill>
              </a:rPr>
              <a:t> augļu dārzā Lietuvā, 2017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C2F62C-A17E-4C92-B224-4914D3FDC7EF}"/>
              </a:ext>
            </a:extLst>
          </p:cNvPr>
          <p:cNvSpPr txBox="1"/>
          <p:nvPr/>
        </p:nvSpPr>
        <p:spPr>
          <a:xfrm>
            <a:off x="5939246" y="6574865"/>
            <a:ext cx="30218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dirty="0">
                <a:solidFill>
                  <a:srgbClr val="FFFF00"/>
                </a:solidFill>
              </a:rPr>
              <a:t>Autobuss ietilpa ābeļdārza 4 m rindstarpā </a:t>
            </a:r>
            <a:r>
              <a:rPr lang="lv-LV" sz="1200" b="1" dirty="0">
                <a:solidFill>
                  <a:srgbClr val="FFFF00"/>
                </a:solidFill>
                <a:sym typeface="Wingdings" panose="05000000000000000000" pitchFamily="2" charset="2"/>
              </a:rPr>
              <a:t></a:t>
            </a:r>
            <a:endParaRPr lang="lv-LV" sz="1200" b="1" dirty="0">
              <a:solidFill>
                <a:srgbClr val="FFFF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3AB63-CFDB-4C16-AB00-81C2CAE3295D}"/>
              </a:ext>
            </a:extLst>
          </p:cNvPr>
          <p:cNvSpPr txBox="1"/>
          <p:nvPr/>
        </p:nvSpPr>
        <p:spPr>
          <a:xfrm>
            <a:off x="914400" y="6544087"/>
            <a:ext cx="4685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>
                <a:solidFill>
                  <a:srgbClr val="800000"/>
                </a:solidFill>
              </a:rPr>
              <a:t>Šogad vēl arī LT un PL eksperti LV </a:t>
            </a:r>
            <a:r>
              <a:rPr lang="lv-LV" sz="1400" b="1" dirty="0" err="1">
                <a:solidFill>
                  <a:srgbClr val="800000"/>
                </a:solidFill>
              </a:rPr>
              <a:t>Demo</a:t>
            </a:r>
            <a:r>
              <a:rPr lang="lv-LV" sz="1400" b="1" dirty="0">
                <a:solidFill>
                  <a:srgbClr val="800000"/>
                </a:solidFill>
              </a:rPr>
              <a:t> dārzos ~ augustā</a:t>
            </a:r>
          </a:p>
        </p:txBody>
      </p:sp>
    </p:spTree>
    <p:extLst>
      <p:ext uri="{BB962C8B-B14F-4D97-AF65-F5344CB8AC3E}">
        <p14:creationId xmlns:p14="http://schemas.microsoft.com/office/powerpoint/2010/main" val="14112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:a16="http://schemas.microsoft.com/office/drawing/2014/main" id="{27E22BCB-DD92-478C-B1F0-C883397702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6743" y="2619829"/>
            <a:ext cx="6357257" cy="4238171"/>
          </a:xfrm>
          <a:prstGeom prst="rect">
            <a:avLst/>
          </a:prstGeom>
          <a:effectLst>
            <a:softEdge rad="215900"/>
          </a:effectLst>
          <a:scene3d>
            <a:camera prst="obliqueBottomLeft">
              <a:rot lat="0" lon="0" rev="0"/>
            </a:camera>
            <a:lightRig rig="threePt" dir="t"/>
          </a:scene3d>
        </p:spPr>
      </p:pic>
      <p:pic>
        <p:nvPicPr>
          <p:cNvPr id="3" name="Attēls 2">
            <a:extLst>
              <a:ext uri="{FF2B5EF4-FFF2-40B4-BE49-F238E27FC236}">
                <a16:creationId xmlns:a16="http://schemas.microsoft.com/office/drawing/2014/main" id="{D2EB9A35-D05A-46B6-9E23-C44AD19337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48" t="5588" r="15143" b="28635"/>
          <a:stretch/>
        </p:blipFill>
        <p:spPr>
          <a:xfrm>
            <a:off x="0" y="0"/>
            <a:ext cx="5892458" cy="3735977"/>
          </a:xfrm>
          <a:prstGeom prst="rect">
            <a:avLst/>
          </a:prstGeom>
          <a:effectLst>
            <a:softEdge rad="2159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B99CF9-2F3D-44BD-AE81-BB25823BB51F}"/>
              </a:ext>
            </a:extLst>
          </p:cNvPr>
          <p:cNvSpPr txBox="1"/>
          <p:nvPr/>
        </p:nvSpPr>
        <p:spPr>
          <a:xfrm>
            <a:off x="5892458" y="296091"/>
            <a:ext cx="3094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002060"/>
                </a:solidFill>
              </a:rPr>
              <a:t>Zinātnieku nakts: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AEC11C-D987-43D4-A01E-A5E79B985126}"/>
              </a:ext>
            </a:extLst>
          </p:cNvPr>
          <p:cNvSpPr txBox="1"/>
          <p:nvPr/>
        </p:nvSpPr>
        <p:spPr>
          <a:xfrm>
            <a:off x="6557555" y="848249"/>
            <a:ext cx="242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002060"/>
                </a:solidFill>
              </a:rPr>
              <a:t>28.septembris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656385-0F7F-4487-AC46-35CB6D794D48}"/>
              </a:ext>
            </a:extLst>
          </p:cNvPr>
          <p:cNvSpPr txBox="1"/>
          <p:nvPr/>
        </p:nvSpPr>
        <p:spPr>
          <a:xfrm>
            <a:off x="696685" y="5242710"/>
            <a:ext cx="2455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solidFill>
                  <a:srgbClr val="C00000"/>
                </a:solidFill>
              </a:rPr>
              <a:t>Ābolu diena!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68744-F477-49B6-B467-5227F4AE963A}"/>
              </a:ext>
            </a:extLst>
          </p:cNvPr>
          <p:cNvSpPr txBox="1"/>
          <p:nvPr/>
        </p:nvSpPr>
        <p:spPr>
          <a:xfrm>
            <a:off x="1193074" y="5852160"/>
            <a:ext cx="146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>
                <a:solidFill>
                  <a:srgbClr val="C00000"/>
                </a:solidFill>
              </a:rPr>
              <a:t>6.oktobris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286076-A6A6-4CDF-8D04-73B0A7B932AA}"/>
              </a:ext>
            </a:extLst>
          </p:cNvPr>
          <p:cNvSpPr txBox="1"/>
          <p:nvPr/>
        </p:nvSpPr>
        <p:spPr>
          <a:xfrm>
            <a:off x="4685211" y="3366645"/>
            <a:ext cx="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solidFill>
                  <a:srgbClr val="FFFF00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3058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ttēls 10">
            <a:extLst>
              <a:ext uri="{FF2B5EF4-FFF2-40B4-BE49-F238E27FC236}">
                <a16:creationId xmlns:a16="http://schemas.microsoft.com/office/drawing/2014/main" id="{8A92145E-DD52-4DC9-85BE-262031707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440A08C-D7DA-466A-AC79-CADC59C7AFFD}"/>
              </a:ext>
            </a:extLst>
          </p:cNvPr>
          <p:cNvSpPr txBox="1"/>
          <p:nvPr/>
        </p:nvSpPr>
        <p:spPr>
          <a:xfrm>
            <a:off x="121919" y="4423954"/>
            <a:ext cx="5930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8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Koncerts ceriņu dārzā</a:t>
            </a:r>
          </a:p>
          <a:p>
            <a:pPr algn="ctr"/>
            <a:r>
              <a:rPr lang="lv-LV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26. maijs</a:t>
            </a:r>
          </a:p>
        </p:txBody>
      </p:sp>
    </p:spTree>
    <p:extLst>
      <p:ext uri="{BB962C8B-B14F-4D97-AF65-F5344CB8AC3E}">
        <p14:creationId xmlns:p14="http://schemas.microsoft.com/office/powerpoint/2010/main" val="152539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 dizain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dizains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dizain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128</Words>
  <Application>Microsoft Office PowerPoint</Application>
  <PresentationFormat>Slaidrāde ekrānā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Edgars Rubauskis</dc:creator>
  <cp:lastModifiedBy>Edgars Rubauskis</cp:lastModifiedBy>
  <cp:revision>16</cp:revision>
  <dcterms:created xsi:type="dcterms:W3CDTF">2018-01-18T07:29:32Z</dcterms:created>
  <dcterms:modified xsi:type="dcterms:W3CDTF">2018-02-08T13:53:07Z</dcterms:modified>
</cp:coreProperties>
</file>