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79" r:id="rId3"/>
    <p:sldId id="380" r:id="rId4"/>
    <p:sldId id="381" r:id="rId5"/>
    <p:sldId id="382" r:id="rId6"/>
    <p:sldId id="383" r:id="rId7"/>
    <p:sldId id="384" r:id="rId8"/>
    <p:sldId id="370" r:id="rId9"/>
    <p:sldId id="346" r:id="rId10"/>
    <p:sldId id="386" r:id="rId11"/>
    <p:sldId id="388" r:id="rId12"/>
    <p:sldId id="389" r:id="rId13"/>
    <p:sldId id="385" r:id="rId14"/>
    <p:sldId id="378" r:id="rId15"/>
    <p:sldId id="322" r:id="rId16"/>
  </p:sldIdLst>
  <p:sldSz cx="9144000" cy="6858000" type="screen4x3"/>
  <p:notesSz cx="7099300" cy="10234613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707570A-A822-422E-B26B-20B371C0F0C0}" type="datetimeFigureOut">
              <a:rPr lang="lv-LV" smtClean="0"/>
              <a:pPr/>
              <a:t>2018.02.08.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330B54-E6C6-4FF5-8C0F-26D62945CAE3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14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lv-LV" dirty="0" err="1" smtClean="0"/>
              <a:t>this</a:t>
            </a:r>
            <a:r>
              <a:rPr lang="lv-LV" dirty="0" smtClean="0"/>
              <a:t> moment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haev</a:t>
            </a:r>
            <a:r>
              <a:rPr lang="lv-LV" dirty="0" smtClean="0"/>
              <a:t> 9 </a:t>
            </a:r>
            <a:r>
              <a:rPr lang="lv-LV" dirty="0" err="1" smtClean="0"/>
              <a:t>stations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also</a:t>
            </a:r>
            <a:r>
              <a:rPr lang="lv-LV" dirty="0" smtClean="0"/>
              <a:t> </a:t>
            </a:r>
            <a:r>
              <a:rPr lang="lv-LV" dirty="0" err="1" smtClean="0"/>
              <a:t>growers</a:t>
            </a:r>
            <a:r>
              <a:rPr lang="lv-LV" dirty="0" smtClean="0"/>
              <a:t> </a:t>
            </a:r>
            <a:r>
              <a:rPr lang="lv-LV" dirty="0" err="1" smtClean="0"/>
              <a:t>has</a:t>
            </a:r>
            <a:r>
              <a:rPr lang="lv-LV" dirty="0" smtClean="0"/>
              <a:t> a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wish</a:t>
            </a:r>
            <a:r>
              <a:rPr lang="lv-LV" baseline="0" dirty="0" smtClean="0"/>
              <a:t> to </a:t>
            </a:r>
            <a:r>
              <a:rPr lang="lv-LV" baseline="0" dirty="0" err="1" smtClean="0"/>
              <a:t>enlarge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network</a:t>
            </a:r>
            <a:r>
              <a:rPr lang="lv-LV" baseline="0" dirty="0" smtClean="0"/>
              <a:t> </a:t>
            </a:r>
            <a:r>
              <a:rPr lang="lv-LV" baseline="0" dirty="0" err="1" smtClean="0"/>
              <a:t>besides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those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stations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what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have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are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already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old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fasion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and</a:t>
            </a:r>
            <a:r>
              <a:rPr lang="lv-LV" baseline="0" dirty="0" smtClean="0"/>
              <a:t> tak a </a:t>
            </a:r>
            <a:r>
              <a:rPr lang="lv-LV" baseline="0" dirty="0" err="1" smtClean="0"/>
              <a:t>lotb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care</a:t>
            </a:r>
            <a:r>
              <a:rPr lang="lv-LV" baseline="0" dirty="0" smtClean="0"/>
              <a:t>. It </a:t>
            </a:r>
            <a:r>
              <a:rPr lang="lv-LV" baseline="0" dirty="0" err="1" smtClean="0"/>
              <a:t>is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not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possible</a:t>
            </a:r>
            <a:r>
              <a:rPr lang="lv-LV" baseline="0" dirty="0" smtClean="0"/>
              <a:t> to </a:t>
            </a:r>
            <a:r>
              <a:rPr lang="lv-LV" baseline="0" dirty="0" err="1" smtClean="0"/>
              <a:t>update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them</a:t>
            </a:r>
            <a:r>
              <a:rPr lang="lv-LV" baseline="0" dirty="0" smtClean="0"/>
              <a:t> </a:t>
            </a:r>
            <a:r>
              <a:rPr lang="lv-LV" baseline="0" dirty="0" err="1" smtClean="0"/>
              <a:t>because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Luff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doesnt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produce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this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kind</a:t>
            </a:r>
            <a:r>
              <a:rPr lang="lv-LV" baseline="0" dirty="0" smtClean="0"/>
              <a:t> </a:t>
            </a:r>
            <a:r>
              <a:rPr lang="lv-LV" baseline="0" dirty="0" err="1" smtClean="0"/>
              <a:t>of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stations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any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B7FCB-844F-467A-98D2-2608A7A1932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4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CEA0-8805-4B37-9648-CB42FD369BE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5AED-C14C-4DD9-B436-691B33904FD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4B35-9A83-46FE-81D6-7539134BAFE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CE169-5346-4B43-A2D9-0B073308638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697D-B7DD-40F5-B393-A58994E7B93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6639-6287-4F6F-B432-C437695C926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F332-8780-4CDE-B4BD-F4146E1B55B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4CAE-A7D0-4D7E-8587-53F39C9A1BD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940F-F463-4CE0-8B23-62AD11D58D5C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E9C5-EAD1-40DF-B4F7-8F4207914FA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9891-C84F-492C-8FAF-9A5C4DB624B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4F35956-46C2-489B-A7EF-26536F7360D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FF670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956B43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6264696" cy="2593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4400" b="1" dirty="0" smtClean="0">
                <a:cs typeface="Arial" panose="020B0604020202020204" pitchFamily="34" charset="0"/>
              </a:rPr>
              <a:t>Efektīva augu aizsardzība augļu dārzā</a:t>
            </a:r>
            <a:br>
              <a:rPr lang="lv-LV" sz="4400" b="1" dirty="0" smtClean="0">
                <a:cs typeface="Arial" panose="020B0604020202020204" pitchFamily="34" charset="0"/>
              </a:rPr>
            </a:br>
            <a:r>
              <a:rPr lang="lv-LV" sz="4400" b="1" dirty="0" smtClean="0">
                <a:cs typeface="Arial" panose="020B0604020202020204" pitchFamily="34" charset="0"/>
              </a:rPr>
              <a:t/>
            </a:r>
            <a:br>
              <a:rPr lang="lv-LV" sz="4400" b="1" dirty="0" smtClean="0">
                <a:cs typeface="Arial" panose="020B0604020202020204" pitchFamily="34" charset="0"/>
              </a:rPr>
            </a:br>
            <a:endParaRPr lang="lv-LV" sz="44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789040"/>
            <a:ext cx="7404100" cy="865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lv-LV" sz="2400" dirty="0" smtClean="0">
              <a:solidFill>
                <a:srgbClr val="920000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b="1" i="1" dirty="0" smtClean="0">
                <a:solidFill>
                  <a:srgbClr val="680000"/>
                </a:solidFill>
                <a:ea typeface="+mj-ea"/>
                <a:cs typeface="Arial" panose="020B0604020202020204" pitchFamily="34" charset="0"/>
              </a:rPr>
              <a:t>Regīna Rancāne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solidFill>
                  <a:srgbClr val="680000"/>
                </a:solidFill>
                <a:ea typeface="+mj-ea"/>
                <a:cs typeface="Arial" panose="020B0604020202020204" pitchFamily="34" charset="0"/>
              </a:rPr>
              <a:t>Latvijas </a:t>
            </a:r>
            <a:r>
              <a:rPr lang="lv-LV" sz="2400" dirty="0">
                <a:solidFill>
                  <a:srgbClr val="680000"/>
                </a:solidFill>
                <a:ea typeface="+mj-ea"/>
                <a:cs typeface="Arial" panose="020B0604020202020204" pitchFamily="34" charset="0"/>
              </a:rPr>
              <a:t>Augu aizsardzības pētniecības </a:t>
            </a:r>
            <a:r>
              <a:rPr lang="lv-LV" sz="2400" dirty="0" smtClean="0">
                <a:solidFill>
                  <a:srgbClr val="680000"/>
                </a:solidFill>
                <a:ea typeface="+mj-ea"/>
                <a:cs typeface="Arial" panose="020B0604020202020204" pitchFamily="34" charset="0"/>
              </a:rPr>
              <a:t>centrs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v-LV" sz="2400" dirty="0" smtClean="0">
                <a:solidFill>
                  <a:srgbClr val="680000"/>
                </a:solidFill>
                <a:ea typeface="+mj-ea"/>
                <a:cs typeface="Arial" panose="020B0604020202020204" pitchFamily="34" charset="0"/>
              </a:rPr>
              <a:t>www.laapc.lv</a:t>
            </a:r>
            <a:endParaRPr lang="lv-LV" sz="2400" dirty="0">
              <a:solidFill>
                <a:srgbClr val="680000"/>
              </a:solidFill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3CEA0-8805-4B37-9648-CB42FD369BE7}" type="slidenum">
              <a:rPr lang="lv-LV" smtClean="0"/>
              <a:pPr>
                <a:defRPr/>
              </a:pPr>
              <a:t>1</a:t>
            </a:fld>
            <a:endParaRPr lang="lv-LV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5"/>
            <a:ext cx="1299953" cy="1665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91" y="188640"/>
            <a:ext cx="8021185" cy="863960"/>
          </a:xfrm>
        </p:spPr>
        <p:txBody>
          <a:bodyPr/>
          <a:lstStyle/>
          <a:p>
            <a:r>
              <a:rPr lang="lv-LV" sz="4000" dirty="0" smtClean="0">
                <a:cs typeface="Times New Roman" panose="02020603050405020304" pitchFamily="18" charset="0"/>
              </a:rPr>
              <a:t>Meteoroloģisko datu precizitāte</a:t>
            </a:r>
            <a:endParaRPr lang="en-GB" sz="4000" dirty="0"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 rot="16200000">
            <a:off x="7551739" y="1646237"/>
            <a:ext cx="2438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 dirty="0"/>
          </a:p>
        </p:txBody>
      </p:sp>
      <p:grpSp>
        <p:nvGrpSpPr>
          <p:cNvPr id="6" name="Group 5"/>
          <p:cNvGrpSpPr/>
          <p:nvPr/>
        </p:nvGrpSpPr>
        <p:grpSpPr>
          <a:xfrm>
            <a:off x="99959" y="1111618"/>
            <a:ext cx="8283410" cy="4824535"/>
            <a:chOff x="10277510" y="4089464"/>
            <a:chExt cx="7388621" cy="4775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7510" y="4089464"/>
              <a:ext cx="7388621" cy="4775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440854" y="5877057"/>
              <a:ext cx="263130" cy="400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 smtClean="0"/>
                <a:t>1</a:t>
              </a:r>
              <a:endParaRPr lang="en-GB" sz="16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265535" y="6705365"/>
              <a:ext cx="286625" cy="400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 smtClean="0"/>
                <a:t>3</a:t>
              </a:r>
              <a:endParaRPr lang="en-GB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24145" y="6250220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2</a:t>
              </a:r>
              <a:endParaRPr lang="en-GB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97475" y="6837459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4</a:t>
              </a:r>
              <a:endParaRPr lang="en-GB" sz="16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462592" y="6960241"/>
              <a:ext cx="346660" cy="33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1600" b="1" dirty="0" smtClean="0"/>
                <a:t>5</a:t>
              </a:r>
              <a:endParaRPr lang="en-GB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187393" y="7249695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6</a:t>
              </a:r>
              <a:endParaRPr lang="en-GB" sz="16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929431" y="6115558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7</a:t>
              </a:r>
              <a:endParaRPr lang="en-GB" sz="16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89028" y="5566609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8</a:t>
              </a:r>
              <a:endParaRPr lang="en-GB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91897" y="6011675"/>
              <a:ext cx="346660" cy="400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1600" b="1" dirty="0" smtClean="0"/>
                <a:t>9</a:t>
              </a:r>
              <a:endParaRPr lang="en-GB" sz="1600" b="1" dirty="0"/>
            </a:p>
          </p:txBody>
        </p:sp>
      </p:grpSp>
      <p:pic>
        <p:nvPicPr>
          <p:cNvPr id="17" name="Picture 3" descr="P101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1111618"/>
            <a:ext cx="2141539" cy="22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10</a:t>
            </a:fld>
            <a:endParaRPr lang="lv-LV"/>
          </a:p>
        </p:txBody>
      </p:sp>
      <p:pic>
        <p:nvPicPr>
          <p:cNvPr id="2050" name="Picture 2" descr="C:\Users\regina.rancane\Desktop\Augļu grupa\Buklets\foto\IMG-20170405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" y="3458441"/>
            <a:ext cx="2141539" cy="28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01370" y="3888052"/>
            <a:ext cx="504056" cy="46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1720" y="2492896"/>
            <a:ext cx="1512168" cy="1395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123728" y="4304554"/>
            <a:ext cx="1319567" cy="11406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08" y="5661248"/>
            <a:ext cx="2743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>
            <a:endCxn id="12" idx="2"/>
          </p:cNvCxnSpPr>
          <p:nvPr/>
        </p:nvCxnSpPr>
        <p:spPr>
          <a:xfrm flipH="1" flipV="1">
            <a:off x="3865087" y="4348365"/>
            <a:ext cx="1545871" cy="1312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11</a:t>
            </a:fld>
            <a:endParaRPr lang="lv-LV"/>
          </a:p>
        </p:txBody>
      </p:sp>
      <p:pic>
        <p:nvPicPr>
          <p:cNvPr id="5" name="Picture 4" descr="C:\Users\regina.rancane\Desktop\Augļu grupa\Buklets\foto\DSC_02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1" y="1484784"/>
            <a:ext cx="7272808" cy="51338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Vecie ventilatora tipa smidzinātāji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185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/>
              <a:t>Jauns, bet ne perfekts smidzinātājs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12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pic>
        <p:nvPicPr>
          <p:cNvPr id="1026" name="Picture 2" descr="C:\Users\regina.rancane\Desktop\Augļu grupa\Foto_2017\IOBC\DSC_1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9273"/>
            <a:ext cx="7220920" cy="47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lv-LV" dirty="0" smtClean="0"/>
              <a:t>Plānotie pētījumi augļkopībā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9" y="1772816"/>
            <a:ext cx="8224438" cy="4800600"/>
          </a:xfrm>
        </p:spPr>
        <p:txBody>
          <a:bodyPr/>
          <a:lstStyle/>
          <a:p>
            <a:pPr marL="411163" lvl="1" indent="0" algn="just">
              <a:lnSpc>
                <a:spcPct val="80000"/>
              </a:lnSpc>
              <a:spcAft>
                <a:spcPts val="2400"/>
              </a:spcAft>
              <a:buNone/>
              <a:defRPr/>
            </a:pPr>
            <a:r>
              <a:rPr lang="lv-LV" sz="2800" dirty="0"/>
              <a:t>ERAF </a:t>
            </a:r>
            <a:r>
              <a:rPr lang="lv-LV" sz="2800" dirty="0" smtClean="0"/>
              <a:t>projekts </a:t>
            </a:r>
            <a:r>
              <a:rPr lang="lv-LV" sz="2800" dirty="0"/>
              <a:t>“</a:t>
            </a:r>
            <a:r>
              <a:rPr lang="lv-LV" sz="2800" b="1" dirty="0"/>
              <a:t>Perspektīvas augļaugu komerckultūras - krūmcidoniju </a:t>
            </a:r>
            <a:r>
              <a:rPr lang="lv-LV" sz="2800" b="1" i="1" dirty="0"/>
              <a:t>(</a:t>
            </a:r>
            <a:r>
              <a:rPr lang="lv-LV" sz="2800" b="1" i="1" dirty="0" err="1"/>
              <a:t>Chaenomeles</a:t>
            </a:r>
            <a:r>
              <a:rPr lang="lv-LV" sz="2800" b="1" i="1" dirty="0"/>
              <a:t> </a:t>
            </a:r>
            <a:r>
              <a:rPr lang="lv-LV" sz="2800" b="1" i="1" dirty="0" err="1"/>
              <a:t>japonica</a:t>
            </a:r>
            <a:r>
              <a:rPr lang="lv-LV" sz="2800" b="1" i="1" dirty="0"/>
              <a:t>) </a:t>
            </a:r>
            <a:r>
              <a:rPr lang="lv-LV" sz="2800" b="1" dirty="0"/>
              <a:t>vidi saudzējoša audzēšana un </a:t>
            </a:r>
            <a:r>
              <a:rPr lang="lv-LV" sz="2800" b="1" dirty="0" err="1"/>
              <a:t>bezatlikuma</a:t>
            </a:r>
            <a:r>
              <a:rPr lang="lv-LV" sz="2800" b="1" dirty="0"/>
              <a:t> pārstrādes tehnoloģijas</a:t>
            </a:r>
            <a:r>
              <a:rPr lang="lv-LV" sz="2800" dirty="0"/>
              <a:t>” (vadošais partneris DI) </a:t>
            </a:r>
            <a:endParaRPr lang="lv-LV" sz="2800" dirty="0" smtClean="0"/>
          </a:p>
          <a:p>
            <a:pPr marL="411163" lvl="1" indent="0" algn="just">
              <a:lnSpc>
                <a:spcPct val="80000"/>
              </a:lnSpc>
              <a:spcAft>
                <a:spcPts val="2400"/>
              </a:spcAft>
              <a:buNone/>
              <a:defRPr/>
            </a:pPr>
            <a:r>
              <a:rPr lang="lv-LV" sz="2800" dirty="0" smtClean="0"/>
              <a:t>ZM projekts </a:t>
            </a:r>
            <a:r>
              <a:rPr lang="en-US" sz="2800" b="1" dirty="0"/>
              <a:t>"</a:t>
            </a:r>
            <a:r>
              <a:rPr lang="lv-LV" sz="2800" b="1" dirty="0"/>
              <a:t>Lēmuma atbalsta sistēmas izmantošana un pilnveide kaitīgo organismu ierobežošanai integrētajā augļkopībā</a:t>
            </a:r>
            <a:r>
              <a:rPr lang="en-US" sz="2800" b="1" dirty="0"/>
              <a:t>"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13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83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04856" cy="864096"/>
          </a:xfrm>
        </p:spPr>
        <p:txBody>
          <a:bodyPr/>
          <a:lstStyle/>
          <a:p>
            <a:r>
              <a:rPr lang="lv-LV" sz="4000" dirty="0"/>
              <a:t>Demonstrējumu </a:t>
            </a:r>
            <a:r>
              <a:rPr lang="lv-LV" sz="4000" dirty="0" smtClean="0"/>
              <a:t>izmēģinājumi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920880" cy="48006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lv-LV" dirty="0" smtClean="0"/>
              <a:t>Lēmuma </a:t>
            </a:r>
            <a:r>
              <a:rPr lang="lv-LV" dirty="0"/>
              <a:t>atbalsta sistēmas izmantošanas demonstrējums kaitēkļu un/vai slimību ierobežošanā integrētajā audzēšanā dažādos Latvijas reģionos;</a:t>
            </a:r>
            <a:endParaRPr lang="en-US" dirty="0"/>
          </a:p>
          <a:p>
            <a:pPr algn="just">
              <a:spcAft>
                <a:spcPts val="1200"/>
              </a:spcAft>
            </a:pPr>
            <a:r>
              <a:rPr lang="lv-LV" dirty="0" smtClean="0"/>
              <a:t>Pamatvielu</a:t>
            </a:r>
            <a:r>
              <a:rPr lang="lv-LV" dirty="0"/>
              <a:t>, kas izmantojamas augu aizsardzībā, efektivitātes demonstrējums bioloģiskajos augļu dārzos dažādos Latvijas reģionos;</a:t>
            </a:r>
            <a:endParaRPr lang="en-US" dirty="0"/>
          </a:p>
          <a:p>
            <a:pPr algn="just">
              <a:spcAft>
                <a:spcPts val="1200"/>
              </a:spcAft>
            </a:pPr>
            <a:r>
              <a:rPr lang="lv-LV" dirty="0" smtClean="0"/>
              <a:t>Fitosanitāro </a:t>
            </a:r>
            <a:r>
              <a:rPr lang="lv-LV" dirty="0"/>
              <a:t>paņēmienu izmantošana integrētajos un bioloģiskajos augļu dārzos lapās un augsnes virskārtā esošo slimības ierosinātāju un kaitēkļu izplatības ierobežošanai dažādos Latvijas reģionos;</a:t>
            </a:r>
            <a:endParaRPr lang="en-US" dirty="0"/>
          </a:p>
          <a:p>
            <a:pPr algn="just"/>
            <a:r>
              <a:rPr lang="lv-LV" dirty="0" smtClean="0"/>
              <a:t>Dažādu </a:t>
            </a:r>
            <a:r>
              <a:rPr lang="lv-LV" dirty="0"/>
              <a:t>bioloģisko augu aizsardzības metožu un līdzekļu izmantošana kaitēkļu ierobežošanai bioloģiskajos stādījumos/sējumos dažādos Latvijas </a:t>
            </a:r>
            <a:r>
              <a:rPr lang="lv-LV" dirty="0" smtClean="0"/>
              <a:t>reģionos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14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800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492896"/>
            <a:ext cx="6624736" cy="1143000"/>
          </a:xfrm>
        </p:spPr>
        <p:txBody>
          <a:bodyPr/>
          <a:lstStyle/>
          <a:p>
            <a:pPr algn="ctr"/>
            <a:r>
              <a:rPr lang="lv-LV" sz="4000" dirty="0" smtClean="0"/>
              <a:t>Paldies par interesi un veiksmīgu sezonu!</a:t>
            </a:r>
            <a:endParaRPr lang="lv-LV" sz="4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15</a:t>
            </a:fld>
            <a:endParaRPr lang="lv-LV"/>
          </a:p>
        </p:txBody>
      </p:sp>
      <p:pic>
        <p:nvPicPr>
          <p:cNvPr id="8" name="Picture 7" descr="P220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0" r="44376"/>
          <a:stretch>
            <a:fillRect/>
          </a:stretch>
        </p:blipFill>
        <p:spPr bwMode="auto">
          <a:xfrm>
            <a:off x="0" y="-4763"/>
            <a:ext cx="20828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620000" cy="1143000"/>
          </a:xfrm>
        </p:spPr>
        <p:txBody>
          <a:bodyPr/>
          <a:lstStyle/>
          <a:p>
            <a:pPr algn="ctr"/>
            <a:r>
              <a:rPr lang="lv-LV" dirty="0"/>
              <a:t>Pareizi ierīkots un kopts dārzs ir pats galvenais nosacījums efektīvai augu aizsardzībai!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2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823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1143000"/>
          </a:xfrm>
        </p:spPr>
        <p:txBody>
          <a:bodyPr/>
          <a:lstStyle/>
          <a:p>
            <a:pPr algn="just"/>
            <a:r>
              <a:rPr lang="lv-LV" sz="4400" dirty="0" smtClean="0"/>
              <a:t>Šķirnes izvēle </a:t>
            </a:r>
            <a:r>
              <a:rPr lang="lv-LV" sz="3200" dirty="0" smtClean="0"/>
              <a:t>(tabulā šķirņu dalījums pēc izturības pret kraupi)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42026"/>
              </p:ext>
            </p:extLst>
          </p:nvPr>
        </p:nvGraphicFramePr>
        <p:xfrm>
          <a:off x="179512" y="1340768"/>
          <a:ext cx="8064896" cy="5187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342"/>
                <a:gridCol w="3255554"/>
              </a:tblGrid>
              <a:tr h="3215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Ieņēmīgas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Ābeļu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šķirnes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Bumbieru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šķirnes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0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Belorusskoje Maļinovoje; Jelgavas Vasaras; Melba; Lobo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Mļijevskaja Raņņaja;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Vasarine Sviestine; Pepi;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Klapa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Mīlule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09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Vidēji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ieņēmīgas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Auksis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Baltais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Dzidrais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Forele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Ilga;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Merrigold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Mramornaja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Jūrate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Vilma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Mēreni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ieņēmīgas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2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Antej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Antonovka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Beforest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Burtnieku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ziemas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Celmiņu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Dzeltenais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Eksotika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Doč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Melbi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Iedzēnu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Kovaļenkovskoe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Laila;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Orļik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Pure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Ametist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Rubin;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Saltanat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Sinap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Orlovskij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Spartan; Stars;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Sügisdessert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Tiina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Trebu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Sēklaudzis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Vidzemes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Zelta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Renete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Zaiļijskoje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Suvenīrs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Moskovskaja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Kursa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Balva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6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Izturīgas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0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Atmoda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Bērsis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Bogatir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Dace; Edite; Gita;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Imrus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Konfetnoje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Koričnoje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Novoje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Liberty;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Rīgas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Rožu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Roberts;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Rudens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Svītrainais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Talvenauding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Zarja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Alatau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Belorusskaja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lv-LV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Pozdņaja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Kurzemes Sviesta;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Konference; Lauriņa; Rūta;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Sēlija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Prosto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Marija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3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733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87" y="148902"/>
            <a:ext cx="7620000" cy="1143000"/>
          </a:xfrm>
        </p:spPr>
        <p:txBody>
          <a:bodyPr/>
          <a:lstStyle/>
          <a:p>
            <a:r>
              <a:rPr lang="lv-LV" dirty="0" smtClean="0"/>
              <a:t>Vainagu veidošana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r="3396"/>
          <a:stretch/>
        </p:blipFill>
        <p:spPr bwMode="auto">
          <a:xfrm>
            <a:off x="467544" y="1268760"/>
            <a:ext cx="7704856" cy="54006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4597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Sabalansēta mēslošana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87208" cy="48006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lv-LV" sz="2400" dirty="0"/>
              <a:t>Palielinot slāpekļa devas var iegūt augstāku ražu, bet tajā pašā laikā pieaug risks infekcijai ar ābeļu kraupja, augļu puves un </a:t>
            </a:r>
            <a:r>
              <a:rPr lang="lv-LV" sz="2400" dirty="0" smtClean="0"/>
              <a:t>vēža </a:t>
            </a:r>
            <a:r>
              <a:rPr lang="lv-LV" sz="2400" dirty="0"/>
              <a:t>ierosinātājiem. </a:t>
            </a:r>
            <a:endParaRPr lang="lv-LV" sz="2400" dirty="0" smtClean="0"/>
          </a:p>
          <a:p>
            <a:pPr algn="just">
              <a:spcAft>
                <a:spcPts val="600"/>
              </a:spcAft>
            </a:pPr>
            <a:r>
              <a:rPr lang="lv-LV" sz="2400" dirty="0" smtClean="0"/>
              <a:t>Augļi </a:t>
            </a:r>
            <a:r>
              <a:rPr lang="lv-LV" sz="2400" dirty="0"/>
              <a:t>ar augstāku slāpekļa saturu un nesabalansētu kālija un kalcija līmeni, ir </a:t>
            </a:r>
            <a:r>
              <a:rPr lang="lv-LV" sz="2400" dirty="0" err="1"/>
              <a:t>ieņēmīgāki</a:t>
            </a:r>
            <a:r>
              <a:rPr lang="lv-LV" sz="2400" dirty="0"/>
              <a:t> pret slimībām uzglabāšanas laikā. </a:t>
            </a:r>
            <a:endParaRPr lang="lv-LV" sz="2400" dirty="0" smtClean="0"/>
          </a:p>
          <a:p>
            <a:pPr algn="just">
              <a:spcAft>
                <a:spcPts val="600"/>
              </a:spcAft>
            </a:pPr>
            <a:r>
              <a:rPr lang="lv-LV" sz="2400" dirty="0"/>
              <a:t>Kalcija lapu mēslojuma </a:t>
            </a:r>
            <a:r>
              <a:rPr lang="lv-LV" sz="2400" dirty="0" smtClean="0"/>
              <a:t>lietošana palīdz izvairīties no zemmizas </a:t>
            </a:r>
            <a:r>
              <a:rPr lang="lv-LV" sz="2400" dirty="0" err="1" smtClean="0"/>
              <a:t>korķplankumainības</a:t>
            </a:r>
            <a:r>
              <a:rPr lang="lv-LV" sz="2400" dirty="0" smtClean="0"/>
              <a:t> veidošanās.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5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154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20000" cy="1143000"/>
          </a:xfrm>
        </p:spPr>
        <p:txBody>
          <a:bodyPr/>
          <a:lstStyle/>
          <a:p>
            <a:r>
              <a:rPr lang="lv-LV" sz="4400" dirty="0" smtClean="0"/>
              <a:t>Apdobju kopšana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08" y="1268760"/>
            <a:ext cx="7620000" cy="4800600"/>
          </a:xfrm>
        </p:spPr>
        <p:txBody>
          <a:bodyPr/>
          <a:lstStyle/>
          <a:p>
            <a:r>
              <a:rPr lang="lv-LV" sz="2400" b="1" i="1" dirty="0" smtClean="0"/>
              <a:t>Augļa kausiņa puve</a:t>
            </a:r>
          </a:p>
          <a:p>
            <a:pPr marL="114300" indent="0">
              <a:buNone/>
            </a:pPr>
            <a:r>
              <a:rPr lang="lv-LV" sz="2000" dirty="0" smtClean="0"/>
              <a:t>Potenciālie </a:t>
            </a:r>
            <a:r>
              <a:rPr lang="lv-LV" sz="2000" dirty="0"/>
              <a:t>ierosinātāji </a:t>
            </a:r>
            <a:r>
              <a:rPr lang="lv-LV" sz="2000" dirty="0" smtClean="0"/>
              <a:t>sēnes </a:t>
            </a:r>
          </a:p>
          <a:p>
            <a:pPr marL="114300" indent="0">
              <a:buNone/>
            </a:pPr>
            <a:r>
              <a:rPr lang="lv-LV" sz="2000" i="1" dirty="0" err="1" smtClean="0"/>
              <a:t>Botrytis</a:t>
            </a:r>
            <a:r>
              <a:rPr lang="lv-LV" sz="2000" i="1" dirty="0" smtClean="0"/>
              <a:t> </a:t>
            </a:r>
            <a:r>
              <a:rPr lang="lv-LV" sz="2000" i="1" dirty="0" err="1"/>
              <a:t>cinerea</a:t>
            </a:r>
            <a:r>
              <a:rPr lang="lv-LV" sz="2000" i="1" dirty="0"/>
              <a:t> </a:t>
            </a:r>
            <a:r>
              <a:rPr lang="lv-LV" sz="2000" dirty="0"/>
              <a:t>vai </a:t>
            </a:r>
            <a:endParaRPr lang="lv-LV" sz="2000" dirty="0" smtClean="0"/>
          </a:p>
          <a:p>
            <a:pPr marL="114300" indent="0">
              <a:buNone/>
            </a:pPr>
            <a:r>
              <a:rPr lang="en-US" sz="2000" i="1" dirty="0" err="1" smtClean="0"/>
              <a:t>Sclerotinia</a:t>
            </a:r>
            <a:r>
              <a:rPr lang="en-US" sz="2000" i="1" dirty="0" smtClean="0"/>
              <a:t> </a:t>
            </a:r>
            <a:r>
              <a:rPr lang="en-US" sz="2000" i="1" dirty="0" err="1"/>
              <a:t>sclerotiorum</a:t>
            </a:r>
            <a:r>
              <a:rPr lang="lv-LV" sz="2000" i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6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pic>
        <p:nvPicPr>
          <p:cNvPr id="2050" name="Picture 2" descr="C:\Users\regina.rancane\Desktop\Augļu grupa\Foto_2017\20170825_155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18" y="105402"/>
            <a:ext cx="3695798" cy="65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regina.rancane\Desktop\Augļu grupa\ERAF_cidonijas\121___08\IMG_2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1293"/>
            <a:ext cx="44261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1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lv-LV" dirty="0" smtClean="0"/>
              <a:t>Plānojot augu aizsardzības pasākumus ir svarīgi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57400"/>
            <a:ext cx="7848872" cy="4800600"/>
          </a:xfrm>
        </p:spPr>
        <p:txBody>
          <a:bodyPr/>
          <a:lstStyle/>
          <a:p>
            <a:pPr lvl="0" algn="just"/>
            <a:r>
              <a:rPr lang="lv-LV" sz="2800" dirty="0" smtClean="0"/>
              <a:t>atpazīt kaitīgo organismu stādījumā;</a:t>
            </a:r>
          </a:p>
          <a:p>
            <a:pPr lvl="0" algn="just"/>
            <a:r>
              <a:rPr lang="lv-LV" sz="2800" dirty="0" smtClean="0"/>
              <a:t>zināt kaut nedaudz par kaitīgā ierosinātāja bioloģiju </a:t>
            </a:r>
            <a:r>
              <a:rPr lang="lv-LV" sz="2800" dirty="0"/>
              <a:t>un attīstības </a:t>
            </a:r>
            <a:r>
              <a:rPr lang="lv-LV" sz="2800" dirty="0" smtClean="0"/>
              <a:t>īpatnībām; </a:t>
            </a:r>
            <a:endParaRPr lang="en-US" sz="2800" dirty="0"/>
          </a:p>
          <a:p>
            <a:pPr lvl="0" algn="just"/>
            <a:r>
              <a:rPr lang="lv-LV" sz="2800" dirty="0" smtClean="0"/>
              <a:t>izmantot kaitīgā organisma </a:t>
            </a:r>
            <a:r>
              <a:rPr lang="lv-LV" sz="2800" dirty="0"/>
              <a:t>attīstības prognozēšanas </a:t>
            </a:r>
            <a:r>
              <a:rPr lang="lv-LV" sz="2800" dirty="0" smtClean="0"/>
              <a:t>iespējas, lai noteiktu precīzu laiku augu aizsardzības līdzekļu lietošanai; </a:t>
            </a:r>
            <a:endParaRPr lang="en-US" sz="2800" dirty="0"/>
          </a:p>
          <a:p>
            <a:pPr lvl="0" algn="just"/>
            <a:r>
              <a:rPr lang="lv-LV" sz="2800" dirty="0" smtClean="0"/>
              <a:t>izvēlēties piemērotus </a:t>
            </a:r>
            <a:r>
              <a:rPr lang="lv-LV" sz="2800" dirty="0"/>
              <a:t>augu aizsardzības </a:t>
            </a:r>
            <a:r>
              <a:rPr lang="lv-LV" sz="2800" dirty="0" smtClean="0"/>
              <a:t>līdzekļus </a:t>
            </a:r>
            <a:r>
              <a:rPr lang="lv-LV" sz="2800" dirty="0"/>
              <a:t>un </a:t>
            </a:r>
            <a:r>
              <a:rPr lang="lv-LV" sz="2800" dirty="0" smtClean="0"/>
              <a:t>paņēmienus.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7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575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18" y="260648"/>
            <a:ext cx="8208912" cy="1143000"/>
          </a:xfrm>
        </p:spPr>
        <p:txBody>
          <a:bodyPr/>
          <a:lstStyle/>
          <a:p>
            <a:pPr algn="just"/>
            <a:r>
              <a:rPr lang="lv-LV" sz="4000" dirty="0" smtClean="0"/>
              <a:t>M</a:t>
            </a:r>
            <a:r>
              <a:rPr lang="en-GB" sz="4000" dirty="0" err="1" smtClean="0"/>
              <a:t>eteoroloģisko</a:t>
            </a:r>
            <a:r>
              <a:rPr lang="en-GB" sz="4000" dirty="0" smtClean="0"/>
              <a:t> </a:t>
            </a:r>
            <a:r>
              <a:rPr lang="en-GB" sz="4000" dirty="0" err="1"/>
              <a:t>staciju</a:t>
            </a:r>
            <a:r>
              <a:rPr lang="en-GB" sz="4000" dirty="0"/>
              <a:t> </a:t>
            </a:r>
            <a:r>
              <a:rPr lang="en-GB" sz="4000" dirty="0" err="1" smtClean="0"/>
              <a:t>izvietojums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8</a:t>
            </a:fld>
            <a:endParaRPr lang="lv-LV"/>
          </a:p>
        </p:txBody>
      </p:sp>
      <p:pic>
        <p:nvPicPr>
          <p:cNvPr id="1025" name="Picture 1" descr="C:\Users\regina.rancane\AppData\Local\Microsoft\Windows\Temporary Internet Files\Content.Outlook\B3UITBAE\ka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8875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P1010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29" y="4078365"/>
            <a:ext cx="2033992" cy="215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74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lv-LV" sz="4400" dirty="0" smtClean="0">
                <a:solidFill>
                  <a:schemeClr val="accent1"/>
                </a:solidFill>
              </a:rPr>
              <a:t>http://www.laapc.lv/rimpro-prognozes/rimpro/</a:t>
            </a:r>
            <a:endParaRPr lang="lv-LV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CE169-5346-4B43-A2D9-0B073308638D}" type="slidenum">
              <a:rPr lang="lv-LV" smtClean="0"/>
              <a:pPr>
                <a:defRPr/>
              </a:pPr>
              <a:t>9</a:t>
            </a:fld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2018.02.9.</a:t>
            </a:r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100392" cy="41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156176" y="1844824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6085</TotalTime>
  <Words>559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Efektīva augu aizsardzība augļu dārzā  </vt:lpstr>
      <vt:lpstr>Pareizi ierīkots un kopts dārzs ir pats galvenais nosacījums efektīvai augu aizsardzībai! </vt:lpstr>
      <vt:lpstr>Šķirnes izvēle (tabulā šķirņu dalījums pēc izturības pret kraupi)</vt:lpstr>
      <vt:lpstr>Vainagu veidošana</vt:lpstr>
      <vt:lpstr>Sabalansēta mēslošana</vt:lpstr>
      <vt:lpstr>Apdobju kopšana</vt:lpstr>
      <vt:lpstr>Plānojot augu aizsardzības pasākumus ir svarīgi</vt:lpstr>
      <vt:lpstr>Meteoroloģisko staciju izvietojums</vt:lpstr>
      <vt:lpstr>http://www.laapc.lv/rimpro-prognozes/rimpro/</vt:lpstr>
      <vt:lpstr>Meteoroloģisko datu precizitāte</vt:lpstr>
      <vt:lpstr>Vecie ventilatora tipa smidzinātāji</vt:lpstr>
      <vt:lpstr>Jauns, bet ne perfekts smidzinātājs</vt:lpstr>
      <vt:lpstr>Plānotie pētījumi augļkopībā</vt:lpstr>
      <vt:lpstr>Demonstrējumu izmēģinājumi</vt:lpstr>
      <vt:lpstr>Paldies par interesi un veiksmīgu sezonu!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Ref. nosaukums</dc:title>
  <dc:creator>Ilze Priekule</dc:creator>
  <cp:lastModifiedBy>Regina Rancane</cp:lastModifiedBy>
  <cp:revision>202</cp:revision>
  <cp:lastPrinted>2016-04-18T12:49:11Z</cp:lastPrinted>
  <dcterms:created xsi:type="dcterms:W3CDTF">2014-01-16T14:06:26Z</dcterms:created>
  <dcterms:modified xsi:type="dcterms:W3CDTF">2018-02-08T17:11:46Z</dcterms:modified>
</cp:coreProperties>
</file>