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90" r:id="rId1"/>
    <p:sldMasterId id="2147484049" r:id="rId2"/>
  </p:sldMasterIdLst>
  <p:notesMasterIdLst>
    <p:notesMasterId r:id="rId31"/>
  </p:notesMasterIdLst>
  <p:sldIdLst>
    <p:sldId id="786" r:id="rId3"/>
    <p:sldId id="792" r:id="rId4"/>
    <p:sldId id="803" r:id="rId5"/>
    <p:sldId id="837" r:id="rId6"/>
    <p:sldId id="835" r:id="rId7"/>
    <p:sldId id="824" r:id="rId8"/>
    <p:sldId id="826" r:id="rId9"/>
    <p:sldId id="827" r:id="rId10"/>
    <p:sldId id="831" r:id="rId11"/>
    <p:sldId id="830" r:id="rId12"/>
    <p:sldId id="723" r:id="rId13"/>
    <p:sldId id="817" r:id="rId14"/>
    <p:sldId id="787" r:id="rId15"/>
    <p:sldId id="781" r:id="rId16"/>
    <p:sldId id="782" r:id="rId17"/>
    <p:sldId id="783" r:id="rId18"/>
    <p:sldId id="832" r:id="rId19"/>
    <p:sldId id="833" r:id="rId20"/>
    <p:sldId id="834" r:id="rId21"/>
    <p:sldId id="759" r:id="rId22"/>
    <p:sldId id="690" r:id="rId23"/>
    <p:sldId id="804" r:id="rId24"/>
    <p:sldId id="840" r:id="rId25"/>
    <p:sldId id="812" r:id="rId26"/>
    <p:sldId id="814" r:id="rId27"/>
    <p:sldId id="818" r:id="rId28"/>
    <p:sldId id="823" r:id="rId29"/>
    <p:sldId id="838" r:id="rId30"/>
  </p:sldIdLst>
  <p:sldSz cx="9144000" cy="6858000" type="screen4x3"/>
  <p:notesSz cx="7010400" cy="9296400"/>
  <p:defaultTextStyle>
    <a:defPPr>
      <a:defRPr lang="lv-LV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0000"/>
    <a:srgbClr val="FDC812"/>
    <a:srgbClr val="003E6C"/>
    <a:srgbClr val="6C844B"/>
    <a:srgbClr val="297300"/>
    <a:srgbClr val="600000"/>
    <a:srgbClr val="5E7341"/>
    <a:srgbClr val="E6AF00"/>
    <a:srgbClr val="82BA12"/>
    <a:srgbClr val="B5BA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Tumšs stils 1 - izcēlum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Tumšs stils 1 - izcēlum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Tumšs stils 1 - izcēlum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Tumšs stils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Vidējs stils 3 - izcēlum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Vidējs stils 2 - izcēlum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Vidējs stils 3 - izcēlum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Gaišs stils 1 - izcēlums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Vidējs stils 2 - izcēlum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Vidējs stils 2 - izcēlum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Vidējs stils 2 - izcēlum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Vidējs stils 2 - izcēlum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Gaišs stils 1 - izcēlums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Gaišs stils 3 - izcēlums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Vidējs stils 4 - izcēlum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Vidējs stils 4 - izcēlum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Gaišs stils 1 - izcēlum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Gaišs stils 3 - izcēlums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Gaišs stils 2 - izcēlums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Gaišs stils 1 - izcēlums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62" autoAdjust="0"/>
    <p:restoredTop sz="96154" autoAdjust="0"/>
  </p:normalViewPr>
  <p:slideViewPr>
    <p:cSldViewPr>
      <p:cViewPr varScale="1">
        <p:scale>
          <a:sx n="84" d="100"/>
          <a:sy n="84" d="100"/>
        </p:scale>
        <p:origin x="90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038822" cy="465117"/>
          </a:xfrm>
          <a:prstGeom prst="rect">
            <a:avLst/>
          </a:prstGeom>
        </p:spPr>
        <p:txBody>
          <a:bodyPr vert="horz" lIns="91404" tIns="45701" rIns="91404" bIns="4570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969943" y="3"/>
            <a:ext cx="3038822" cy="465117"/>
          </a:xfrm>
          <a:prstGeom prst="rect">
            <a:avLst/>
          </a:prstGeom>
        </p:spPr>
        <p:txBody>
          <a:bodyPr vert="horz" lIns="91404" tIns="45701" rIns="91404" bIns="4570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4D4DD6F-E6D6-47D8-BFB8-B5CE6BE5AC90}" type="datetimeFigureOut">
              <a:rPr lang="lv-LV"/>
              <a:pPr>
                <a:defRPr/>
              </a:pPr>
              <a:t>26.03.2018</a:t>
            </a:fld>
            <a:endParaRPr lang="lv-LV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4" tIns="45701" rIns="91404" bIns="45701" rtlCol="0" anchor="ctr"/>
          <a:lstStyle/>
          <a:p>
            <a:pPr lvl="0"/>
            <a:endParaRPr lang="lv-LV" noProof="0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700388" y="4414902"/>
            <a:ext cx="5609629" cy="4184569"/>
          </a:xfrm>
          <a:prstGeom prst="rect">
            <a:avLst/>
          </a:prstGeom>
        </p:spPr>
        <p:txBody>
          <a:bodyPr vert="horz" lIns="91404" tIns="45701" rIns="91404" bIns="45701" rtlCol="0"/>
          <a:lstStyle/>
          <a:p>
            <a:pPr lvl="0"/>
            <a:r>
              <a:rPr lang="lv-LV" noProof="0" smtClean="0"/>
              <a:t>Rediģēt šablona teksta stilus</a:t>
            </a:r>
          </a:p>
          <a:p>
            <a:pPr lvl="1"/>
            <a:r>
              <a:rPr lang="lv-LV" noProof="0" smtClean="0"/>
              <a:t>Otrais līmenis</a:t>
            </a:r>
          </a:p>
          <a:p>
            <a:pPr lvl="2"/>
            <a:r>
              <a:rPr lang="lv-LV" noProof="0" smtClean="0"/>
              <a:t>Trešais līmenis</a:t>
            </a:r>
          </a:p>
          <a:p>
            <a:pPr lvl="3"/>
            <a:r>
              <a:rPr lang="lv-LV" noProof="0" smtClean="0"/>
              <a:t>Ceturtais līmenis</a:t>
            </a:r>
          </a:p>
          <a:p>
            <a:pPr lvl="4"/>
            <a:r>
              <a:rPr lang="lv-LV" noProof="0" smtClean="0"/>
              <a:t>Piektais līmenis</a:t>
            </a:r>
            <a:endParaRPr lang="lv-LV" noProof="0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1" y="8829799"/>
            <a:ext cx="3038822" cy="465117"/>
          </a:xfrm>
          <a:prstGeom prst="rect">
            <a:avLst/>
          </a:prstGeom>
        </p:spPr>
        <p:txBody>
          <a:bodyPr vert="horz" lIns="91404" tIns="45701" rIns="91404" bIns="4570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969943" y="8829799"/>
            <a:ext cx="3038822" cy="465117"/>
          </a:xfrm>
          <a:prstGeom prst="rect">
            <a:avLst/>
          </a:prstGeom>
        </p:spPr>
        <p:txBody>
          <a:bodyPr vert="horz" wrap="square" lIns="91404" tIns="45701" rIns="91404" bIns="4570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6142EF3-5751-432C-AB1C-A39DD8E46D16}" type="slidenum">
              <a:rPr lang="lv-LV" altLang="lv-LV"/>
              <a:pPr/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11763556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42EF3-5751-432C-AB1C-A39DD8E46D16}" type="slidenum">
              <a:rPr lang="lv-LV" altLang="lv-LV" smtClean="0"/>
              <a:pPr/>
              <a:t>2</a:t>
            </a:fld>
            <a:endParaRPr lang="lv-LV" altLang="lv-LV" dirty="0"/>
          </a:p>
        </p:txBody>
      </p:sp>
    </p:spTree>
    <p:extLst>
      <p:ext uri="{BB962C8B-B14F-4D97-AF65-F5344CB8AC3E}">
        <p14:creationId xmlns:p14="http://schemas.microsoft.com/office/powerpoint/2010/main" val="13354376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sz="1200" b="0" dirty="0" smtClean="0">
              <a:solidFill>
                <a:srgbClr val="FF0000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42EF3-5751-432C-AB1C-A39DD8E46D16}" type="slidenum">
              <a:rPr lang="lv-LV" altLang="lv-LV" smtClean="0"/>
              <a:pPr/>
              <a:t>13</a:t>
            </a:fld>
            <a:endParaRPr lang="lv-LV" altLang="lv-LV" dirty="0"/>
          </a:p>
        </p:txBody>
      </p:sp>
    </p:spTree>
    <p:extLst>
      <p:ext uri="{BB962C8B-B14F-4D97-AF65-F5344CB8AC3E}">
        <p14:creationId xmlns:p14="http://schemas.microsoft.com/office/powerpoint/2010/main" val="2299760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lv-LV" b="0" dirty="0" smtClean="0">
              <a:solidFill>
                <a:schemeClr val="tx1"/>
              </a:solidFill>
            </a:endParaRP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42EF3-5751-432C-AB1C-A39DD8E46D16}" type="slidenum">
              <a:rPr lang="lv-LV" altLang="lv-LV" smtClean="0"/>
              <a:pPr/>
              <a:t>17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0835124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lv-LV" b="0" dirty="0" smtClean="0">
              <a:solidFill>
                <a:schemeClr val="tx1"/>
              </a:solidFill>
            </a:endParaRP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42EF3-5751-432C-AB1C-A39DD8E46D16}" type="slidenum">
              <a:rPr lang="lv-LV" altLang="lv-LV" smtClean="0"/>
              <a:pPr/>
              <a:t>18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11534261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baseline="0" dirty="0" smtClean="0"/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42EF3-5751-432C-AB1C-A39DD8E46D16}" type="slidenum">
              <a:rPr lang="lv-LV" altLang="lv-LV" smtClean="0"/>
              <a:pPr/>
              <a:t>19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12613017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42EF3-5751-432C-AB1C-A39DD8E46D16}" type="slidenum">
              <a:rPr lang="lv-LV" altLang="lv-LV" smtClean="0"/>
              <a:pPr/>
              <a:t>20</a:t>
            </a:fld>
            <a:endParaRPr lang="lv-LV" altLang="lv-LV" dirty="0"/>
          </a:p>
        </p:txBody>
      </p:sp>
    </p:spTree>
    <p:extLst>
      <p:ext uri="{BB962C8B-B14F-4D97-AF65-F5344CB8AC3E}">
        <p14:creationId xmlns:p14="http://schemas.microsoft.com/office/powerpoint/2010/main" val="1222422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42EF3-5751-432C-AB1C-A39DD8E46D16}" type="slidenum">
              <a:rPr lang="lv-LV" altLang="lv-LV" smtClean="0"/>
              <a:pPr/>
              <a:t>21</a:t>
            </a:fld>
            <a:endParaRPr lang="lv-LV" altLang="lv-LV" dirty="0"/>
          </a:p>
        </p:txBody>
      </p:sp>
    </p:spTree>
    <p:extLst>
      <p:ext uri="{BB962C8B-B14F-4D97-AF65-F5344CB8AC3E}">
        <p14:creationId xmlns:p14="http://schemas.microsoft.com/office/powerpoint/2010/main" val="30994435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42EF3-5751-432C-AB1C-A39DD8E46D16}" type="slidenum">
              <a:rPr lang="lv-LV" altLang="lv-LV" smtClean="0"/>
              <a:pPr/>
              <a:t>23</a:t>
            </a:fld>
            <a:endParaRPr lang="lv-LV" altLang="lv-LV" dirty="0"/>
          </a:p>
        </p:txBody>
      </p:sp>
    </p:spTree>
    <p:extLst>
      <p:ext uri="{BB962C8B-B14F-4D97-AF65-F5344CB8AC3E}">
        <p14:creationId xmlns:p14="http://schemas.microsoft.com/office/powerpoint/2010/main" val="1743550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42EF3-5751-432C-AB1C-A39DD8E46D16}" type="slidenum">
              <a:rPr lang="lv-LV" altLang="lv-LV" smtClean="0"/>
              <a:pPr/>
              <a:t>4</a:t>
            </a:fld>
            <a:endParaRPr lang="lv-LV" altLang="lv-LV" dirty="0"/>
          </a:p>
        </p:txBody>
      </p:sp>
    </p:spTree>
    <p:extLst>
      <p:ext uri="{BB962C8B-B14F-4D97-AF65-F5344CB8AC3E}">
        <p14:creationId xmlns:p14="http://schemas.microsoft.com/office/powerpoint/2010/main" val="3771166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42EF3-5751-432C-AB1C-A39DD8E46D16}" type="slidenum">
              <a:rPr lang="lv-LV" altLang="lv-LV" smtClean="0"/>
              <a:pPr/>
              <a:t>5</a:t>
            </a:fld>
            <a:endParaRPr lang="lv-LV" altLang="lv-LV" dirty="0"/>
          </a:p>
        </p:txBody>
      </p:sp>
    </p:spTree>
    <p:extLst>
      <p:ext uri="{BB962C8B-B14F-4D97-AF65-F5344CB8AC3E}">
        <p14:creationId xmlns:p14="http://schemas.microsoft.com/office/powerpoint/2010/main" val="844125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42EF3-5751-432C-AB1C-A39DD8E46D16}" type="slidenum">
              <a:rPr lang="lv-LV" altLang="lv-LV" smtClean="0"/>
              <a:pPr/>
              <a:t>6</a:t>
            </a:fld>
            <a:endParaRPr lang="lv-LV" altLang="lv-LV" dirty="0"/>
          </a:p>
        </p:txBody>
      </p:sp>
    </p:spTree>
    <p:extLst>
      <p:ext uri="{BB962C8B-B14F-4D97-AF65-F5344CB8AC3E}">
        <p14:creationId xmlns:p14="http://schemas.microsoft.com/office/powerpoint/2010/main" val="3621679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42EF3-5751-432C-AB1C-A39DD8E46D16}" type="slidenum">
              <a:rPr lang="lv-LV" altLang="lv-LV" smtClean="0"/>
              <a:pPr/>
              <a:t>7</a:t>
            </a:fld>
            <a:endParaRPr lang="lv-LV" altLang="lv-LV" dirty="0"/>
          </a:p>
        </p:txBody>
      </p:sp>
    </p:spTree>
    <p:extLst>
      <p:ext uri="{BB962C8B-B14F-4D97-AF65-F5344CB8AC3E}">
        <p14:creationId xmlns:p14="http://schemas.microsoft.com/office/powerpoint/2010/main" val="3151947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42EF3-5751-432C-AB1C-A39DD8E46D16}" type="slidenum">
              <a:rPr lang="lv-LV" altLang="lv-LV" smtClean="0"/>
              <a:pPr/>
              <a:t>8</a:t>
            </a:fld>
            <a:endParaRPr lang="lv-LV" altLang="lv-LV" dirty="0"/>
          </a:p>
        </p:txBody>
      </p:sp>
    </p:spTree>
    <p:extLst>
      <p:ext uri="{BB962C8B-B14F-4D97-AF65-F5344CB8AC3E}">
        <p14:creationId xmlns:p14="http://schemas.microsoft.com/office/powerpoint/2010/main" val="2126091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42EF3-5751-432C-AB1C-A39DD8E46D16}" type="slidenum">
              <a:rPr lang="lv-LV" altLang="lv-LV" smtClean="0"/>
              <a:pPr/>
              <a:t>9</a:t>
            </a:fld>
            <a:endParaRPr lang="lv-LV" altLang="lv-LV" dirty="0"/>
          </a:p>
        </p:txBody>
      </p:sp>
    </p:spTree>
    <p:extLst>
      <p:ext uri="{BB962C8B-B14F-4D97-AF65-F5344CB8AC3E}">
        <p14:creationId xmlns:p14="http://schemas.microsoft.com/office/powerpoint/2010/main" val="1722793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aida attēla vietturi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Piezīmju vietturi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lv-LV" altLang="lv-LV" dirty="0" smtClean="0"/>
          </a:p>
        </p:txBody>
      </p:sp>
      <p:sp>
        <p:nvSpPr>
          <p:cNvPr id="18436" name="Slaida numura vietturis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356" indent="-28552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086" indent="-22841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920" indent="-22841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754" indent="-22841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2588" indent="-2284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9423" indent="-2284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6257" indent="-2284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3091" indent="-2284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480BAE-85D1-44DD-AF19-7029013DC167}" type="slidenum">
              <a:rPr lang="lv-LV" altLang="lv-LV" smtClean="0"/>
              <a:pPr>
                <a:spcBef>
                  <a:spcPct val="0"/>
                </a:spcBef>
              </a:pPr>
              <a:t>11</a:t>
            </a:fld>
            <a:endParaRPr lang="lv-LV" altLang="lv-LV" dirty="0" smtClean="0"/>
          </a:p>
        </p:txBody>
      </p:sp>
    </p:spTree>
    <p:extLst>
      <p:ext uri="{BB962C8B-B14F-4D97-AF65-F5344CB8AC3E}">
        <p14:creationId xmlns:p14="http://schemas.microsoft.com/office/powerpoint/2010/main" val="1037331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42EF3-5751-432C-AB1C-A39DD8E46D16}" type="slidenum">
              <a:rPr lang="lv-LV" altLang="lv-LV" smtClean="0"/>
              <a:pPr/>
              <a:t>12</a:t>
            </a:fld>
            <a:endParaRPr lang="lv-LV" altLang="lv-LV" dirty="0"/>
          </a:p>
        </p:txBody>
      </p:sp>
    </p:spTree>
    <p:extLst>
      <p:ext uri="{BB962C8B-B14F-4D97-AF65-F5344CB8AC3E}">
        <p14:creationId xmlns:p14="http://schemas.microsoft.com/office/powerpoint/2010/main" val="2888005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smtClean="0"/>
              <a:t>Rediģēt šablona apakšvirsraksta stilu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/>
        </p:spPr>
        <p:txBody>
          <a:bodyPr vert="horz" lIns="91440" tIns="45720" rIns="91440" bIns="45720" rtlCol="0" anchor="ctr"/>
          <a:lstStyle>
            <a:lvl1pPr>
              <a:defRPr lang="lv-LV" altLang="lv-LV" sz="1600" smtClean="0">
                <a:solidFill>
                  <a:schemeClr val="bg1"/>
                </a:solidFill>
              </a:defRPr>
            </a:lvl1pPr>
          </a:lstStyle>
          <a:p>
            <a:pPr algn="ctr"/>
            <a:fld id="{46DFA993-CEAF-48C7-BAA6-3BDC6EE1E16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03671-0AC6-4F78-AE9A-97E4DB34A5EB}" type="datetime1">
              <a:rPr lang="lv-LV" smtClean="0"/>
              <a:t>26.03.2018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51531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20DC96-1393-4BEE-91E6-A07833E1B467}" type="datetime1">
              <a:rPr lang="lv-LV" smtClean="0"/>
              <a:t>26.03.2018</a:t>
            </a:fld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/>
        </p:spPr>
        <p:txBody>
          <a:bodyPr vert="horz" lIns="91440" tIns="45720" rIns="91440" bIns="45720" rtlCol="0" anchor="ctr"/>
          <a:lstStyle>
            <a:lvl1pPr>
              <a:defRPr lang="lv-LV" altLang="lv-LV" sz="1600" smtClean="0">
                <a:solidFill>
                  <a:schemeClr val="bg1"/>
                </a:solidFill>
              </a:defRPr>
            </a:lvl1pPr>
          </a:lstStyle>
          <a:p>
            <a:pPr algn="ctr"/>
            <a:fld id="{046E0D85-F28A-4189-82E3-89B3B1A29A60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3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D16C62-C917-4AE9-8868-DFE109D0583B}" type="datetime1">
              <a:rPr lang="lv-LV" smtClean="0"/>
              <a:t>26.03.2018</a:t>
            </a:fld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/>
        </p:spPr>
        <p:txBody>
          <a:bodyPr vert="horz" lIns="91440" tIns="45720" rIns="91440" bIns="45720" rtlCol="0" anchor="ctr"/>
          <a:lstStyle>
            <a:lvl1pPr>
              <a:defRPr lang="lv-LV" altLang="lv-LV" sz="1600" smtClean="0">
                <a:solidFill>
                  <a:schemeClr val="bg1"/>
                </a:solidFill>
              </a:defRPr>
            </a:lvl1pPr>
          </a:lstStyle>
          <a:p>
            <a:pPr algn="ctr"/>
            <a:fld id="{FAB8D05D-A0F8-4B11-94AD-E16B7A1694C5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828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685800" y="4724400"/>
            <a:ext cx="77724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7724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9060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smtClean="0"/>
              <a:t>Noklikšķiniet, lai rediģētu šablona apakšvirsraksta stilu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B4FB7-9381-45C6-BE10-43C8C50D410C}" type="datetime1">
              <a:rPr lang="lv-LV" smtClean="0"/>
              <a:t>26.03.2018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1E28-6C84-4ECF-8BEB-B37E514E92A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22949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75B1-AE3D-43C5-8C16-4F1E99D96BF0}" type="datetime1">
              <a:rPr lang="lv-LV" smtClean="0"/>
              <a:t>26.03.2018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1E28-6C84-4ECF-8BEB-B37E514E92A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46480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1706D-30B5-490A-B98D-AAE7FB5114F9}" type="datetime1">
              <a:rPr lang="lv-LV" smtClean="0"/>
              <a:t>26.03.2018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1E28-6C84-4ECF-8BEB-B37E514E92A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23200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D94C-D935-4C51-B5A4-07CBE47B52D5}" type="datetime1">
              <a:rPr lang="lv-LV" smtClean="0"/>
              <a:t>26.03.2018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1E28-6C84-4ECF-8BEB-B37E514E92A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25566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2E77D-23BE-4C40-80BE-6CF8D932D4FA}" type="datetime1">
              <a:rPr lang="lv-LV" smtClean="0"/>
              <a:t>26.03.2018</a:t>
            </a:fld>
            <a:endParaRPr lang="lv-LV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1E28-6C84-4ECF-8BEB-B37E514E92A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1452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8CEC-99F6-4EA5-9512-E3973DBF6964}" type="datetime1">
              <a:rPr lang="lv-LV" smtClean="0"/>
              <a:t>26.03.2018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1E28-6C84-4ECF-8BEB-B37E514E92A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65422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EB69B-2C70-49C1-8978-F7803AE9A972}" type="datetime1">
              <a:rPr lang="lv-LV" smtClean="0"/>
              <a:t>26.03.2018</a:t>
            </a:fld>
            <a:endParaRPr lang="lv-LV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1E28-6C84-4ECF-8BEB-B37E514E92A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14648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9B43C1-B863-4157-B904-871EDF931F8E}" type="datetime1">
              <a:rPr lang="lv-LV" smtClean="0"/>
              <a:t>26.03.2018</a:t>
            </a:fld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/>
        </p:spPr>
        <p:txBody>
          <a:bodyPr vert="horz" lIns="91440" tIns="45720" rIns="91440" bIns="45720" rtlCol="0" anchor="ctr"/>
          <a:lstStyle>
            <a:lvl1pPr>
              <a:defRPr lang="lv-LV" altLang="lv-LV" sz="1600" smtClean="0">
                <a:solidFill>
                  <a:schemeClr val="bg1"/>
                </a:solidFill>
              </a:defRPr>
            </a:lvl1pPr>
          </a:lstStyle>
          <a:p>
            <a:pPr algn="ctr"/>
            <a:fld id="{BA71A082-612E-4845-947E-1F0AADFF3936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68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D33D-B14E-4CE4-8835-A49B765E62F0}" type="datetime1">
              <a:rPr lang="lv-LV" smtClean="0"/>
              <a:t>26.03.2018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1E28-6C84-4ECF-8BEB-B37E514E92A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36678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E2B0-24F3-42BB-AE59-100CA42CE12B}" type="datetime1">
              <a:rPr lang="lv-LV" smtClean="0"/>
              <a:t>26.03.2018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1E28-6C84-4ECF-8BEB-B37E514E92A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77561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90083-532B-4C14-8680-53D942C0BD0C}" type="datetime1">
              <a:rPr lang="lv-LV" smtClean="0"/>
              <a:t>26.03.2018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1E28-6C84-4ECF-8BEB-B37E514E92A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17114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83257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82A0A2-EFF4-46BD-A0BF-E4C9D9FBED90}" type="datetime1">
              <a:rPr lang="lv-LV" smtClean="0"/>
              <a:t>26.03.2018</a:t>
            </a:fld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/>
        </p:spPr>
        <p:txBody>
          <a:bodyPr vert="horz" lIns="91440" tIns="45720" rIns="91440" bIns="45720" rtlCol="0" anchor="ctr"/>
          <a:lstStyle>
            <a:lvl1pPr>
              <a:defRPr lang="lv-LV" altLang="lv-LV" sz="1600" smtClean="0">
                <a:solidFill>
                  <a:schemeClr val="bg1"/>
                </a:solidFill>
              </a:defRPr>
            </a:lvl1pPr>
          </a:lstStyle>
          <a:p>
            <a:pPr algn="ctr"/>
            <a:fld id="{0A081234-F5F9-492C-963E-8DDE938C689E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78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ED9F880-B231-407F-9420-1E6C6A12769D}" type="datetime1">
              <a:rPr lang="lv-LV" smtClean="0"/>
              <a:t>26.03.2018</a:t>
            </a:fld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/>
        </p:spPr>
        <p:txBody>
          <a:bodyPr vert="horz" lIns="91440" tIns="45720" rIns="91440" bIns="45720" rtlCol="0" anchor="ctr"/>
          <a:lstStyle>
            <a:lvl1pPr>
              <a:defRPr lang="lv-LV" altLang="lv-LV" sz="1600" smtClean="0">
                <a:solidFill>
                  <a:schemeClr val="bg1"/>
                </a:solidFill>
              </a:defRPr>
            </a:lvl1pPr>
          </a:lstStyle>
          <a:p>
            <a:pPr algn="ctr"/>
            <a:fld id="{08E308E4-103C-4F2E-BD78-948576A70897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19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smtClean="0"/>
              <a:t>Rediģēt šablona virsraksta stilu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7DBF29-354F-4C1C-A7E7-1D04B35A92EC}" type="datetime1">
              <a:rPr lang="lv-LV" smtClean="0"/>
              <a:t>26.03.2018</a:t>
            </a:fld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/>
        </p:spPr>
        <p:txBody>
          <a:bodyPr vert="horz" lIns="91440" tIns="45720" rIns="91440" bIns="45720" rtlCol="0" anchor="ctr"/>
          <a:lstStyle>
            <a:lvl1pPr>
              <a:defRPr lang="lv-LV" altLang="lv-LV" sz="1600" smtClean="0">
                <a:solidFill>
                  <a:schemeClr val="bg1"/>
                </a:solidFill>
              </a:defRPr>
            </a:lvl1pPr>
          </a:lstStyle>
          <a:p>
            <a:pPr algn="ctr"/>
            <a:fld id="{859DA994-84BB-48B7-8B3F-D36AEE0DA36F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277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/>
        </p:spPr>
        <p:txBody>
          <a:bodyPr vert="horz" lIns="91440" tIns="45720" rIns="91440" bIns="45720" rtlCol="0" anchor="ctr"/>
          <a:lstStyle>
            <a:lvl1pPr>
              <a:defRPr lang="lv-LV" altLang="lv-LV" sz="1600" smtClean="0">
                <a:solidFill>
                  <a:schemeClr val="bg1"/>
                </a:solidFill>
              </a:defRPr>
            </a:lvl1pPr>
          </a:lstStyle>
          <a:p>
            <a:pPr algn="ctr"/>
            <a:fld id="{CA631F64-509F-4CE4-821A-D8B46C27D182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15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60432" y="6381328"/>
            <a:ext cx="549275" cy="396875"/>
          </a:xfrm>
          <a:prstGeom prst="bracketPair">
            <a:avLst>
              <a:gd name="adj" fmla="val 17949"/>
            </a:avLst>
          </a:prstGeom>
          <a:ln/>
        </p:spPr>
        <p:txBody>
          <a:bodyPr vert="horz" lIns="91440" tIns="45720" rIns="91440" bIns="45720" rtlCol="0" anchor="ctr"/>
          <a:lstStyle>
            <a:lvl1pPr>
              <a:defRPr lang="lv-LV" altLang="lv-LV" sz="1600" smtClean="0">
                <a:solidFill>
                  <a:schemeClr val="tx2"/>
                </a:solidFill>
              </a:defRPr>
            </a:lvl1pPr>
          </a:lstStyle>
          <a:p>
            <a:pPr algn="ctr"/>
            <a:fld id="{171D421E-3317-4909-B196-510EA2620D7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4EAA90B3-4FDA-428E-A89D-A96B6610D204}" type="datetime1">
              <a:rPr lang="lv-LV" smtClean="0"/>
              <a:t>26.03.2018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26320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2BC1BB-CE12-4003-B494-2289BE1C5F9E}" type="datetime1">
              <a:rPr lang="lv-LV" smtClean="0"/>
              <a:t>26.03.2018</a:t>
            </a:fld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/>
        </p:spPr>
        <p:txBody>
          <a:bodyPr vert="horz" lIns="91440" tIns="45720" rIns="91440" bIns="45720" rtlCol="0" anchor="ctr"/>
          <a:lstStyle>
            <a:lvl1pPr>
              <a:defRPr lang="lv-LV" altLang="lv-LV" sz="1600" smtClean="0">
                <a:solidFill>
                  <a:schemeClr val="bg1"/>
                </a:solidFill>
              </a:defRPr>
            </a:lvl1pPr>
          </a:lstStyle>
          <a:p>
            <a:pPr algn="ctr"/>
            <a:fld id="{F300897D-49F7-4D44-BD0B-DAC05798FD39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021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lv-LV" noProof="0" smtClean="0"/>
              <a:t>Noklikšķiniet uz attēla ikonas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10C7D97-6720-43B3-AAB4-E6BA8D48C815}" type="datetime1">
              <a:rPr lang="lv-LV" smtClean="0"/>
              <a:t>26.03.2018</a:t>
            </a:fld>
            <a:endParaRPr lang="lv-LV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/>
        </p:spPr>
        <p:txBody>
          <a:bodyPr vert="horz" lIns="91440" tIns="45720" rIns="91440" bIns="45720" rtlCol="0" anchor="ctr"/>
          <a:lstStyle>
            <a:lvl1pPr>
              <a:defRPr lang="lv-LV" altLang="lv-LV" sz="1600" smtClean="0">
                <a:solidFill>
                  <a:schemeClr val="bg1"/>
                </a:solidFill>
              </a:defRPr>
            </a:lvl1pPr>
          </a:lstStyle>
          <a:p>
            <a:pPr algn="ctr"/>
            <a:fld id="{06BFEF7F-98D6-4610-B3B2-7FCEDACC8E42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016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v-LV" altLang="lv-LV" dirty="0" smtClean="0"/>
              <a:t>Rediģēt šablona teksta stilus</a:t>
            </a:r>
          </a:p>
          <a:p>
            <a:pPr lvl="1"/>
            <a:r>
              <a:rPr lang="lv-LV" altLang="lv-LV" dirty="0" smtClean="0"/>
              <a:t>Otrais līmenis</a:t>
            </a:r>
          </a:p>
          <a:p>
            <a:pPr lvl="2"/>
            <a:r>
              <a:rPr lang="lv-LV" altLang="lv-LV" dirty="0" smtClean="0"/>
              <a:t>Trešais līmenis</a:t>
            </a:r>
          </a:p>
          <a:p>
            <a:pPr lvl="3"/>
            <a:r>
              <a:rPr lang="lv-LV" altLang="lv-LV" dirty="0" smtClean="0"/>
              <a:t>Ceturtais līmenis</a:t>
            </a:r>
          </a:p>
          <a:p>
            <a:pPr lvl="4"/>
            <a:r>
              <a:rPr lang="lv-LV" altLang="lv-LV" dirty="0" smtClean="0"/>
              <a:t>Piektais līmenis</a:t>
            </a:r>
            <a:endParaRPr lang="en-US" altLang="lv-LV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bg2"/>
                </a:solidFill>
                <a:cs typeface="Arial" charset="0"/>
              </a:defRPr>
            </a:lvl1pPr>
          </a:lstStyle>
          <a:p>
            <a:pPr>
              <a:defRPr/>
            </a:pPr>
            <a:fld id="{4EAA90B3-4FDA-428E-A89D-A96B6610D204}" type="datetime1">
              <a:rPr lang="lv-LV" smtClean="0"/>
              <a:t>26.03.2018</a:t>
            </a:fld>
            <a:endParaRPr lang="lv-LV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948264" y="638132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 dirty="0" smtClean="0"/>
              <a:t>1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  <p:sldLayoutId id="2147484048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F6700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909465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956B4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A61ED-1996-452D-B1D3-A89B29B00651}" type="datetime1">
              <a:rPr lang="lv-LV" smtClean="0"/>
              <a:t>26.03.2018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C1E28-6C84-4ECF-8BEB-B37E514E92A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03798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Zigmars.Kikans@zm.gov.lv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23528" y="3304729"/>
            <a:ext cx="8496944" cy="2448272"/>
          </a:xfrm>
        </p:spPr>
        <p:txBody>
          <a:bodyPr>
            <a:normAutofit/>
          </a:bodyPr>
          <a:lstStyle/>
          <a:p>
            <a:r>
              <a:rPr lang="lv-LV" altLang="en-US" sz="2400" b="0" dirty="0" smtClean="0">
                <a:solidFill>
                  <a:schemeClr val="tx1"/>
                </a:solidFill>
              </a:rPr>
              <a:t>Izmaiņas tiešo maksājumu nosacījumos no 2018. gada </a:t>
            </a:r>
            <a:br>
              <a:rPr lang="lv-LV" altLang="en-US" sz="2400" b="0" dirty="0" smtClean="0">
                <a:solidFill>
                  <a:schemeClr val="tx1"/>
                </a:solidFill>
              </a:rPr>
            </a:br>
            <a:r>
              <a:rPr lang="lv-LV" altLang="en-US" sz="2400" b="0" dirty="0" smtClean="0">
                <a:solidFill>
                  <a:schemeClr val="tx1"/>
                </a:solidFill>
              </a:rPr>
              <a:t>un </a:t>
            </a:r>
            <a:br>
              <a:rPr lang="lv-LV" altLang="en-US" sz="2400" b="0" dirty="0" smtClean="0">
                <a:solidFill>
                  <a:schemeClr val="tx1"/>
                </a:solidFill>
              </a:rPr>
            </a:br>
            <a:r>
              <a:rPr lang="lv-LV" altLang="en-US" sz="2400" b="0" dirty="0" smtClean="0">
                <a:solidFill>
                  <a:schemeClr val="tx1"/>
                </a:solidFill>
              </a:rPr>
              <a:t>atbalsts saistībā ar 2017.gada nelabvēlīgajiem laika apstākļiem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lv-LV" dirty="0" smtClean="0"/>
              <a:t>Aktuāls uz: 26/03/2018</a:t>
            </a:r>
          </a:p>
          <a:p>
            <a:r>
              <a:rPr lang="lv-LV" dirty="0" smtClean="0"/>
              <a:t>Tirgus un tiešā atbalsta departaments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01787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71D421E-3317-4909-B196-510EA2620D75}" type="slidenum">
              <a:rPr lang="en-US" smtClean="0"/>
              <a:pPr algn="ctr"/>
              <a:t>10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85184" y="2132856"/>
            <a:ext cx="849694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2800" b="1" i="1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1.2</a:t>
            </a:r>
            <a:r>
              <a:rPr lang="lv-LV" sz="2800" b="1" i="1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lv-LV" sz="2800" b="1" i="1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sz="2800" b="1" i="1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lv-LV" sz="2800" b="1" i="1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zmaiņas «zaļināšanas» maksājuma nosacījumos no 2018. gada </a:t>
            </a:r>
          </a:p>
          <a:p>
            <a:pPr algn="ctr"/>
            <a:r>
              <a:rPr lang="lv-LV" sz="2800" b="1" i="1" dirty="0">
                <a:solidFill>
                  <a:schemeClr val="accent4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(izmaiņas iezīmētas </a:t>
            </a:r>
            <a:r>
              <a:rPr lang="lv-LV" sz="2800" b="1" i="1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ar sarkanu</a:t>
            </a:r>
            <a:r>
              <a:rPr lang="lv-LV" sz="2800" b="1" i="1" dirty="0">
                <a:solidFill>
                  <a:schemeClr val="accent4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algn="ctr"/>
            <a:endParaRPr lang="lv-LV" sz="2800" b="1" i="1" dirty="0" smtClean="0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87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627320"/>
              </p:ext>
            </p:extLst>
          </p:nvPr>
        </p:nvGraphicFramePr>
        <p:xfrm>
          <a:off x="467544" y="1122947"/>
          <a:ext cx="8208912" cy="5498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1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67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03503">
                <a:tc>
                  <a:txBody>
                    <a:bodyPr/>
                    <a:lstStyle/>
                    <a:p>
                      <a:pPr algn="ctr"/>
                      <a:r>
                        <a:rPr kumimoji="0" lang="lv-LV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Kultūraugu </a:t>
                      </a:r>
                    </a:p>
                    <a:p>
                      <a:pPr algn="ctr"/>
                      <a:r>
                        <a:rPr kumimoji="0" lang="lv-LV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dažādošana</a:t>
                      </a:r>
                      <a:endParaRPr kumimoji="0" lang="lv-LV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Clr>
                          <a:schemeClr val="accent1"/>
                        </a:buClr>
                        <a:buFont typeface="Wingdings" pitchFamily="2" charset="2"/>
                        <a:buChar char="§"/>
                      </a:pPr>
                      <a:r>
                        <a:rPr kumimoji="0" lang="lv-LV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 aramzeme </a:t>
                      </a:r>
                      <a:r>
                        <a:rPr kumimoji="0" lang="lv-LV" sz="20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10-30 ha</a:t>
                      </a:r>
                      <a:r>
                        <a:rPr kumimoji="0" lang="lv-LV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tad:</a:t>
                      </a:r>
                    </a:p>
                    <a:p>
                      <a:pPr marL="342900" indent="-342900" algn="just">
                        <a:buClr>
                          <a:schemeClr val="accent1"/>
                        </a:buClr>
                        <a:buFont typeface="Wingdings" pitchFamily="2" charset="2"/>
                        <a:buChar char="ü"/>
                      </a:pPr>
                      <a:r>
                        <a:rPr kumimoji="0" lang="lv-LV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tajā audzē vismaz 2 kultūras;</a:t>
                      </a:r>
                    </a:p>
                    <a:p>
                      <a:pPr marL="342900" indent="-342900" algn="just">
                        <a:buClr>
                          <a:schemeClr val="accent1"/>
                        </a:buClr>
                        <a:buFont typeface="Wingdings" pitchFamily="2" charset="2"/>
                        <a:buChar char="ü"/>
                      </a:pPr>
                      <a:r>
                        <a:rPr kumimoji="0" lang="lv-LV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galvenā kultūra neaizņem vairāk par 75%.</a:t>
                      </a:r>
                    </a:p>
                    <a:p>
                      <a:pPr marL="0" indent="0" algn="just">
                        <a:buClr>
                          <a:schemeClr val="accent1"/>
                        </a:buClr>
                        <a:buFont typeface="Wingdings" pitchFamily="2" charset="2"/>
                        <a:buNone/>
                      </a:pPr>
                      <a:endParaRPr kumimoji="0" lang="lv-LV" sz="6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algn="just">
                        <a:buClr>
                          <a:schemeClr val="accent1"/>
                        </a:buClr>
                        <a:buFont typeface="Wingdings" pitchFamily="2" charset="2"/>
                        <a:buChar char="§"/>
                      </a:pPr>
                      <a:r>
                        <a:rPr kumimoji="0" lang="lv-LV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 aramzeme </a:t>
                      </a:r>
                      <a:r>
                        <a:rPr kumimoji="0" lang="lv-LV" sz="20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vairāk kā 30 ha</a:t>
                      </a:r>
                      <a:r>
                        <a:rPr kumimoji="0" lang="lv-LV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tad:</a:t>
                      </a:r>
                    </a:p>
                    <a:p>
                      <a:pPr marL="342900" indent="-342900" algn="just">
                        <a:buClr>
                          <a:schemeClr val="accent1"/>
                        </a:buClr>
                        <a:buFont typeface="Wingdings" pitchFamily="2" charset="2"/>
                        <a:buChar char="ü"/>
                      </a:pPr>
                      <a:r>
                        <a:rPr kumimoji="0" lang="lv-LV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tajā audzē vismaz 3 kultūras;</a:t>
                      </a:r>
                    </a:p>
                    <a:p>
                      <a:pPr marL="342900" indent="-342900">
                        <a:buClr>
                          <a:schemeClr val="accent1"/>
                        </a:buClr>
                        <a:buFont typeface="Wingdings" pitchFamily="2" charset="2"/>
                        <a:buChar char="ü"/>
                      </a:pPr>
                      <a:r>
                        <a:rPr kumimoji="0" lang="lv-LV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galvenā kultūra neaizņem vairāk par 75%;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lv-LV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galvenās kultūras neaizņem vairāk par 95%.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9369">
                <a:tc>
                  <a:txBody>
                    <a:bodyPr/>
                    <a:lstStyle/>
                    <a:p>
                      <a:pPr algn="ctr"/>
                      <a:r>
                        <a:rPr lang="lv-LV" sz="2000" b="1" dirty="0" smtClean="0">
                          <a:latin typeface="+mn-lt"/>
                        </a:rPr>
                        <a:t>Ilggadīgo zālāju saglabāšana</a:t>
                      </a:r>
                      <a:endParaRPr lang="lv-LV" sz="2000" b="1" dirty="0">
                        <a:latin typeface="+mn-lt"/>
                      </a:endParaRPr>
                    </a:p>
                  </a:txBody>
                  <a:tcPr vert="vert27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buClr>
                          <a:schemeClr val="accent1"/>
                        </a:buClr>
                        <a:buFont typeface="Wingdings" pitchFamily="2" charset="2"/>
                        <a:buChar char="§"/>
                      </a:pPr>
                      <a:r>
                        <a:rPr lang="lv-LV" sz="20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n</a:t>
                      </a:r>
                      <a:r>
                        <a:rPr lang="lv-LV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edrīkst uzart ekoloģiski jūtīgos</a:t>
                      </a:r>
                      <a:r>
                        <a:rPr lang="lv-LV" sz="20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zālājus – ES nozīmes biotopus - </a:t>
                      </a:r>
                      <a:r>
                        <a:rPr lang="lv-LV" sz="2000" b="0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i</a:t>
                      </a:r>
                      <a:r>
                        <a:rPr lang="lv-LV" sz="2000" dirty="0" smtClean="0"/>
                        <a:t>dentificēti LAD lauku bloku kartēs</a:t>
                      </a:r>
                      <a:r>
                        <a:rPr lang="lv-LV" sz="20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;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lv-LV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Jāsaglabā valsts līmenī noteiktais 2012. gada ilggadīgo </a:t>
                      </a:r>
                      <a:r>
                        <a:rPr kumimoji="0" lang="lv-LV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zālāju īpatsvars 22,27% vai 309 430 ha.</a:t>
                      </a:r>
                      <a:r>
                        <a:rPr kumimoji="0" lang="lv-LV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(nevar samazināties par vairāk kā 5%)</a:t>
                      </a:r>
                      <a:r>
                        <a:rPr kumimoji="0" lang="lv-LV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lv-LV" sz="2000" kern="1200" dirty="0" smtClean="0">
                          <a:solidFill>
                            <a:srgbClr val="297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2017. g</a:t>
                      </a:r>
                      <a:r>
                        <a:rPr kumimoji="0" lang="lv-LV" sz="2000" kern="1200" baseline="0" dirty="0" smtClean="0">
                          <a:solidFill>
                            <a:srgbClr val="297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ilggadīgie zālāji = 341 482ha un </a:t>
                      </a:r>
                      <a:r>
                        <a:rPr kumimoji="0" lang="lv-LV" sz="2000" kern="1200" dirty="0" smtClean="0">
                          <a:solidFill>
                            <a:srgbClr val="297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aprēķinātais zālāju īpatsvars</a:t>
                      </a:r>
                      <a:r>
                        <a:rPr kumimoji="0" lang="lv-LV" sz="2000" kern="1200" baseline="0" dirty="0" smtClean="0">
                          <a:solidFill>
                            <a:srgbClr val="297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24,2%</a:t>
                      </a:r>
                      <a:r>
                        <a:rPr kumimoji="0" lang="lv-LV" sz="2000" kern="1200" dirty="0" smtClean="0">
                          <a:solidFill>
                            <a:srgbClr val="297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lv-LV" sz="2000" kern="1200" baseline="0" dirty="0" smtClean="0">
                          <a:solidFill>
                            <a:srgbClr val="297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+8,8%).</a:t>
                      </a:r>
                      <a:endParaRPr kumimoji="0" lang="lv-LV" sz="2000" kern="1200" dirty="0" smtClean="0">
                        <a:solidFill>
                          <a:srgbClr val="2973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5481">
                <a:tc>
                  <a:txBody>
                    <a:bodyPr/>
                    <a:lstStyle/>
                    <a:p>
                      <a:pPr algn="ctr"/>
                      <a:endParaRPr lang="lv-LV" sz="2000" b="1" dirty="0" smtClean="0">
                        <a:latin typeface="+mn-lt"/>
                      </a:endParaRPr>
                    </a:p>
                    <a:p>
                      <a:pPr algn="ctr"/>
                      <a:r>
                        <a:rPr lang="lv-LV" sz="2000" b="1" dirty="0" smtClean="0">
                          <a:latin typeface="+mn-lt"/>
                        </a:rPr>
                        <a:t>ENP</a:t>
                      </a:r>
                      <a:endParaRPr lang="lv-LV" sz="2000" b="1" dirty="0">
                        <a:latin typeface="+mn-lt"/>
                      </a:endParaRPr>
                    </a:p>
                  </a:txBody>
                  <a:tcPr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buClr>
                          <a:schemeClr val="accent1"/>
                        </a:buClr>
                        <a:buFont typeface="Wingdings" pitchFamily="2" charset="2"/>
                        <a:buChar char="§"/>
                      </a:pPr>
                      <a:r>
                        <a:rPr kumimoji="0" lang="lv-LV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 saimniecības </a:t>
                      </a:r>
                      <a:r>
                        <a:rPr kumimoji="0" lang="lv-LV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aramzeme </a:t>
                      </a:r>
                      <a:r>
                        <a:rPr kumimoji="0" lang="lv-LV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</a:t>
                      </a:r>
                      <a:r>
                        <a:rPr kumimoji="0" lang="lv-LV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lv-LV" sz="20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vairāk nekā 15 ha</a:t>
                      </a:r>
                      <a:r>
                        <a:rPr kumimoji="0" lang="lv-LV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lv-LV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jā</a:t>
                      </a:r>
                      <a:r>
                        <a:rPr kumimoji="0" lang="lv-LV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nodrošina ekoloģiski nozīmīgas platības, kas atbilst </a:t>
                      </a:r>
                      <a:r>
                        <a:rPr kumimoji="0" lang="lv-LV" sz="20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 aramzemes platības</a:t>
                      </a:r>
                      <a:r>
                        <a:rPr kumimoji="0" lang="lv-LV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aisnstūris 1"/>
          <p:cNvSpPr/>
          <p:nvPr/>
        </p:nvSpPr>
        <p:spPr>
          <a:xfrm>
            <a:off x="455862" y="5803467"/>
            <a:ext cx="8208912" cy="817833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4" name="Virsraksts 1"/>
          <p:cNvSpPr txBox="1">
            <a:spLocks/>
          </p:cNvSpPr>
          <p:nvPr/>
        </p:nvSpPr>
        <p:spPr>
          <a:xfrm>
            <a:off x="2411760" y="692696"/>
            <a:ext cx="8315325" cy="585788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defRPr/>
            </a:pPr>
            <a:endParaRPr lang="lv-LV" sz="2700" b="1" spc="-100" dirty="0">
              <a:solidFill>
                <a:schemeClr val="accent5">
                  <a:lumMod val="50000"/>
                </a:schemeClr>
              </a:solidFill>
              <a:effectLst/>
              <a:latin typeface="+mn-lt"/>
            </a:endParaRPr>
          </a:p>
        </p:txBody>
      </p:sp>
      <p:sp>
        <p:nvSpPr>
          <p:cNvPr id="9" name="Virsraksts 1"/>
          <p:cNvSpPr txBox="1">
            <a:spLocks/>
          </p:cNvSpPr>
          <p:nvPr/>
        </p:nvSpPr>
        <p:spPr>
          <a:xfrm>
            <a:off x="333959" y="78394"/>
            <a:ext cx="8709544" cy="107478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lv-LV" sz="2800" b="1" dirty="0" smtClean="0">
                <a:solidFill>
                  <a:schemeClr val="accent4">
                    <a:lumMod val="50000"/>
                  </a:schemeClr>
                </a:solidFill>
                <a:latin typeface="Calibri"/>
                <a:ea typeface="+mn-ea"/>
                <a:cs typeface="Arial" panose="020B0604020202020204" pitchFamily="34" charset="0"/>
              </a:rPr>
              <a:t>1.7. </a:t>
            </a:r>
            <a:r>
              <a:rPr lang="lv-LV" sz="2800" b="1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+mn-ea"/>
                <a:cs typeface="Arial" panose="020B0604020202020204" pitchFamily="34" charset="0"/>
              </a:rPr>
              <a:t>Atgādinājumam</a:t>
            </a:r>
            <a:r>
              <a:rPr lang="lv-LV" sz="2800" b="1" dirty="0" smtClean="0">
                <a:solidFill>
                  <a:schemeClr val="accent4">
                    <a:lumMod val="50000"/>
                  </a:schemeClr>
                </a:solidFill>
                <a:latin typeface="Calibri"/>
                <a:ea typeface="+mn-ea"/>
                <a:cs typeface="Arial" panose="020B0604020202020204" pitchFamily="34" charset="0"/>
              </a:rPr>
              <a:t> - Lauksaimniecības </a:t>
            </a:r>
            <a:r>
              <a:rPr lang="lv-LV" sz="2800" b="1" dirty="0">
                <a:solidFill>
                  <a:schemeClr val="accent4">
                    <a:lumMod val="50000"/>
                  </a:schemeClr>
                </a:solidFill>
                <a:latin typeface="Calibri"/>
                <a:ea typeface="+mn-ea"/>
                <a:cs typeface="Arial" panose="020B0604020202020204" pitchFamily="34" charset="0"/>
              </a:rPr>
              <a:t>prakses, kas labvēlīgas </a:t>
            </a:r>
            <a:r>
              <a:rPr lang="lv-LV" sz="2800" b="1" dirty="0" smtClean="0">
                <a:solidFill>
                  <a:schemeClr val="accent4">
                    <a:lumMod val="50000"/>
                  </a:schemeClr>
                </a:solidFill>
                <a:latin typeface="Calibri"/>
                <a:ea typeface="+mn-ea"/>
                <a:cs typeface="Arial" panose="020B0604020202020204" pitchFamily="34" charset="0"/>
              </a:rPr>
              <a:t>klimatam </a:t>
            </a:r>
            <a:r>
              <a:rPr lang="lv-LV" sz="2800" b="1" dirty="0">
                <a:solidFill>
                  <a:schemeClr val="accent4">
                    <a:lumMod val="50000"/>
                  </a:schemeClr>
                </a:solidFill>
                <a:latin typeface="Calibri"/>
                <a:ea typeface="+mn-ea"/>
                <a:cs typeface="Arial" panose="020B0604020202020204" pitchFamily="34" charset="0"/>
              </a:rPr>
              <a:t>un videi – </a:t>
            </a:r>
            <a:r>
              <a:rPr lang="lv-LV" sz="2800" b="1" dirty="0" smtClean="0">
                <a:solidFill>
                  <a:schemeClr val="accent4">
                    <a:lumMod val="50000"/>
                  </a:schemeClr>
                </a:solidFill>
                <a:latin typeface="Calibri"/>
                <a:ea typeface="+mn-ea"/>
                <a:cs typeface="Arial" panose="020B0604020202020204" pitchFamily="34" charset="0"/>
              </a:rPr>
              <a:t> ZAĻINĀŠANAS </a:t>
            </a:r>
            <a:r>
              <a:rPr lang="lv-LV" sz="2800" b="1" dirty="0">
                <a:solidFill>
                  <a:schemeClr val="accent4">
                    <a:lumMod val="50000"/>
                  </a:schemeClr>
                </a:solidFill>
                <a:latin typeface="Calibri"/>
                <a:ea typeface="+mn-ea"/>
                <a:cs typeface="Arial" panose="020B0604020202020204" pitchFamily="34" charset="0"/>
              </a:rPr>
              <a:t>prasības</a:t>
            </a:r>
          </a:p>
        </p:txBody>
      </p:sp>
      <p:sp>
        <p:nvSpPr>
          <p:cNvPr id="11" name="Taisnstūris 1"/>
          <p:cNvSpPr/>
          <p:nvPr/>
        </p:nvSpPr>
        <p:spPr>
          <a:xfrm>
            <a:off x="477561" y="1144924"/>
            <a:ext cx="8165514" cy="2347833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7" name="Taisnstūrveida remarka ar noapaļotiem stūriem 6"/>
          <p:cNvSpPr/>
          <p:nvPr/>
        </p:nvSpPr>
        <p:spPr>
          <a:xfrm>
            <a:off x="6156176" y="714956"/>
            <a:ext cx="2758914" cy="1584176"/>
          </a:xfrm>
          <a:prstGeom prst="wedgeRoundRectCallout">
            <a:avLst>
              <a:gd name="adj1" fmla="val 149"/>
              <a:gd name="adj2" fmla="val 62348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eaLnBrk="0" hangingPunct="0">
              <a:spcBef>
                <a:spcPts val="0"/>
              </a:spcBef>
              <a:defRPr/>
            </a:pPr>
            <a:r>
              <a:rPr lang="lv-LV" sz="1500" dirty="0"/>
              <a:t>Klimatam un videi labvēlīgas prakses ir kultūraugu dažādošana, ilggadīgo zālāju saglabāšana un ekoloģiski nozīmīgas platības izveide un uzturēšana </a:t>
            </a:r>
            <a:r>
              <a:rPr lang="lv-LV" sz="1500" dirty="0" smtClean="0"/>
              <a:t>saimniecībā.</a:t>
            </a:r>
            <a:endParaRPr lang="lv-LV" altLang="lv-LV" sz="1500" dirty="0"/>
          </a:p>
        </p:txBody>
      </p:sp>
    </p:spTree>
    <p:extLst>
      <p:ext uri="{BB962C8B-B14F-4D97-AF65-F5344CB8AC3E}">
        <p14:creationId xmlns:p14="http://schemas.microsoft.com/office/powerpoint/2010/main" val="212690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C1A32A9-C385-47DD-8D2A-1C08D3F57C0B}" type="slidenum">
              <a:rPr lang="en-US" smtClean="0"/>
              <a:pPr algn="ctr"/>
              <a:t>12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7414" y="1268760"/>
            <a:ext cx="8085026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accent1"/>
              </a:buClr>
            </a:pPr>
            <a:r>
              <a:rPr lang="lv-LV" sz="2200" b="1" dirty="0"/>
              <a:t>1) Kultūraugu dažādošana </a:t>
            </a:r>
            <a:r>
              <a:rPr lang="lv-LV" altLang="lv-LV" sz="2200" b="1" dirty="0"/>
              <a:t>prasība neattiecas uz </a:t>
            </a:r>
            <a:r>
              <a:rPr lang="lv-LV" altLang="lv-LV" sz="2200" b="1" dirty="0" smtClean="0"/>
              <a:t>saimniecību</a:t>
            </a:r>
            <a:r>
              <a:rPr lang="lv-LV" sz="2200" b="1" dirty="0" smtClean="0"/>
              <a:t>:</a:t>
            </a:r>
            <a:endParaRPr lang="lv-LV" sz="2200" b="1" dirty="0"/>
          </a:p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lv-LV" altLang="lv-LV" sz="2200" dirty="0"/>
              <a:t>j</a:t>
            </a:r>
            <a:r>
              <a:rPr lang="lv-LV" altLang="lv-LV" sz="2200" dirty="0" smtClean="0"/>
              <a:t>a </a:t>
            </a:r>
            <a:r>
              <a:rPr lang="lv-LV" altLang="lv-LV" sz="2200" dirty="0"/>
              <a:t>tā vairāk nekā 75% aramzemes izmanto zālāju vai lopbarības zālaugu ražošanai vai papuvei vai </a:t>
            </a:r>
            <a:r>
              <a:rPr lang="lv-LV" altLang="lv-LV" sz="2200" dirty="0">
                <a:solidFill>
                  <a:srgbClr val="C00000"/>
                </a:solidFill>
              </a:rPr>
              <a:t>pākšaugu audzēšanai vai kombinēti </a:t>
            </a:r>
            <a:r>
              <a:rPr lang="lv-LV" altLang="lv-LV" sz="2200" strike="sngStrike" dirty="0">
                <a:solidFill>
                  <a:srgbClr val="C00000"/>
                </a:solidFill>
              </a:rPr>
              <a:t>un pārējā aramzeme, ko neizmanto minētiem mērķiem, neaizņem vairāk par 30 </a:t>
            </a:r>
            <a:r>
              <a:rPr lang="lv-LV" altLang="lv-LV" sz="2200" strike="sngStrike" dirty="0" smtClean="0">
                <a:solidFill>
                  <a:srgbClr val="C00000"/>
                </a:solidFill>
              </a:rPr>
              <a:t>ha</a:t>
            </a:r>
            <a:r>
              <a:rPr lang="lv-LV" altLang="lv-LV" sz="2200" dirty="0" smtClean="0">
                <a:solidFill>
                  <a:srgbClr val="C00000"/>
                </a:solidFill>
              </a:rPr>
              <a:t>;</a:t>
            </a:r>
          </a:p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lv-LV" altLang="lv-LV" sz="2200" dirty="0" smtClean="0"/>
              <a:t>ja vairāk </a:t>
            </a:r>
            <a:r>
              <a:rPr lang="lv-LV" altLang="lv-LV" sz="2200" dirty="0"/>
              <a:t>nekā 75% no atbalsta tiesīgās zemes aizņem ilggadīgie zālāji vai, ko izmanto zālāju vai lopbarības zālaugu ražošanai </a:t>
            </a:r>
            <a:r>
              <a:rPr lang="lv-LV" altLang="lv-LV" sz="2200" strike="sngStrike" dirty="0">
                <a:solidFill>
                  <a:srgbClr val="C00000"/>
                </a:solidFill>
              </a:rPr>
              <a:t>un pārējā aramzeme neaizņem vairāk par 30 </a:t>
            </a:r>
            <a:r>
              <a:rPr lang="lv-LV" altLang="lv-LV" sz="2200" strike="sngStrike" dirty="0" smtClean="0">
                <a:solidFill>
                  <a:srgbClr val="C00000"/>
                </a:solidFill>
              </a:rPr>
              <a:t>ha</a:t>
            </a:r>
            <a:r>
              <a:rPr lang="lv-LV" altLang="lv-LV" sz="2200" dirty="0" smtClean="0">
                <a:solidFill>
                  <a:srgbClr val="C00000"/>
                </a:solidFill>
              </a:rPr>
              <a:t>.</a:t>
            </a:r>
            <a:endParaRPr lang="lv-LV" sz="2200" dirty="0" smtClean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accent1"/>
              </a:buClr>
            </a:pPr>
            <a:endParaRPr lang="lv-LV" sz="22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accent1"/>
              </a:buClr>
            </a:pPr>
            <a:r>
              <a:rPr lang="lv-LV" sz="2200" b="1" dirty="0"/>
              <a:t>2) </a:t>
            </a:r>
            <a:r>
              <a:rPr lang="lv-LV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Kultūraugu dažādošanas vajadzībām </a:t>
            </a:r>
            <a:r>
              <a:rPr lang="lv-LV" sz="2200" i="1" noProof="1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tritikum spelta </a:t>
            </a:r>
            <a:r>
              <a:rPr lang="lv-LV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kviešus varēs uzskatīt par atsevišķu kultūraugu.</a:t>
            </a:r>
            <a:endParaRPr lang="lv-LV" sz="22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Virsraksts 1"/>
          <p:cNvSpPr txBox="1">
            <a:spLocks/>
          </p:cNvSpPr>
          <p:nvPr/>
        </p:nvSpPr>
        <p:spPr>
          <a:xfrm>
            <a:off x="395536" y="260648"/>
            <a:ext cx="7848600" cy="7920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lv-LV" sz="2800" b="1" dirty="0" smtClean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1.8. </a:t>
            </a:r>
            <a:r>
              <a:rPr lang="lv-LV" sz="2800" b="1" dirty="0" smtClean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K</a:t>
            </a:r>
            <a:r>
              <a:rPr lang="lv-LV" sz="2800" b="1" dirty="0" smtClean="0">
                <a:solidFill>
                  <a:schemeClr val="accent4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ultūraugu dažādošana:</a:t>
            </a:r>
          </a:p>
        </p:txBody>
      </p:sp>
    </p:spTree>
    <p:extLst>
      <p:ext uri="{BB962C8B-B14F-4D97-AF65-F5344CB8AC3E}">
        <p14:creationId xmlns:p14="http://schemas.microsoft.com/office/powerpoint/2010/main" val="318672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C1A32A9-C385-47DD-8D2A-1C08D3F57C0B}" type="slidenum">
              <a:rPr lang="en-US" smtClean="0"/>
              <a:pPr algn="ctr"/>
              <a:t>13</a:t>
            </a:fld>
            <a:endParaRPr lang="en-US" dirty="0"/>
          </a:p>
        </p:txBody>
      </p:sp>
      <p:sp>
        <p:nvSpPr>
          <p:cNvPr id="33" name="Virsraksts 1"/>
          <p:cNvSpPr txBox="1">
            <a:spLocks/>
          </p:cNvSpPr>
          <p:nvPr/>
        </p:nvSpPr>
        <p:spPr>
          <a:xfrm>
            <a:off x="205546" y="117529"/>
            <a:ext cx="8254886" cy="7112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lv-LV" sz="2800" b="1" dirty="0" smtClean="0">
                <a:solidFill>
                  <a:schemeClr val="accent4">
                    <a:lumMod val="50000"/>
                  </a:schemeClr>
                </a:solidFill>
                <a:latin typeface="Calibri"/>
                <a:ea typeface="+mn-ea"/>
                <a:cs typeface="Arial" panose="020B0604020202020204" pitchFamily="34" charset="0"/>
              </a:rPr>
              <a:t>1.9. </a:t>
            </a:r>
            <a:r>
              <a:rPr lang="lv-LV" sz="2800" b="1" dirty="0">
                <a:solidFill>
                  <a:schemeClr val="accent4">
                    <a:lumMod val="50000"/>
                  </a:schemeClr>
                </a:solidFill>
                <a:latin typeface="Calibri"/>
                <a:cs typeface="Arial" panose="020B0604020202020204" pitchFamily="34" charset="0"/>
              </a:rPr>
              <a:t>Ekoloģiski nozīmīgu </a:t>
            </a:r>
            <a:r>
              <a:rPr lang="lv-LV" sz="2800" b="1" dirty="0" smtClean="0">
                <a:solidFill>
                  <a:schemeClr val="accent4">
                    <a:lumMod val="50000"/>
                  </a:schemeClr>
                </a:solidFill>
                <a:latin typeface="Calibri"/>
                <a:cs typeface="Arial" panose="020B0604020202020204" pitchFamily="34" charset="0"/>
              </a:rPr>
              <a:t>platību</a:t>
            </a:r>
            <a:r>
              <a:rPr lang="lv-LV" sz="2800" b="1" dirty="0" smtClean="0">
                <a:solidFill>
                  <a:schemeClr val="accent4">
                    <a:lumMod val="50000"/>
                  </a:schemeClr>
                </a:solidFill>
                <a:latin typeface="Calibri"/>
                <a:ea typeface="+mn-ea"/>
                <a:cs typeface="Arial" panose="020B0604020202020204" pitchFamily="34" charset="0"/>
              </a:rPr>
              <a:t> veidi </a:t>
            </a:r>
            <a:r>
              <a:rPr lang="lv-LV" sz="2800" b="1" dirty="0">
                <a:solidFill>
                  <a:schemeClr val="accent4">
                    <a:lumMod val="50000"/>
                  </a:schemeClr>
                </a:solidFill>
                <a:latin typeface="Calibri"/>
                <a:ea typeface="+mn-ea"/>
                <a:cs typeface="Arial" panose="020B0604020202020204" pitchFamily="34" charset="0"/>
              </a:rPr>
              <a:t>Latvijā </a:t>
            </a:r>
            <a:r>
              <a:rPr lang="lv-LV" sz="2800" b="1" dirty="0">
                <a:solidFill>
                  <a:srgbClr val="C00000"/>
                </a:solidFill>
                <a:latin typeface="Calibri"/>
                <a:ea typeface="+mn-ea"/>
                <a:cs typeface="Arial" panose="020B0604020202020204" pitchFamily="34" charset="0"/>
              </a:rPr>
              <a:t>ar 2018</a:t>
            </a:r>
            <a:r>
              <a:rPr lang="lv-LV" sz="2800" b="1" dirty="0" smtClean="0">
                <a:solidFill>
                  <a:srgbClr val="C00000"/>
                </a:solidFill>
                <a:latin typeface="Calibri"/>
                <a:ea typeface="+mn-ea"/>
                <a:cs typeface="Arial" panose="020B0604020202020204" pitchFamily="34" charset="0"/>
              </a:rPr>
              <a:t>. gadu</a:t>
            </a:r>
            <a:endParaRPr lang="lv-LV" sz="2800" b="1" dirty="0">
              <a:solidFill>
                <a:srgbClr val="C00000"/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980728"/>
            <a:ext cx="813690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endParaRPr lang="lv-LV" sz="2000" dirty="0"/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2400" dirty="0" smtClean="0"/>
              <a:t>Papuves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2400" dirty="0"/>
              <a:t>Laukmales vai </a:t>
            </a:r>
            <a:r>
              <a:rPr lang="lv-LV" sz="2400" dirty="0">
                <a:solidFill>
                  <a:srgbClr val="C00000"/>
                </a:solidFill>
              </a:rPr>
              <a:t>buferjoslas 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2400" dirty="0"/>
              <a:t>Slāpekli piesaistoši </a:t>
            </a:r>
            <a:r>
              <a:rPr lang="lv-LV" sz="2400" dirty="0" smtClean="0"/>
              <a:t>kultūraugi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2400" dirty="0"/>
              <a:t>Koku, krūmu puduri, </a:t>
            </a:r>
            <a:r>
              <a:rPr lang="lv-LV" sz="2400" dirty="0">
                <a:solidFill>
                  <a:srgbClr val="C00000"/>
                </a:solidFill>
              </a:rPr>
              <a:t>akmeņu kaudzes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2400" dirty="0" smtClean="0"/>
              <a:t>Dīķi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2400" dirty="0" smtClean="0"/>
              <a:t>Aizsargājamie dižkoki</a:t>
            </a:r>
            <a:r>
              <a:rPr lang="lv-LV" sz="2400" dirty="0"/>
              <a:t>, dižakmeņi, </a:t>
            </a:r>
            <a:r>
              <a:rPr lang="lv-LV" sz="2400" dirty="0" smtClean="0"/>
              <a:t>alejas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2400" dirty="0"/>
              <a:t>Starpkultūras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2400" dirty="0" smtClean="0"/>
              <a:t>Zālāju </a:t>
            </a:r>
            <a:r>
              <a:rPr lang="lv-LV" sz="2400" dirty="0"/>
              <a:t>pasējs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2400" dirty="0" smtClean="0">
                <a:solidFill>
                  <a:srgbClr val="C00000"/>
                </a:solidFill>
              </a:rPr>
              <a:t>Grāvji</a:t>
            </a:r>
            <a:endParaRPr lang="lv-LV" sz="2400" dirty="0">
              <a:solidFill>
                <a:srgbClr val="C00000"/>
              </a:solidFill>
            </a:endParaRPr>
          </a:p>
        </p:txBody>
      </p:sp>
      <p:sp>
        <p:nvSpPr>
          <p:cNvPr id="6" name="Taisnstūrveida remarka ar noapaļotiem stūriem 5"/>
          <p:cNvSpPr/>
          <p:nvPr/>
        </p:nvSpPr>
        <p:spPr>
          <a:xfrm>
            <a:off x="2483768" y="5158831"/>
            <a:ext cx="5976664" cy="1199378"/>
          </a:xfrm>
          <a:prstGeom prst="wedgeRoundRectCallout">
            <a:avLst>
              <a:gd name="adj1" fmla="val 8548"/>
              <a:gd name="adj2" fmla="val -79458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lv-LV" sz="1600" dirty="0">
                <a:solidFill>
                  <a:schemeClr val="tx1"/>
                </a:solidFill>
              </a:rPr>
              <a:t>Katram lauksaimniekam ir iespēja pašam izvēlēties, kurus ENP izveidot un uzturēt savā saimniecībā.</a:t>
            </a:r>
          </a:p>
          <a:p>
            <a:r>
              <a:rPr lang="lv-LV" sz="1600" dirty="0">
                <a:solidFill>
                  <a:schemeClr val="tx1"/>
                </a:solidFill>
              </a:rPr>
              <a:t>Lauksaimnieks var brīvi izvēlēties vairākus ENP veidus, tos kombinēt, lai nodrošinātu minimāli nepieciešamos 5</a:t>
            </a:r>
            <a:r>
              <a:rPr lang="lv-LV" sz="1600" dirty="0" smtClean="0">
                <a:solidFill>
                  <a:schemeClr val="tx1"/>
                </a:solidFill>
              </a:rPr>
              <a:t>%.</a:t>
            </a:r>
            <a:endParaRPr lang="lv-LV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17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ula 4">
            <a:extLst>
              <a:ext uri="{FF2B5EF4-FFF2-40B4-BE49-F238E27FC236}">
                <a16:creationId xmlns:a16="http://schemas.microsoft.com/office/drawing/2014/main" id="{E115E3B5-D127-4DFD-9656-4B7BE753AD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847274"/>
              </p:ext>
            </p:extLst>
          </p:nvPr>
        </p:nvGraphicFramePr>
        <p:xfrm>
          <a:off x="321568" y="831925"/>
          <a:ext cx="8498904" cy="533398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669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294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50173">
                <a:tc>
                  <a:txBody>
                    <a:bodyPr/>
                    <a:lstStyle/>
                    <a:p>
                      <a:pPr algn="ctr"/>
                      <a:r>
                        <a:rPr lang="lv-LV" sz="2200" b="1" dirty="0" smtClean="0">
                          <a:latin typeface="+mn-lt"/>
                          <a:cs typeface="Times New Roman" panose="02020603050405020304" pitchFamily="18" charset="0"/>
                        </a:rPr>
                        <a:t>Papuve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2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 ha =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2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 ha ENP</a:t>
                      </a:r>
                    </a:p>
                    <a:p>
                      <a:pPr algn="ctr"/>
                      <a:endParaRPr lang="lv-LV" sz="24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91" marR="68591" marT="34287" marB="34287" anchor="ctr">
                    <a:lnL w="12700" cap="flat" cmpd="sng" algn="ctr">
                      <a:solidFill>
                        <a:srgbClr val="5E73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E73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E73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E73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lv-LV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Uz tās lauksaimnieciskā ražošana nenotiek (nevāc ražu)</a:t>
                      </a:r>
                    </a:p>
                    <a:p>
                      <a:pPr marL="285750" lvl="0" indent="-28575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lv-LV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Līdz 15.septembrim apkarotas nezāles un augi iestrādāti augsnē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Ja papuves aizņemtā platība iepriekšējā gadā ir bijusi deklarēta kā ilggadīgais zālājs, tad to uzloba vai uzar līdz kārtējā gada 30.maijam</a:t>
                      </a:r>
                    </a:p>
                    <a:p>
                      <a:pPr marL="285750" lvl="0" indent="-285750" algn="just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lv-LV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Papuve</a:t>
                      </a:r>
                      <a:r>
                        <a:rPr lang="lv-LV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jāsaglabā vismaz</a:t>
                      </a:r>
                      <a:r>
                        <a:rPr lang="lv-LV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no 15</a:t>
                      </a:r>
                      <a:r>
                        <a:rPr lang="lv-LV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 janvāra līdz 15. </a:t>
                      </a:r>
                      <a:r>
                        <a:rPr lang="lv-LV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jūlijam</a:t>
                      </a:r>
                      <a:endParaRPr lang="en-GB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b="1" kern="1200" dirty="0">
                          <a:solidFill>
                            <a:srgbClr val="9A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lv-LV" sz="1800" b="1" kern="1200" dirty="0">
                          <a:solidFill>
                            <a:srgbClr val="9A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izliegts lietot </a:t>
                      </a:r>
                      <a:r>
                        <a:rPr lang="lv-LV" sz="1800" b="1" kern="1200" dirty="0" smtClean="0">
                          <a:solidFill>
                            <a:srgbClr val="9A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augu aizsardzības</a:t>
                      </a:r>
                      <a:r>
                        <a:rPr lang="lv-LV" sz="1800" b="1" kern="1200" baseline="0" dirty="0" smtClean="0">
                          <a:solidFill>
                            <a:srgbClr val="9A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līdzekļus (</a:t>
                      </a:r>
                      <a:r>
                        <a:rPr lang="lv-LV" sz="1800" b="1" kern="1200" dirty="0" smtClean="0">
                          <a:solidFill>
                            <a:srgbClr val="9A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AAL) no 15. janvāra līdz 15. jūlijam</a:t>
                      </a:r>
                    </a:p>
                  </a:txBody>
                  <a:tcPr marL="68591" marR="68591" marT="34287" marB="34287">
                    <a:lnL w="12700" cap="flat" cmpd="sng" algn="ctr">
                      <a:solidFill>
                        <a:srgbClr val="5E73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E73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E73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E73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6602">
                <a:tc>
                  <a:txBody>
                    <a:bodyPr/>
                    <a:lstStyle/>
                    <a:p>
                      <a:pPr marL="0" lvl="0" indent="0" algn="ctr">
                        <a:buFont typeface="Arial" panose="020B0604020202020204" pitchFamily="34" charset="0"/>
                        <a:buNone/>
                      </a:pPr>
                      <a:r>
                        <a:rPr lang="lv-LV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GB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oku</a:t>
                      </a:r>
                      <a:r>
                        <a:rPr lang="lv-LV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vai </a:t>
                      </a:r>
                      <a:r>
                        <a:rPr lang="en-GB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krūmu puduri </a:t>
                      </a:r>
                      <a:r>
                        <a:rPr lang="en-GB" sz="2200" b="1" kern="1200" dirty="0" smtClean="0">
                          <a:solidFill>
                            <a:srgbClr val="9A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vai akme</a:t>
                      </a:r>
                      <a:r>
                        <a:rPr lang="lv-LV" sz="2200" b="1" kern="1200" dirty="0" smtClean="0">
                          <a:solidFill>
                            <a:srgbClr val="9A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ņ</a:t>
                      </a:r>
                      <a:r>
                        <a:rPr lang="en-GB" sz="2200" b="1" kern="1200" dirty="0" smtClean="0">
                          <a:solidFill>
                            <a:srgbClr val="9A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u kaudzes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2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 m</a:t>
                      </a:r>
                      <a:r>
                        <a:rPr lang="lv-LV" sz="2200" b="1" kern="1200" baseline="300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lv-LV" sz="22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=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2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1,5 m</a:t>
                      </a:r>
                      <a:r>
                        <a:rPr lang="lv-LV" sz="2200" b="1" kern="1200" baseline="300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lv-LV" sz="22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ENP</a:t>
                      </a:r>
                    </a:p>
                  </a:txBody>
                  <a:tcPr marL="68591" marR="68591" marT="34287" marB="34287" anchor="ctr">
                    <a:lnL w="12700" cap="flat" cmpd="sng" algn="ctr">
                      <a:solidFill>
                        <a:srgbClr val="5E73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E73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E73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E73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Vismaz 0,01 ha platībā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1800" b="1" kern="1200" dirty="0" smtClean="0">
                          <a:solidFill>
                            <a:srgbClr val="9A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Maksimālā platība ir 1,5 ha, ja </a:t>
                      </a:r>
                      <a:r>
                        <a:rPr lang="lv-LV" sz="1800" b="1" kern="1200" baseline="0" dirty="0" smtClean="0">
                          <a:solidFill>
                            <a:srgbClr val="9A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koku, krūmu puduris vai akmeņu kaudze </a:t>
                      </a:r>
                      <a:r>
                        <a:rPr lang="lv-LV" sz="1800" b="1" kern="1200" dirty="0" smtClean="0">
                          <a:solidFill>
                            <a:srgbClr val="9A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atrodas blakus aramzemei. Platības</a:t>
                      </a:r>
                      <a:r>
                        <a:rPr lang="lv-LV" sz="1800" b="1" kern="1200" baseline="0" dirty="0" smtClean="0">
                          <a:solidFill>
                            <a:srgbClr val="9A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lielums nav ierobežots, ja koku, krūmu puduri vai akmeņu kaudzi no visām pusēm ieskauj aramzeme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1800" b="1" kern="1200" baseline="0" dirty="0" smtClean="0">
                          <a:solidFill>
                            <a:srgbClr val="9A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ENP platības aprēķināšanai gan izmantos tikai daļu no koku, krūmu vai akmeņu kaudzes faktiskās platības, </a:t>
                      </a:r>
                      <a:r>
                        <a:rPr lang="lv-LV" sz="1800" b="1" u="sng" kern="1200" baseline="0" dirty="0">
                          <a:solidFill>
                            <a:srgbClr val="9A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kas nepārsniedz 0,3 </a:t>
                      </a:r>
                      <a:r>
                        <a:rPr lang="lv-LV" sz="1800" b="1" u="sng" kern="1200" baseline="0" dirty="0" smtClean="0">
                          <a:solidFill>
                            <a:srgbClr val="9A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hektārus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1800" b="1" kern="1200" dirty="0" smtClean="0">
                          <a:solidFill>
                            <a:srgbClr val="9A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Attiecīgā platība nav iekļauta Valsts meža dienesta Meža valsts reģistrā kā mežs</a:t>
                      </a:r>
                    </a:p>
                  </a:txBody>
                  <a:tcPr marL="68591" marR="68591" marT="34287" marB="34287">
                    <a:lnL w="12700" cap="flat" cmpd="sng" algn="ctr">
                      <a:solidFill>
                        <a:srgbClr val="5E73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E73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E73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E73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090800"/>
                  </a:ext>
                </a:extLst>
              </a:tr>
            </a:tbl>
          </a:graphicData>
        </a:graphic>
      </p:graphicFrame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C1A32A9-C385-47DD-8D2A-1C08D3F57C0B}" type="slidenum">
              <a:rPr lang="en-US" smtClean="0"/>
              <a:pPr algn="ctr"/>
              <a:t>14</a:t>
            </a:fld>
            <a:endParaRPr lang="en-US" dirty="0"/>
          </a:p>
        </p:txBody>
      </p:sp>
      <p:sp>
        <p:nvSpPr>
          <p:cNvPr id="10" name="Virsraksts 1"/>
          <p:cNvSpPr txBox="1">
            <a:spLocks/>
          </p:cNvSpPr>
          <p:nvPr/>
        </p:nvSpPr>
        <p:spPr>
          <a:xfrm>
            <a:off x="205546" y="117529"/>
            <a:ext cx="8758942" cy="7112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lv-LV" sz="2800" b="1" dirty="0" smtClean="0">
                <a:solidFill>
                  <a:schemeClr val="accent4">
                    <a:lumMod val="50000"/>
                  </a:schemeClr>
                </a:solidFill>
                <a:latin typeface="Calibri"/>
                <a:ea typeface="+mn-ea"/>
                <a:cs typeface="Arial" panose="020B0604020202020204" pitchFamily="34" charset="0"/>
              </a:rPr>
              <a:t>1.10. </a:t>
            </a:r>
            <a:r>
              <a:rPr lang="lv-LV" sz="2800" b="1" dirty="0" smtClean="0">
                <a:solidFill>
                  <a:schemeClr val="accent4">
                    <a:lumMod val="50000"/>
                  </a:schemeClr>
                </a:solidFill>
                <a:latin typeface="Calibri"/>
                <a:ea typeface="+mn-ea"/>
                <a:cs typeface="Arial" panose="020B0604020202020204" pitchFamily="34" charset="0"/>
              </a:rPr>
              <a:t>ENP veidu </a:t>
            </a:r>
            <a:r>
              <a:rPr lang="lv-LV" sz="2800" b="1" dirty="0">
                <a:solidFill>
                  <a:schemeClr val="accent4">
                    <a:lumMod val="50000"/>
                  </a:schemeClr>
                </a:solidFill>
                <a:latin typeface="Calibri"/>
                <a:ea typeface="+mn-ea"/>
                <a:cs typeface="Arial" panose="020B0604020202020204" pitchFamily="34" charset="0"/>
              </a:rPr>
              <a:t>nosacījumi </a:t>
            </a:r>
            <a:r>
              <a:rPr lang="lv-LV" sz="2800" b="1" dirty="0" smtClean="0">
                <a:solidFill>
                  <a:schemeClr val="accent4">
                    <a:lumMod val="50000"/>
                  </a:schemeClr>
                </a:solidFill>
                <a:latin typeface="Calibri"/>
                <a:ea typeface="+mn-ea"/>
                <a:cs typeface="Arial" panose="020B0604020202020204" pitchFamily="34" charset="0"/>
              </a:rPr>
              <a:t>un izmaiņas</a:t>
            </a:r>
            <a:endParaRPr lang="lv-LV" sz="2800" b="1" dirty="0">
              <a:solidFill>
                <a:schemeClr val="accent4">
                  <a:lumMod val="50000"/>
                </a:scheme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24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la 6">
            <a:extLst>
              <a:ext uri="{FF2B5EF4-FFF2-40B4-BE49-F238E27FC236}">
                <a16:creationId xmlns:a16="http://schemas.microsoft.com/office/drawing/2014/main" id="{F2940FBC-5551-4DE0-9DE2-9A4CFBDDA9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55733"/>
              </p:ext>
            </p:extLst>
          </p:nvPr>
        </p:nvGraphicFramePr>
        <p:xfrm>
          <a:off x="138492" y="620688"/>
          <a:ext cx="8959904" cy="605925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235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246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39674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2400" b="1" kern="1200" noProof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Laukmales</a:t>
                      </a:r>
                      <a:r>
                        <a:rPr lang="lv-LV" sz="2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2400" b="1" kern="1200" dirty="0" smtClean="0">
                          <a:solidFill>
                            <a:srgbClr val="9A0000"/>
                          </a:solidFill>
                          <a:latin typeface="+mn-lt"/>
                          <a:ea typeface="+mn-ea"/>
                          <a:cs typeface="+mn-cs"/>
                        </a:rPr>
                        <a:t>vai buferjoslas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lv-LV" sz="24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1 m =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lv-LV" sz="24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9m</a:t>
                      </a:r>
                      <a:r>
                        <a:rPr lang="lv-LV" sz="2400" b="1" kern="1200" baseline="300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lv-LV" sz="24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ENP</a:t>
                      </a:r>
                    </a:p>
                  </a:txBody>
                  <a:tcPr marL="68591" marR="68591" marT="34287" marB="34287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2000" b="1" kern="1200" dirty="0" smtClean="0">
                          <a:solidFill>
                            <a:srgbClr val="9A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Vienots ainavu elements </a:t>
                      </a:r>
                      <a:r>
                        <a:rPr lang="lv-LV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1-20 m platumā</a:t>
                      </a:r>
                    </a:p>
                    <a:p>
                      <a:pPr marL="285750" lvl="0" indent="-285750" algn="just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lv-LV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Augu segums atšķirīgs no blakus esošās zemes</a:t>
                      </a:r>
                    </a:p>
                    <a:p>
                      <a:pPr marL="285750" lvl="0" indent="-285750" algn="just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Tā</a:t>
                      </a:r>
                      <a:r>
                        <a:rPr lang="lv-LV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 var arī </a:t>
                      </a:r>
                      <a:r>
                        <a:rPr lang="lv-LV" sz="2000" b="1" kern="1200" dirty="0">
                          <a:solidFill>
                            <a:srgbClr val="9A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appļaut</a:t>
                      </a:r>
                      <a:r>
                        <a:rPr lang="lv-LV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vai </a:t>
                      </a:r>
                      <a:r>
                        <a:rPr lang="lv-LV" sz="2000" b="1" kern="1200" dirty="0" smtClean="0">
                          <a:solidFill>
                            <a:srgbClr val="9A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noganīt, bet nevar izmantot citiem ražošanas veidiem</a:t>
                      </a:r>
                      <a:endParaRPr lang="en-GB" sz="2000" b="1" kern="1200" dirty="0">
                        <a:solidFill>
                          <a:srgbClr val="9A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1" marR="68591" marT="34287" marB="34287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7786">
                <a:tc>
                  <a:txBody>
                    <a:bodyPr/>
                    <a:lstStyle/>
                    <a:p>
                      <a:pPr algn="ctr"/>
                      <a:r>
                        <a:rPr lang="lv-LV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Dižkoki, dižakmeņi, alejas</a:t>
                      </a:r>
                      <a:endParaRPr lang="lv-LV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4" marR="91454" marT="45716" marB="45716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85750" lvl="0" indent="-285750" algn="just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lv-LV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Aizsargājami saskaņā ar vides likumdošanu</a:t>
                      </a:r>
                    </a:p>
                    <a:p>
                      <a:pPr marL="285750" lvl="0" indent="-285750" algn="just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lv-LV" sz="2000" b="0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m² aizsargājamo elementu = 1,5 m² ENP</a:t>
                      </a:r>
                    </a:p>
                  </a:txBody>
                  <a:tcPr marL="91454" marR="91454" marT="45716" marB="45716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5715">
                <a:tc>
                  <a:txBody>
                    <a:bodyPr/>
                    <a:lstStyle/>
                    <a:p>
                      <a:pPr algn="ctr"/>
                      <a:r>
                        <a:rPr lang="en-GB" sz="2400" b="1" noProof="1" smtClean="0">
                          <a:latin typeface="+mn-lt"/>
                        </a:rPr>
                        <a:t>Dī</a:t>
                      </a:r>
                      <a:r>
                        <a:rPr lang="lv-LV" sz="2400" b="1" dirty="0" smtClean="0">
                          <a:latin typeface="+mn-lt"/>
                        </a:rPr>
                        <a:t>ķ</a:t>
                      </a:r>
                      <a:r>
                        <a:rPr lang="en-GB" sz="2400" b="1" dirty="0" smtClean="0">
                          <a:latin typeface="+mn-lt"/>
                        </a:rPr>
                        <a:t>i</a:t>
                      </a:r>
                      <a:endParaRPr lang="lv-LV" sz="2400" b="1" dirty="0" smtClean="0"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lv-LV" sz="24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1 m</a:t>
                      </a:r>
                      <a:r>
                        <a:rPr lang="lv-LV" sz="2400" b="1" kern="1200" baseline="300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lv-LV" sz="24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=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lv-LV" sz="2400" b="1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1,5m</a:t>
                      </a:r>
                      <a:r>
                        <a:rPr lang="lv-LV" sz="2400" b="1" kern="1200" baseline="300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lv-LV" sz="24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ENP</a:t>
                      </a:r>
                    </a:p>
                  </a:txBody>
                  <a:tcPr marL="68591" marR="68591" marT="34287" marB="34287" anchor="ctr"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just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lv-LV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en-GB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ī</a:t>
                      </a:r>
                      <a:r>
                        <a:rPr lang="lv-LV" sz="2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ķ</a:t>
                      </a:r>
                      <a:r>
                        <a:rPr lang="en-GB" sz="2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lv-LV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platība </a:t>
                      </a:r>
                      <a:r>
                        <a:rPr lang="en-GB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0,</a:t>
                      </a:r>
                      <a:r>
                        <a:rPr lang="lv-LV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en-GB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lv-LV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2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līdz </a:t>
                      </a:r>
                      <a:r>
                        <a:rPr lang="lv-LV" sz="2000" b="1" kern="1200" baseline="0" dirty="0" smtClean="0">
                          <a:solidFill>
                            <a:srgbClr val="9A0000"/>
                          </a:solidFill>
                          <a:latin typeface="+mn-lt"/>
                          <a:ea typeface="+mn-ea"/>
                          <a:cs typeface="+mn-cs"/>
                        </a:rPr>
                        <a:t>1,5 </a:t>
                      </a:r>
                      <a:r>
                        <a:rPr lang="lv-LV" sz="2000" b="1" kern="1200" baseline="0" dirty="0">
                          <a:solidFill>
                            <a:srgbClr val="9A0000"/>
                          </a:solidFill>
                          <a:latin typeface="+mn-lt"/>
                          <a:ea typeface="+mn-ea"/>
                          <a:cs typeface="+mn-cs"/>
                        </a:rPr>
                        <a:t>ha </a:t>
                      </a:r>
                      <a:endParaRPr lang="lv-LV" sz="2000" b="1" kern="1200" baseline="0" dirty="0" smtClean="0">
                        <a:solidFill>
                          <a:srgbClr val="9A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just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lv-LV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Dīķa platībā var ieskaitīt</a:t>
                      </a:r>
                      <a:r>
                        <a:rPr lang="en-GB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10m </a:t>
                      </a:r>
                      <a:r>
                        <a:rPr lang="lv-LV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piekrastes </a:t>
                      </a:r>
                      <a:r>
                        <a:rPr lang="en-GB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veģ</a:t>
                      </a:r>
                      <a:r>
                        <a:rPr lang="lv-LV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GB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tācijas joslu</a:t>
                      </a:r>
                      <a:endParaRPr lang="lv-LV" sz="20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1" marR="68591" marT="34287" marB="34287" anchor="ctr"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90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b="1" dirty="0" smtClean="0">
                          <a:latin typeface="+mn-lt"/>
                        </a:rPr>
                        <a:t>Zālāju </a:t>
                      </a:r>
                      <a:r>
                        <a:rPr lang="lv-LV" sz="2400" b="1" noProof="1" smtClean="0">
                          <a:latin typeface="+mn-lt"/>
                        </a:rPr>
                        <a:t>pasējs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lv-LV" sz="24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1ha=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lv-LV" sz="24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0,3 ha ENP</a:t>
                      </a:r>
                      <a:endParaRPr lang="lv-LV" sz="24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lv-LV" sz="1600" b="1" dirty="0">
                        <a:latin typeface="+mn-lt"/>
                      </a:endParaRPr>
                    </a:p>
                  </a:txBody>
                  <a:tcPr marL="68591" marR="68591" marT="34287" marB="34287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Zem virsauga – labības vai proteīnaugiem, sēts stiebrzāļu vai </a:t>
                      </a:r>
                      <a:r>
                        <a:rPr lang="lv-LV" sz="1800" b="1" kern="1200" dirty="0" smtClean="0">
                          <a:solidFill>
                            <a:srgbClr val="9A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tauriņziežu</a:t>
                      </a:r>
                      <a:r>
                        <a:rPr lang="lv-LV" sz="18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800" b="0" kern="1200" dirty="0" smtClean="0">
                          <a:solidFill>
                            <a:srgbClr val="9A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(lucerna, ragainais vanagnadziņš, āboliņš, vīķi, amoliņš, esparsete) </a:t>
                      </a:r>
                      <a:r>
                        <a:rPr lang="lv-LV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maisījumu</a:t>
                      </a:r>
                    </a:p>
                    <a:p>
                      <a:pPr marL="285750" lvl="0" indent="-285750" algn="just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b="1" kern="1200" dirty="0" smtClean="0">
                          <a:solidFill>
                            <a:srgbClr val="9A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lv-LV" sz="1800" b="1" kern="1200" dirty="0">
                          <a:solidFill>
                            <a:srgbClr val="9A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izliegts lietot </a:t>
                      </a:r>
                      <a:r>
                        <a:rPr lang="lv-LV" sz="1800" b="1" kern="1200" dirty="0" smtClean="0">
                          <a:solidFill>
                            <a:srgbClr val="9A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AAL līdzekļus vismaz 8 nedēļas pēc galvenā kultūrauga novākšanas vai līdz kārtējā gada 15. oktobrim, ja 8 nedēļu periods beidzas pirms šī datuma,</a:t>
                      </a:r>
                      <a:r>
                        <a:rPr lang="lv-LV" sz="1800" b="1" kern="1200" baseline="0" dirty="0" smtClean="0">
                          <a:solidFill>
                            <a:srgbClr val="9A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800" b="1" kern="1200" dirty="0" smtClean="0">
                          <a:solidFill>
                            <a:srgbClr val="9A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vai līdz nākamā galvenā kultūrauga iesēšanai</a:t>
                      </a:r>
                      <a:endParaRPr lang="en-GB" sz="1800" kern="1200" dirty="0">
                        <a:solidFill>
                          <a:srgbClr val="9A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1" marR="68591" marT="34287" marB="34287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583077"/>
                  </a:ext>
                </a:extLst>
              </a:tr>
            </a:tbl>
          </a:graphicData>
        </a:graphic>
      </p:graphicFrame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C1A32A9-C385-47DD-8D2A-1C08D3F57C0B}" type="slidenum">
              <a:rPr lang="en-US" smtClean="0"/>
              <a:pPr algn="ctr"/>
              <a:t>15</a:t>
            </a:fld>
            <a:endParaRPr lang="en-US" dirty="0"/>
          </a:p>
        </p:txBody>
      </p:sp>
      <p:sp>
        <p:nvSpPr>
          <p:cNvPr id="5" name="Virsraksts 1"/>
          <p:cNvSpPr txBox="1">
            <a:spLocks/>
          </p:cNvSpPr>
          <p:nvPr/>
        </p:nvSpPr>
        <p:spPr>
          <a:xfrm>
            <a:off x="150284" y="0"/>
            <a:ext cx="8758942" cy="72067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lv-LV" sz="2800" b="1" dirty="0" smtClean="0">
                <a:solidFill>
                  <a:schemeClr val="accent4">
                    <a:lumMod val="50000"/>
                  </a:schemeClr>
                </a:solidFill>
                <a:latin typeface="Calibri"/>
                <a:ea typeface="+mn-ea"/>
                <a:cs typeface="Arial" panose="020B0604020202020204" pitchFamily="34" charset="0"/>
              </a:rPr>
              <a:t>1.11. </a:t>
            </a:r>
            <a:r>
              <a:rPr lang="lv-LV" sz="2800" b="1" dirty="0" smtClean="0">
                <a:solidFill>
                  <a:schemeClr val="accent4">
                    <a:lumMod val="50000"/>
                  </a:schemeClr>
                </a:solidFill>
                <a:latin typeface="Calibri"/>
                <a:ea typeface="+mn-ea"/>
                <a:cs typeface="Arial" panose="020B0604020202020204" pitchFamily="34" charset="0"/>
              </a:rPr>
              <a:t>ENP veidu </a:t>
            </a:r>
            <a:r>
              <a:rPr lang="lv-LV" sz="2800" b="1" dirty="0">
                <a:solidFill>
                  <a:schemeClr val="accent4">
                    <a:lumMod val="50000"/>
                  </a:schemeClr>
                </a:solidFill>
                <a:latin typeface="Calibri"/>
                <a:ea typeface="+mn-ea"/>
                <a:cs typeface="Arial" panose="020B0604020202020204" pitchFamily="34" charset="0"/>
              </a:rPr>
              <a:t>nosacījumi </a:t>
            </a:r>
            <a:r>
              <a:rPr lang="lv-LV" sz="2800" b="1" dirty="0" smtClean="0">
                <a:solidFill>
                  <a:schemeClr val="accent4">
                    <a:lumMod val="50000"/>
                  </a:schemeClr>
                </a:solidFill>
                <a:latin typeface="Calibri"/>
                <a:ea typeface="+mn-ea"/>
                <a:cs typeface="Arial" panose="020B0604020202020204" pitchFamily="34" charset="0"/>
              </a:rPr>
              <a:t>un </a:t>
            </a:r>
            <a:r>
              <a:rPr lang="lv-LV" sz="2800" b="1" dirty="0" smtClean="0">
                <a:solidFill>
                  <a:schemeClr val="accent5">
                    <a:lumMod val="50000"/>
                  </a:schemeClr>
                </a:solidFill>
                <a:latin typeface="Calibri"/>
                <a:ea typeface="+mn-ea"/>
                <a:cs typeface="Arial" panose="020B0604020202020204" pitchFamily="34" charset="0"/>
              </a:rPr>
              <a:t>izmaiņas</a:t>
            </a:r>
            <a:endParaRPr lang="lv-LV" sz="2800" b="1" dirty="0">
              <a:solidFill>
                <a:schemeClr val="accent5">
                  <a:lumMod val="50000"/>
                </a:scheme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90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ula 4">
            <a:extLst>
              <a:ext uri="{FF2B5EF4-FFF2-40B4-BE49-F238E27FC236}">
                <a16:creationId xmlns:a16="http://schemas.microsoft.com/office/drawing/2014/main" id="{E9D49D9D-D444-4708-ADB0-40EBA44377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457531"/>
              </p:ext>
            </p:extLst>
          </p:nvPr>
        </p:nvGraphicFramePr>
        <p:xfrm>
          <a:off x="444624" y="1000191"/>
          <a:ext cx="8003232" cy="561588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944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585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69773">
                <a:tc>
                  <a:txBody>
                    <a:bodyPr/>
                    <a:lstStyle/>
                    <a:p>
                      <a:pPr algn="ctr"/>
                      <a:r>
                        <a:rPr lang="lv-LV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Slāpekli piesaistoši </a:t>
                      </a:r>
                      <a:r>
                        <a:rPr lang="lv-LV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kultūraugi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lv-LV" sz="24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1ha=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lv-LV" sz="2400" b="1" kern="1200" dirty="0" smtClean="0">
                          <a:solidFill>
                            <a:srgbClr val="9A0000"/>
                          </a:solidFill>
                          <a:latin typeface="+mn-lt"/>
                          <a:ea typeface="+mn-ea"/>
                          <a:cs typeface="+mn-cs"/>
                        </a:rPr>
                        <a:t>1 ha </a:t>
                      </a:r>
                      <a:r>
                        <a:rPr lang="lv-LV" sz="24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ENP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lv-LV" sz="2400" b="1" kern="1200" dirty="0" smtClean="0">
                        <a:solidFill>
                          <a:srgbClr val="82BA1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1" marR="68591" marT="34287" marB="34287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85750" lvl="0" indent="-28575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lv-LV" sz="17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Lucerna</a:t>
                      </a:r>
                      <a:r>
                        <a:rPr lang="lv-LV" sz="17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lv-LV" sz="17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ragainais vanagnadziņš, āboliņš, lauka pupas, vīķi, zirņi, amoliņš, austrumu galega, lupīna, esparsete vai soja</a:t>
                      </a:r>
                    </a:p>
                    <a:p>
                      <a:pPr marL="285750" lvl="0" indent="-28575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lv-LV" sz="1700" b="1" kern="1200" dirty="0" smtClean="0">
                          <a:solidFill>
                            <a:srgbClr val="9A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 audzēt maisījumā ar graudaugiem vai stiebrzālēm, taču jānodrošina, ka slāpekli piesaistošo kultūraugu īpatsvars pēc sēklas masas, augu skaita vai zaļmasas ir lielāks par 50%</a:t>
                      </a:r>
                      <a:endParaRPr lang="en-GB" sz="1700" b="1" kern="1200" dirty="0" smtClean="0">
                        <a:solidFill>
                          <a:srgbClr val="9A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700" b="1" kern="1200" dirty="0" smtClean="0">
                          <a:solidFill>
                            <a:srgbClr val="9A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lv-LV" sz="1700" b="1" kern="1200" dirty="0">
                          <a:solidFill>
                            <a:srgbClr val="9A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izliegts lietot </a:t>
                      </a:r>
                      <a:r>
                        <a:rPr lang="lv-LV" sz="1700" b="1" kern="1200" dirty="0" smtClean="0">
                          <a:solidFill>
                            <a:srgbClr val="9A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AAL no kultūraugu iesēšanas brīža līdz ražas novākšanai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lv-LV" sz="17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Palielināts svēruma </a:t>
                      </a:r>
                      <a:r>
                        <a:rPr lang="lv-LV" sz="1700" b="0" kern="1200" noProof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koef</a:t>
                      </a:r>
                      <a:r>
                        <a:rPr lang="lv-LV" sz="17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no </a:t>
                      </a:r>
                      <a:r>
                        <a:rPr lang="lv-LV" sz="1800" dirty="0" smtClean="0">
                          <a:solidFill>
                            <a:srgbClr val="9A0000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 uz 1 </a:t>
                      </a:r>
                    </a:p>
                  </a:txBody>
                  <a:tcPr marL="68591" marR="68591" marT="34287" marB="34287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8199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</a:rPr>
                        <a:t>Starpkultūras</a:t>
                      </a:r>
                      <a:endParaRPr lang="lv-LV" sz="2400" b="1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lv-LV" sz="24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1ha=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lv-LV" sz="24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0,3 ha ENP</a:t>
                      </a:r>
                      <a:endParaRPr lang="lv-LV" sz="24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1" marR="68591" marT="34287" marB="34287" anchor="ctr"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17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Maisījumā no 1.septembra līdz 31.oktobrim sēti vismaz 2</a:t>
                      </a:r>
                      <a:r>
                        <a:rPr lang="lv-LV" sz="17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augi: vasaras rapsis, viengadīgā airene, baltās sinepes, eļļas rutks, auzas, facēlija, griķi, vasaras vīķi, </a:t>
                      </a:r>
                      <a:r>
                        <a:rPr lang="lv-LV" sz="1700" b="0" kern="1200" baseline="0" dirty="0" smtClean="0">
                          <a:solidFill>
                            <a:srgbClr val="9A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ziemas vīķi, āboliņš, ziemas rudzi, lauku pupas, zirņi vai lopbarības redīsi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1700" b="1" kern="1200" baseline="0" dirty="0" smtClean="0">
                          <a:solidFill>
                            <a:srgbClr val="9A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Sēts maisījumā nozīmē - mazākumā esošā kultūrauga augu skaits ir vismaz 5 uz 1 m</a:t>
                      </a:r>
                      <a:r>
                        <a:rPr lang="lv-LV" sz="1700" b="1" kern="1200" baseline="30000" dirty="0" smtClean="0">
                          <a:solidFill>
                            <a:srgbClr val="9A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700" b="1" kern="1200" dirty="0" smtClean="0">
                          <a:solidFill>
                            <a:srgbClr val="9A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lv-LV" sz="1700" b="1" kern="1200" dirty="0">
                          <a:solidFill>
                            <a:srgbClr val="9A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izliegts lietot </a:t>
                      </a:r>
                      <a:r>
                        <a:rPr lang="lv-LV" sz="1700" b="1" kern="1200" dirty="0" smtClean="0">
                          <a:solidFill>
                            <a:srgbClr val="9A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AAL </a:t>
                      </a:r>
                      <a:r>
                        <a:rPr lang="lv-LV" sz="1700" b="1" kern="1200" dirty="0">
                          <a:solidFill>
                            <a:srgbClr val="9A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periodā no 1. septembra līdz 31. oktobrim</a:t>
                      </a:r>
                      <a:endParaRPr lang="en-GB" sz="1700" kern="1200" dirty="0">
                        <a:solidFill>
                          <a:srgbClr val="9A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1" marR="68591" marT="34287" marB="34287" anchor="ctr"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62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Grāvji</a:t>
                      </a:r>
                      <a:endParaRPr lang="lv-LV" sz="2400" b="1" dirty="0" smtClean="0">
                        <a:solidFill>
                          <a:srgbClr val="C00000"/>
                        </a:solidFill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lv-LV" sz="24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1m=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lv-LV" sz="24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5 m</a:t>
                      </a:r>
                      <a:r>
                        <a:rPr lang="lv-LV" sz="2400" b="1" kern="1200" baseline="300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lv-LV" sz="24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ENP</a:t>
                      </a:r>
                      <a:endParaRPr lang="lv-LV" sz="2400" b="1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68591" marR="68591" marT="34287" marB="34287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lv-LV" sz="1700" b="1" kern="1200" dirty="0" smtClean="0">
                          <a:solidFill>
                            <a:srgbClr val="9A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Meliorācijas </a:t>
                      </a:r>
                      <a:r>
                        <a:rPr lang="lv-LV" sz="1700" b="1" kern="1200" dirty="0">
                          <a:solidFill>
                            <a:srgbClr val="9A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kadastrā esošie grāvji (bez </a:t>
                      </a:r>
                      <a:r>
                        <a:rPr lang="lv-LV" sz="1700" b="1" kern="1200" dirty="0" smtClean="0">
                          <a:solidFill>
                            <a:srgbClr val="9A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platuma</a:t>
                      </a:r>
                      <a:r>
                        <a:rPr lang="lv-LV" sz="1700" b="1" kern="1200" baseline="0" dirty="0" smtClean="0">
                          <a:solidFill>
                            <a:srgbClr val="9A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700" b="1" kern="1200" dirty="0" smtClean="0">
                          <a:solidFill>
                            <a:srgbClr val="9A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ierobežojuma</a:t>
                      </a:r>
                      <a:r>
                        <a:rPr lang="lv-LV" sz="1700" b="1" kern="1200" dirty="0">
                          <a:solidFill>
                            <a:srgbClr val="9A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1700" b="1" kern="1200" dirty="0">
                        <a:solidFill>
                          <a:srgbClr val="9A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lv-LV" sz="1700" kern="1200" dirty="0" smtClean="0">
                          <a:solidFill>
                            <a:srgbClr val="9A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ENP, kas attiecināma uz blakus esošo aramzemes platību, nosaka kā pusi no pārrēķinātās platības</a:t>
                      </a:r>
                      <a:endParaRPr lang="en-GB" sz="1700" kern="1200" dirty="0">
                        <a:solidFill>
                          <a:srgbClr val="9A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1" marR="68591" marT="34287" marB="34287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821047"/>
                  </a:ext>
                </a:extLst>
              </a:tr>
            </a:tbl>
          </a:graphicData>
        </a:graphic>
      </p:graphicFrame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C1A32A9-C385-47DD-8D2A-1C08D3F57C0B}" type="slidenum">
              <a:rPr lang="en-US" smtClean="0"/>
              <a:pPr algn="ctr"/>
              <a:t>16</a:t>
            </a:fld>
            <a:endParaRPr lang="en-US" dirty="0"/>
          </a:p>
        </p:txBody>
      </p:sp>
      <p:sp>
        <p:nvSpPr>
          <p:cNvPr id="5" name="Virsraksts 1"/>
          <p:cNvSpPr txBox="1">
            <a:spLocks/>
          </p:cNvSpPr>
          <p:nvPr/>
        </p:nvSpPr>
        <p:spPr>
          <a:xfrm>
            <a:off x="205546" y="117529"/>
            <a:ext cx="8758942" cy="7112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lv-LV" sz="2800" b="1" dirty="0" smtClean="0">
                <a:solidFill>
                  <a:schemeClr val="accent4">
                    <a:lumMod val="50000"/>
                  </a:schemeClr>
                </a:solidFill>
                <a:latin typeface="Calibri"/>
                <a:ea typeface="+mn-ea"/>
                <a:cs typeface="Arial" panose="020B0604020202020204" pitchFamily="34" charset="0"/>
              </a:rPr>
              <a:t>1.12. </a:t>
            </a:r>
            <a:r>
              <a:rPr lang="lv-LV" sz="2800" b="1" dirty="0" smtClean="0">
                <a:solidFill>
                  <a:schemeClr val="accent4">
                    <a:lumMod val="50000"/>
                  </a:schemeClr>
                </a:solidFill>
                <a:latin typeface="Calibri"/>
                <a:ea typeface="+mn-ea"/>
                <a:cs typeface="Arial" panose="020B0604020202020204" pitchFamily="34" charset="0"/>
              </a:rPr>
              <a:t>Ekoloģiski nozīmīgu platību veidu </a:t>
            </a:r>
            <a:r>
              <a:rPr lang="lv-LV" sz="2800" b="1" dirty="0">
                <a:solidFill>
                  <a:schemeClr val="accent4">
                    <a:lumMod val="50000"/>
                  </a:schemeClr>
                </a:solidFill>
                <a:latin typeface="Calibri"/>
                <a:ea typeface="+mn-ea"/>
                <a:cs typeface="Arial" panose="020B0604020202020204" pitchFamily="34" charset="0"/>
              </a:rPr>
              <a:t>nosacījumi </a:t>
            </a:r>
            <a:r>
              <a:rPr lang="lv-LV" sz="2800" b="1" dirty="0" smtClean="0">
                <a:solidFill>
                  <a:schemeClr val="accent4">
                    <a:lumMod val="50000"/>
                  </a:schemeClr>
                </a:solidFill>
                <a:latin typeface="Calibri"/>
                <a:ea typeface="+mn-ea"/>
                <a:cs typeface="Arial" panose="020B0604020202020204" pitchFamily="34" charset="0"/>
              </a:rPr>
              <a:t>un izmaiņas</a:t>
            </a:r>
            <a:endParaRPr lang="lv-LV" sz="2800" b="1" dirty="0">
              <a:solidFill>
                <a:schemeClr val="accent4">
                  <a:lumMod val="50000"/>
                </a:scheme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09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ida numura vietturis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C1A32A9-C385-47DD-8D2A-1C08D3F57C0B}" type="slidenum">
              <a:rPr lang="en-US" smtClean="0"/>
              <a:pPr algn="ctr"/>
              <a:t>17</a:t>
            </a:fld>
            <a:endParaRPr lang="en-US" dirty="0"/>
          </a:p>
        </p:txBody>
      </p:sp>
      <p:sp>
        <p:nvSpPr>
          <p:cNvPr id="32" name="Virsraksts 1"/>
          <p:cNvSpPr txBox="1">
            <a:spLocks/>
          </p:cNvSpPr>
          <p:nvPr/>
        </p:nvSpPr>
        <p:spPr>
          <a:xfrm>
            <a:off x="205545" y="117529"/>
            <a:ext cx="8804161" cy="7112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lv-LV" sz="2700" b="1" dirty="0" smtClean="0">
                <a:solidFill>
                  <a:srgbClr val="956B43">
                    <a:lumMod val="50000"/>
                  </a:srgbClr>
                </a:solidFill>
                <a:latin typeface="Calibri"/>
                <a:ea typeface="+mn-ea"/>
                <a:cs typeface="Arial" panose="020B0604020202020204" pitchFamily="34" charset="0"/>
              </a:rPr>
              <a:t>1.13. </a:t>
            </a:r>
            <a:r>
              <a:rPr lang="lv-LV" sz="2700" b="1" dirty="0" smtClean="0">
                <a:solidFill>
                  <a:srgbClr val="956B43">
                    <a:lumMod val="50000"/>
                  </a:srgbClr>
                </a:solidFill>
                <a:latin typeface="Calibri"/>
                <a:ea typeface="+mn-ea"/>
                <a:cs typeface="Arial" panose="020B0604020202020204" pitchFamily="34" charset="0"/>
              </a:rPr>
              <a:t>Ekoloģiski nozīmīgas platības veidu devums- </a:t>
            </a:r>
            <a:r>
              <a:rPr lang="lv-LV" sz="2700" b="1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Arial" panose="020B0604020202020204" pitchFamily="34" charset="0"/>
              </a:rPr>
              <a:t>atgādinājumam</a:t>
            </a:r>
            <a:endParaRPr lang="lv-LV" sz="2700" b="1" dirty="0">
              <a:solidFill>
                <a:srgbClr val="956B43">
                  <a:lumMod val="50000"/>
                </a:srgb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Rectangle 4"/>
          <p:cNvSpPr/>
          <p:nvPr/>
        </p:nvSpPr>
        <p:spPr>
          <a:xfrm>
            <a:off x="344614" y="620688"/>
            <a:ext cx="8475857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2200" dirty="0" smtClean="0"/>
              <a:t>Ka</a:t>
            </a:r>
            <a:r>
              <a:rPr lang="lv-LV" sz="2200" dirty="0"/>
              <a:t>tram ENP veidam ir atšķirīgs devums kopējās ENP aprēķinā. Faktiskā platība dabā nedod ekvivalentu platību ENP, bet kopējo katras ENP devumu aprēķina izmantojot noteiktus koeficientus.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endParaRPr lang="lv-LV" sz="600" dirty="0"/>
          </a:p>
          <a:p>
            <a:pPr marL="342900" indent="-34290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2200" dirty="0"/>
              <a:t>ENP koeficienti ir noteikti Ministru kabineta 2015. gada 10. marta noteikumu Nr.126 «Tiešo maksājumu piešķiršanas kārtība lauksaimniekiem» 10. </a:t>
            </a:r>
            <a:r>
              <a:rPr lang="lv-LV" sz="2200" dirty="0" smtClean="0"/>
              <a:t>pielikumā.</a:t>
            </a:r>
          </a:p>
          <a:p>
            <a:pPr marL="342900" indent="-34290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lv-LV" sz="900" dirty="0"/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lv-LV" sz="2200" u="sng" dirty="0" smtClean="0"/>
              <a:t>Piemēram</a:t>
            </a:r>
            <a:r>
              <a:rPr lang="lv-LV" sz="2200" u="sng" dirty="0"/>
              <a:t>: </a:t>
            </a:r>
          </a:p>
          <a:p>
            <a:pPr marL="342900" indent="-342900" algn="just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2200" dirty="0"/>
              <a:t>Laukmalēm vai buferjoslām ENP </a:t>
            </a:r>
            <a:r>
              <a:rPr lang="lv-LV" sz="2200" dirty="0" smtClean="0"/>
              <a:t>platība tiek aprēķināta katru tekošo laukmales metru reizinot </a:t>
            </a:r>
            <a:r>
              <a:rPr lang="lv-LV" sz="2200" dirty="0"/>
              <a:t>ar </a:t>
            </a:r>
            <a:r>
              <a:rPr lang="lv-LV" sz="2200" dirty="0" smtClean="0"/>
              <a:t>9 m², </a:t>
            </a:r>
            <a:r>
              <a:rPr lang="lv-LV" sz="2200" dirty="0"/>
              <a:t>neatkarīgi no tā, cik plata ir laukmale vai </a:t>
            </a:r>
            <a:r>
              <a:rPr lang="lv-LV" sz="2200" dirty="0" smtClean="0"/>
              <a:t>buferjosla, ja vien tā ir 1 līdz 20 m plata.</a:t>
            </a:r>
            <a:endParaRPr lang="lv-LV" sz="2200" dirty="0"/>
          </a:p>
          <a:p>
            <a:pPr marL="342900" indent="-342900" algn="just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2200" dirty="0" smtClean="0"/>
              <a:t>Grāvjiem ENP platību aprēķina katru grāvja </a:t>
            </a:r>
            <a:r>
              <a:rPr lang="lv-LV" sz="2200" dirty="0"/>
              <a:t>tekošo metru </a:t>
            </a:r>
            <a:r>
              <a:rPr lang="lv-LV" sz="2200" dirty="0" smtClean="0"/>
              <a:t>reizinot </a:t>
            </a:r>
            <a:r>
              <a:rPr lang="lv-LV" sz="2200" dirty="0"/>
              <a:t>ar 5 m², neatkarīgi no grāvja platuma</a:t>
            </a:r>
            <a:r>
              <a:rPr lang="lv-LV" sz="2200" dirty="0" smtClean="0"/>
              <a:t>. Ja grāvja abās pusēs ir  aramzemes lauki, tad uz katru grāvja pusi tiek </a:t>
            </a:r>
            <a:r>
              <a:rPr lang="lv-LV" sz="2200" dirty="0"/>
              <a:t>attiecināt 5 </a:t>
            </a:r>
            <a:r>
              <a:rPr lang="lv-LV" sz="2200" dirty="0" smtClean="0"/>
              <a:t>m² ENP platības par tekošo metru.</a:t>
            </a:r>
            <a:endParaRPr lang="lv-LV" sz="2200" dirty="0"/>
          </a:p>
          <a:p>
            <a:pPr marL="342900" indent="-342900" algn="just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2200" dirty="0" smtClean="0"/>
              <a:t>Savukārt papuves </a:t>
            </a:r>
            <a:r>
              <a:rPr lang="lv-LV" sz="2200" dirty="0"/>
              <a:t>un </a:t>
            </a:r>
            <a:r>
              <a:rPr lang="lv-LV" sz="2200" dirty="0" smtClean="0"/>
              <a:t>slāpekli </a:t>
            </a:r>
            <a:r>
              <a:rPr lang="lv-LV" sz="2200" dirty="0"/>
              <a:t>piesaistošu kultūraugu </a:t>
            </a:r>
            <a:r>
              <a:rPr lang="lv-LV" sz="2200" dirty="0" smtClean="0"/>
              <a:t>sējumu platības dod ekvivalentu ENP platību.</a:t>
            </a:r>
          </a:p>
          <a:p>
            <a:pPr marL="342900" indent="-342900" algn="just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2200" dirty="0" smtClean="0"/>
              <a:t>Par pārējiem veidiem skatīt tabulā nākamajā slaidā.</a:t>
            </a:r>
            <a:endParaRPr lang="lv-LV" sz="2200" dirty="0"/>
          </a:p>
        </p:txBody>
      </p:sp>
    </p:spTree>
    <p:extLst>
      <p:ext uri="{BB962C8B-B14F-4D97-AF65-F5344CB8AC3E}">
        <p14:creationId xmlns:p14="http://schemas.microsoft.com/office/powerpoint/2010/main" val="384414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395535" y="5064870"/>
            <a:ext cx="5942403" cy="432000"/>
          </a:xfrm>
          <a:prstGeom prst="homePlate">
            <a:avLst/>
          </a:prstGeom>
          <a:solidFill>
            <a:srgbClr val="B0EC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tx1"/>
                </a:solidFill>
              </a:rPr>
              <a:t>Papuves </a:t>
            </a:r>
            <a:r>
              <a:rPr lang="lv-LV" dirty="0" smtClean="0">
                <a:solidFill>
                  <a:schemeClr val="tx1"/>
                </a:solidFill>
              </a:rPr>
              <a:t>katrs </a:t>
            </a:r>
            <a:r>
              <a:rPr lang="lv-LV" dirty="0">
                <a:solidFill>
                  <a:schemeClr val="tx1"/>
                </a:solidFill>
              </a:rPr>
              <a:t>1 m</a:t>
            </a:r>
            <a:r>
              <a:rPr lang="lv-LV" dirty="0">
                <a:solidFill>
                  <a:schemeClr val="tx1"/>
                </a:solidFill>
                <a:cs typeface="Times New Roman" panose="02020603050405020304" pitchFamily="18" charset="0"/>
              </a:rPr>
              <a:t>²</a:t>
            </a:r>
            <a:endParaRPr lang="lv-LV" dirty="0">
              <a:solidFill>
                <a:schemeClr val="tx1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6337939" y="5064966"/>
            <a:ext cx="2232248" cy="432000"/>
          </a:xfrm>
          <a:prstGeom prst="chevron">
            <a:avLst/>
          </a:prstGeom>
          <a:solidFill>
            <a:srgbClr val="B0EC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1 </a:t>
            </a:r>
            <a:r>
              <a:rPr lang="lv-LV" b="1" dirty="0" smtClean="0">
                <a:solidFill>
                  <a:schemeClr val="tx1"/>
                </a:solidFill>
              </a:rPr>
              <a:t>m</a:t>
            </a:r>
            <a:r>
              <a:rPr lang="lv-LV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² </a:t>
            </a:r>
            <a:r>
              <a:rPr lang="lv-LV" b="1" dirty="0" smtClean="0">
                <a:solidFill>
                  <a:schemeClr val="tx1"/>
                </a:solidFill>
              </a:rPr>
              <a:t>= 1 m</a:t>
            </a:r>
            <a:r>
              <a:rPr lang="lv-LV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² </a:t>
            </a:r>
            <a:r>
              <a:rPr lang="lv-LV" b="1" dirty="0">
                <a:solidFill>
                  <a:schemeClr val="tx1"/>
                </a:solidFill>
              </a:rPr>
              <a:t>ENP </a:t>
            </a:r>
          </a:p>
        </p:txBody>
      </p:sp>
      <p:sp>
        <p:nvSpPr>
          <p:cNvPr id="6" name="Pentagon 5"/>
          <p:cNvSpPr/>
          <p:nvPr/>
        </p:nvSpPr>
        <p:spPr>
          <a:xfrm>
            <a:off x="395535" y="1556600"/>
            <a:ext cx="5904657" cy="504296"/>
          </a:xfrm>
          <a:prstGeom prst="homePlat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Aizsargājamās </a:t>
            </a:r>
            <a:r>
              <a:rPr lang="lv-LV" b="1" dirty="0" smtClean="0">
                <a:solidFill>
                  <a:schemeClr val="tx1"/>
                </a:solidFill>
              </a:rPr>
              <a:t>alejas</a:t>
            </a:r>
            <a:r>
              <a:rPr lang="lv-LV" b="1" dirty="0">
                <a:solidFill>
                  <a:schemeClr val="tx1"/>
                </a:solidFill>
              </a:rPr>
              <a:t> </a:t>
            </a:r>
            <a:r>
              <a:rPr lang="lv-LV" dirty="0" smtClean="0">
                <a:solidFill>
                  <a:schemeClr val="tx1"/>
                </a:solidFill>
              </a:rPr>
              <a:t>katrs tekošais metrs</a:t>
            </a:r>
            <a:endParaRPr lang="lv-LV" dirty="0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6300192" y="1566666"/>
            <a:ext cx="2232248" cy="494230"/>
          </a:xfrm>
          <a:prstGeom prst="chevron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tx1"/>
                </a:solidFill>
              </a:rPr>
              <a:t>1m = 10 m</a:t>
            </a:r>
            <a:r>
              <a:rPr lang="lv-LV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² </a:t>
            </a:r>
            <a:r>
              <a:rPr lang="lv-LV" b="1" dirty="0">
                <a:solidFill>
                  <a:schemeClr val="tx1"/>
                </a:solidFill>
              </a:rPr>
              <a:t>ENP 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395535" y="2204912"/>
            <a:ext cx="5904657" cy="476815"/>
          </a:xfrm>
          <a:prstGeom prst="homePlate">
            <a:avLst/>
          </a:prstGeom>
          <a:solidFill>
            <a:srgbClr val="85BE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>
                <a:solidFill>
                  <a:schemeClr val="tx1"/>
                </a:solidFill>
              </a:rPr>
              <a:t>1-20 m </a:t>
            </a:r>
            <a:r>
              <a:rPr lang="lv-LV" dirty="0" smtClean="0">
                <a:solidFill>
                  <a:schemeClr val="tx1"/>
                </a:solidFill>
              </a:rPr>
              <a:t>platas </a:t>
            </a:r>
            <a:r>
              <a:rPr lang="lv-LV" b="1" dirty="0" smtClean="0">
                <a:solidFill>
                  <a:schemeClr val="tx1"/>
                </a:solidFill>
              </a:rPr>
              <a:t>laukmales </a:t>
            </a:r>
            <a:r>
              <a:rPr lang="lv-LV" b="1" dirty="0">
                <a:solidFill>
                  <a:schemeClr val="tx1"/>
                </a:solidFill>
              </a:rPr>
              <a:t>vai buferjoslas </a:t>
            </a:r>
            <a:r>
              <a:rPr lang="lv-LV" dirty="0">
                <a:solidFill>
                  <a:schemeClr val="tx1"/>
                </a:solidFill>
              </a:rPr>
              <a:t>katrs tekošais metrs</a:t>
            </a:r>
          </a:p>
        </p:txBody>
      </p:sp>
      <p:sp>
        <p:nvSpPr>
          <p:cNvPr id="9" name="Chevron 8"/>
          <p:cNvSpPr/>
          <p:nvPr/>
        </p:nvSpPr>
        <p:spPr>
          <a:xfrm>
            <a:off x="6300192" y="2204912"/>
            <a:ext cx="2232248" cy="476816"/>
          </a:xfrm>
          <a:prstGeom prst="chevron">
            <a:avLst/>
          </a:prstGeom>
          <a:solidFill>
            <a:srgbClr val="85BE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tx1"/>
                </a:solidFill>
              </a:rPr>
              <a:t>1 m = 9 m</a:t>
            </a:r>
            <a:r>
              <a:rPr lang="lv-LV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² </a:t>
            </a:r>
            <a:r>
              <a:rPr lang="lv-LV" b="1" dirty="0">
                <a:solidFill>
                  <a:schemeClr val="tx1"/>
                </a:solidFill>
              </a:rPr>
              <a:t>ENP </a:t>
            </a:r>
          </a:p>
        </p:txBody>
      </p:sp>
      <p:sp>
        <p:nvSpPr>
          <p:cNvPr id="10" name="Pentagon 9"/>
          <p:cNvSpPr/>
          <p:nvPr/>
        </p:nvSpPr>
        <p:spPr>
          <a:xfrm>
            <a:off x="395536" y="5640982"/>
            <a:ext cx="5942402" cy="432000"/>
          </a:xfrm>
          <a:prstGeom prst="homePlate">
            <a:avLst/>
          </a:prstGeom>
          <a:solidFill>
            <a:srgbClr val="BFE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Slāpekli </a:t>
            </a:r>
            <a:r>
              <a:rPr lang="lv-LV" b="1" dirty="0" smtClean="0">
                <a:solidFill>
                  <a:schemeClr val="tx1"/>
                </a:solidFill>
              </a:rPr>
              <a:t>piesaistošu kultūraugu sējuma </a:t>
            </a:r>
            <a:r>
              <a:rPr lang="lv-LV" dirty="0" smtClean="0">
                <a:solidFill>
                  <a:schemeClr val="tx1"/>
                </a:solidFill>
              </a:rPr>
              <a:t>katrs 1 </a:t>
            </a:r>
            <a:r>
              <a:rPr lang="lv-LV" dirty="0">
                <a:solidFill>
                  <a:schemeClr val="tx1"/>
                </a:solidFill>
              </a:rPr>
              <a:t>m</a:t>
            </a:r>
            <a:r>
              <a:rPr lang="lv-LV" dirty="0">
                <a:solidFill>
                  <a:schemeClr val="tx1"/>
                </a:solidFill>
                <a:cs typeface="Times New Roman" panose="02020603050405020304" pitchFamily="18" charset="0"/>
              </a:rPr>
              <a:t>²</a:t>
            </a:r>
            <a:endParaRPr lang="lv-LV" dirty="0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6337938" y="5640982"/>
            <a:ext cx="2338517" cy="432000"/>
          </a:xfrm>
          <a:prstGeom prst="chevron">
            <a:avLst/>
          </a:prstGeom>
          <a:solidFill>
            <a:srgbClr val="BFE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1 </a:t>
            </a:r>
            <a:r>
              <a:rPr lang="lv-LV" b="1" dirty="0" smtClean="0">
                <a:solidFill>
                  <a:schemeClr val="tx1"/>
                </a:solidFill>
              </a:rPr>
              <a:t>m</a:t>
            </a:r>
            <a:r>
              <a:rPr lang="lv-LV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² </a:t>
            </a:r>
            <a:r>
              <a:rPr lang="lv-LV" b="1" dirty="0" smtClean="0">
                <a:solidFill>
                  <a:schemeClr val="tx1"/>
                </a:solidFill>
              </a:rPr>
              <a:t>= 1 m</a:t>
            </a:r>
            <a:r>
              <a:rPr lang="lv-LV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² </a:t>
            </a:r>
            <a:r>
              <a:rPr lang="lv-LV" b="1" dirty="0">
                <a:solidFill>
                  <a:schemeClr val="tx1"/>
                </a:solidFill>
              </a:rPr>
              <a:t>ENP </a:t>
            </a:r>
          </a:p>
        </p:txBody>
      </p:sp>
      <p:sp>
        <p:nvSpPr>
          <p:cNvPr id="12" name="Pentagon 11"/>
          <p:cNvSpPr/>
          <p:nvPr/>
        </p:nvSpPr>
        <p:spPr>
          <a:xfrm>
            <a:off x="395536" y="6217046"/>
            <a:ext cx="5870474" cy="432000"/>
          </a:xfrm>
          <a:prstGeom prst="homePlate">
            <a:avLst/>
          </a:prstGeom>
          <a:solidFill>
            <a:srgbClr val="C8F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Zālāju pasējs vai starpkultūras </a:t>
            </a:r>
            <a:r>
              <a:rPr lang="lv-LV" b="1" dirty="0" smtClean="0">
                <a:solidFill>
                  <a:schemeClr val="tx1"/>
                </a:solidFill>
              </a:rPr>
              <a:t>sējuma </a:t>
            </a:r>
            <a:r>
              <a:rPr lang="lv-LV" dirty="0">
                <a:solidFill>
                  <a:schemeClr val="tx1"/>
                </a:solidFill>
              </a:rPr>
              <a:t>katrs </a:t>
            </a:r>
            <a:r>
              <a:rPr lang="lv-LV" b="1" dirty="0" smtClean="0">
                <a:solidFill>
                  <a:schemeClr val="tx1"/>
                </a:solidFill>
              </a:rPr>
              <a:t> </a:t>
            </a:r>
            <a:r>
              <a:rPr lang="lv-LV" dirty="0">
                <a:solidFill>
                  <a:schemeClr val="tx1"/>
                </a:solidFill>
              </a:rPr>
              <a:t>1 m</a:t>
            </a:r>
            <a:r>
              <a:rPr lang="lv-LV" dirty="0">
                <a:solidFill>
                  <a:schemeClr val="tx1"/>
                </a:solidFill>
                <a:cs typeface="Times New Roman" panose="02020603050405020304" pitchFamily="18" charset="0"/>
              </a:rPr>
              <a:t>²</a:t>
            </a:r>
            <a:endParaRPr lang="lv-LV" dirty="0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6337939" y="6217046"/>
            <a:ext cx="2338516" cy="432000"/>
          </a:xfrm>
          <a:prstGeom prst="chevron">
            <a:avLst/>
          </a:prstGeom>
          <a:solidFill>
            <a:srgbClr val="C8F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1 </a:t>
            </a:r>
            <a:r>
              <a:rPr lang="lv-LV" b="1" dirty="0" smtClean="0">
                <a:solidFill>
                  <a:schemeClr val="tx1"/>
                </a:solidFill>
              </a:rPr>
              <a:t>m</a:t>
            </a:r>
            <a:r>
              <a:rPr lang="lv-LV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² </a:t>
            </a:r>
            <a:r>
              <a:rPr lang="lv-LV" b="1" dirty="0" smtClean="0">
                <a:solidFill>
                  <a:schemeClr val="tx1"/>
                </a:solidFill>
              </a:rPr>
              <a:t>= 0,3 m</a:t>
            </a:r>
            <a:r>
              <a:rPr lang="lv-LV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² </a:t>
            </a:r>
            <a:r>
              <a:rPr lang="lv-LV" b="1" dirty="0">
                <a:solidFill>
                  <a:schemeClr val="tx1"/>
                </a:solidFill>
              </a:rPr>
              <a:t>ENP 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395535" y="2803939"/>
            <a:ext cx="5870475" cy="544863"/>
          </a:xfrm>
          <a:prstGeom prst="homePlate">
            <a:avLst/>
          </a:prstGeom>
          <a:solidFill>
            <a:srgbClr val="90CE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tx1"/>
                </a:solidFill>
              </a:rPr>
              <a:t>Grāvja </a:t>
            </a:r>
            <a:r>
              <a:rPr lang="lv-LV" dirty="0" smtClean="0">
                <a:solidFill>
                  <a:schemeClr val="tx1"/>
                </a:solidFill>
              </a:rPr>
              <a:t>katrs tekošais metrs</a:t>
            </a:r>
            <a:endParaRPr lang="lv-LV" b="1" dirty="0">
              <a:solidFill>
                <a:schemeClr val="tx1"/>
              </a:solidFill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6303758" y="2804036"/>
            <a:ext cx="2228682" cy="495878"/>
          </a:xfrm>
          <a:prstGeom prst="chevron">
            <a:avLst/>
          </a:prstGeom>
          <a:solidFill>
            <a:srgbClr val="90CE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tx1"/>
                </a:solidFill>
              </a:rPr>
              <a:t>1 m = 5 m</a:t>
            </a:r>
            <a:r>
              <a:rPr lang="lv-LV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² </a:t>
            </a:r>
            <a:r>
              <a:rPr lang="lv-LV" b="1" dirty="0">
                <a:solidFill>
                  <a:schemeClr val="tx1"/>
                </a:solidFill>
              </a:rPr>
              <a:t>ENP 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37" name="Chevron 36"/>
          <p:cNvSpPr/>
          <p:nvPr/>
        </p:nvSpPr>
        <p:spPr>
          <a:xfrm>
            <a:off x="6228184" y="980824"/>
            <a:ext cx="2158425" cy="432000"/>
          </a:xfrm>
          <a:prstGeom prst="chevron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tx1"/>
                </a:solidFill>
              </a:rPr>
              <a:t>ENP platība m</a:t>
            </a:r>
            <a:r>
              <a:rPr lang="lv-LV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²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33" name="Pentagon 32"/>
          <p:cNvSpPr/>
          <p:nvPr/>
        </p:nvSpPr>
        <p:spPr>
          <a:xfrm>
            <a:off x="395535" y="4368010"/>
            <a:ext cx="5942403" cy="552748"/>
          </a:xfrm>
          <a:prstGeom prst="homePlate">
            <a:avLst/>
          </a:prstGeom>
          <a:solidFill>
            <a:srgbClr val="9DE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>
                <a:solidFill>
                  <a:schemeClr val="tx1"/>
                </a:solidFill>
              </a:rPr>
              <a:t>0,01 līdz 1,5 ha </a:t>
            </a:r>
            <a:r>
              <a:rPr lang="lv-LV" b="1" dirty="0" smtClean="0">
                <a:solidFill>
                  <a:schemeClr val="tx1"/>
                </a:solidFill>
              </a:rPr>
              <a:t>dīķa </a:t>
            </a:r>
            <a:r>
              <a:rPr lang="lv-LV" dirty="0">
                <a:solidFill>
                  <a:schemeClr val="tx1"/>
                </a:solidFill>
              </a:rPr>
              <a:t>ar piekrastes </a:t>
            </a:r>
            <a:r>
              <a:rPr lang="lv-LV" dirty="0" smtClean="0">
                <a:solidFill>
                  <a:schemeClr val="tx1"/>
                </a:solidFill>
              </a:rPr>
              <a:t>veģetāciju 10 m platumā </a:t>
            </a:r>
            <a:r>
              <a:rPr lang="lv-LV" dirty="0">
                <a:solidFill>
                  <a:schemeClr val="tx1"/>
                </a:solidFill>
              </a:rPr>
              <a:t>katrs 1 m</a:t>
            </a:r>
            <a:r>
              <a:rPr lang="lv-LV" dirty="0">
                <a:solidFill>
                  <a:schemeClr val="tx1"/>
                </a:solidFill>
                <a:cs typeface="Times New Roman" panose="02020603050405020304" pitchFamily="18" charset="0"/>
              </a:rPr>
              <a:t>²</a:t>
            </a:r>
            <a:endParaRPr lang="lv-LV" dirty="0">
              <a:solidFill>
                <a:schemeClr val="tx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6337939" y="4381494"/>
            <a:ext cx="2232248" cy="557116"/>
          </a:xfrm>
          <a:prstGeom prst="chevron">
            <a:avLst/>
          </a:prstGeom>
          <a:solidFill>
            <a:srgbClr val="9DE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1 </a:t>
            </a:r>
            <a:r>
              <a:rPr lang="lv-LV" b="1" dirty="0" smtClean="0">
                <a:solidFill>
                  <a:schemeClr val="tx1"/>
                </a:solidFill>
              </a:rPr>
              <a:t>m</a:t>
            </a:r>
            <a:r>
              <a:rPr lang="lv-LV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² </a:t>
            </a:r>
            <a:r>
              <a:rPr lang="lv-LV" b="1" dirty="0" smtClean="0">
                <a:solidFill>
                  <a:schemeClr val="tx1"/>
                </a:solidFill>
              </a:rPr>
              <a:t>=</a:t>
            </a:r>
          </a:p>
          <a:p>
            <a:pPr algn="ctr"/>
            <a:r>
              <a:rPr lang="lv-LV" b="1" dirty="0" smtClean="0">
                <a:solidFill>
                  <a:schemeClr val="tx1"/>
                </a:solidFill>
              </a:rPr>
              <a:t>1,5 m</a:t>
            </a:r>
            <a:r>
              <a:rPr lang="lv-LV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² </a:t>
            </a:r>
            <a:r>
              <a:rPr lang="lv-LV" b="1" dirty="0">
                <a:solidFill>
                  <a:schemeClr val="tx1"/>
                </a:solidFill>
              </a:rPr>
              <a:t>ENP 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3" name="Slaida numura vietturis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C1A32A9-C385-47DD-8D2A-1C08D3F57C0B}" type="slidenum">
              <a:rPr lang="en-US" smtClean="0"/>
              <a:pPr algn="ctr"/>
              <a:t>18</a:t>
            </a:fld>
            <a:endParaRPr lang="en-US" dirty="0"/>
          </a:p>
        </p:txBody>
      </p:sp>
      <p:sp>
        <p:nvSpPr>
          <p:cNvPr id="53" name="Pentagon 52"/>
          <p:cNvSpPr/>
          <p:nvPr/>
        </p:nvSpPr>
        <p:spPr>
          <a:xfrm>
            <a:off x="395536" y="3397000"/>
            <a:ext cx="5904656" cy="839211"/>
          </a:xfrm>
          <a:prstGeom prst="homePlate">
            <a:avLst/>
          </a:prstGeom>
          <a:solidFill>
            <a:srgbClr val="90CE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>
                <a:solidFill>
                  <a:schemeClr val="tx1"/>
                </a:solidFill>
              </a:rPr>
              <a:t>Vismaz </a:t>
            </a:r>
            <a:r>
              <a:rPr lang="lv-LV" dirty="0" smtClean="0">
                <a:solidFill>
                  <a:schemeClr val="tx1"/>
                </a:solidFill>
              </a:rPr>
              <a:t>0,01 </a:t>
            </a:r>
            <a:r>
              <a:rPr lang="lv-LV" dirty="0">
                <a:solidFill>
                  <a:schemeClr val="tx1"/>
                </a:solidFill>
              </a:rPr>
              <a:t>ha </a:t>
            </a:r>
            <a:r>
              <a:rPr lang="lv-LV" b="1" dirty="0" smtClean="0">
                <a:solidFill>
                  <a:schemeClr val="tx1"/>
                </a:solidFill>
              </a:rPr>
              <a:t>koku</a:t>
            </a:r>
            <a:r>
              <a:rPr lang="lv-LV" b="1" dirty="0">
                <a:solidFill>
                  <a:schemeClr val="tx1"/>
                </a:solidFill>
              </a:rPr>
              <a:t>, krūmu </a:t>
            </a:r>
            <a:r>
              <a:rPr lang="lv-LV" b="1" dirty="0" smtClean="0">
                <a:solidFill>
                  <a:schemeClr val="tx1"/>
                </a:solidFill>
              </a:rPr>
              <a:t>pudura, </a:t>
            </a:r>
            <a:r>
              <a:rPr lang="lv-LV" b="1" dirty="0">
                <a:solidFill>
                  <a:schemeClr val="tx1"/>
                </a:solidFill>
              </a:rPr>
              <a:t>akmeņu </a:t>
            </a:r>
            <a:r>
              <a:rPr lang="lv-LV" b="1" dirty="0" smtClean="0">
                <a:solidFill>
                  <a:schemeClr val="tx1"/>
                </a:solidFill>
              </a:rPr>
              <a:t>kaudzes </a:t>
            </a:r>
            <a:r>
              <a:rPr lang="lv-LV" dirty="0" smtClean="0">
                <a:solidFill>
                  <a:schemeClr val="tx1"/>
                </a:solidFill>
              </a:rPr>
              <a:t>katrs </a:t>
            </a:r>
            <a:r>
              <a:rPr lang="lv-LV" dirty="0">
                <a:solidFill>
                  <a:schemeClr val="tx1"/>
                </a:solidFill>
              </a:rPr>
              <a:t>1 </a:t>
            </a:r>
            <a:r>
              <a:rPr lang="lv-LV" dirty="0" smtClean="0">
                <a:solidFill>
                  <a:schemeClr val="tx1"/>
                </a:solidFill>
              </a:rPr>
              <a:t>m</a:t>
            </a:r>
            <a:r>
              <a:rPr lang="lv-LV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²</a:t>
            </a:r>
            <a:endParaRPr lang="lv-LV" dirty="0">
              <a:solidFill>
                <a:schemeClr val="tx1"/>
              </a:solidFill>
            </a:endParaRPr>
          </a:p>
        </p:txBody>
      </p:sp>
      <p:sp>
        <p:nvSpPr>
          <p:cNvPr id="54" name="Chevron 53"/>
          <p:cNvSpPr/>
          <p:nvPr/>
        </p:nvSpPr>
        <p:spPr>
          <a:xfrm>
            <a:off x="6110103" y="3348112"/>
            <a:ext cx="2782377" cy="884266"/>
          </a:xfrm>
          <a:prstGeom prst="chevron">
            <a:avLst/>
          </a:prstGeom>
          <a:solidFill>
            <a:srgbClr val="90CE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1 </a:t>
            </a:r>
            <a:r>
              <a:rPr lang="lv-LV" b="1" dirty="0" smtClean="0">
                <a:solidFill>
                  <a:schemeClr val="tx1"/>
                </a:solidFill>
              </a:rPr>
              <a:t>m</a:t>
            </a:r>
            <a:r>
              <a:rPr lang="lv-LV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² </a:t>
            </a:r>
            <a:r>
              <a:rPr lang="lv-LV" b="1" dirty="0" smtClean="0">
                <a:solidFill>
                  <a:schemeClr val="tx1"/>
                </a:solidFill>
              </a:rPr>
              <a:t>= 1,5 m</a:t>
            </a:r>
            <a:r>
              <a:rPr lang="lv-LV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² ENP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21" name="Virsraksts 1"/>
          <p:cNvSpPr txBox="1">
            <a:spLocks/>
          </p:cNvSpPr>
          <p:nvPr/>
        </p:nvSpPr>
        <p:spPr>
          <a:xfrm>
            <a:off x="205546" y="117529"/>
            <a:ext cx="7848600" cy="7112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lv-LV" sz="2800" b="1" dirty="0" smtClean="0">
                <a:solidFill>
                  <a:srgbClr val="956B43">
                    <a:lumMod val="50000"/>
                  </a:srgbClr>
                </a:solidFill>
                <a:latin typeface="Calibri"/>
                <a:ea typeface="+mn-ea"/>
                <a:cs typeface="Arial" panose="020B0604020202020204" pitchFamily="34" charset="0"/>
              </a:rPr>
              <a:t>1.14. </a:t>
            </a:r>
            <a:r>
              <a:rPr lang="lv-LV" sz="2800" b="1" dirty="0" smtClean="0">
                <a:solidFill>
                  <a:srgbClr val="956B43">
                    <a:lumMod val="50000"/>
                  </a:srgbClr>
                </a:solidFill>
                <a:latin typeface="Calibri"/>
                <a:ea typeface="+mn-ea"/>
                <a:cs typeface="Arial" panose="020B0604020202020204" pitchFamily="34" charset="0"/>
              </a:rPr>
              <a:t>Ekoloģiski nozīmīgas platības veidu devums</a:t>
            </a:r>
            <a:endParaRPr lang="lv-LV" sz="2800" b="1" dirty="0">
              <a:solidFill>
                <a:srgbClr val="956B43">
                  <a:lumMod val="50000"/>
                </a:srgb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92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/>
        </p:nvSpPr>
        <p:spPr>
          <a:xfrm>
            <a:off x="458303" y="4429087"/>
            <a:ext cx="3584236" cy="462516"/>
          </a:xfrm>
          <a:prstGeom prst="homePlate">
            <a:avLst/>
          </a:prstGeom>
          <a:solidFill>
            <a:srgbClr val="B0EC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b="1" dirty="0" smtClean="0">
                <a:solidFill>
                  <a:schemeClr val="tx1"/>
                </a:solidFill>
              </a:rPr>
              <a:t>Papuve</a:t>
            </a:r>
            <a:endParaRPr lang="lv-LV" b="1" dirty="0">
              <a:solidFill>
                <a:schemeClr val="tx1"/>
              </a:solidFill>
            </a:endParaRPr>
          </a:p>
        </p:txBody>
      </p:sp>
      <p:sp>
        <p:nvSpPr>
          <p:cNvPr id="4" name="Chevron 3"/>
          <p:cNvSpPr/>
          <p:nvPr/>
        </p:nvSpPr>
        <p:spPr>
          <a:xfrm>
            <a:off x="4063634" y="4429087"/>
            <a:ext cx="4567600" cy="462516"/>
          </a:xfrm>
          <a:prstGeom prst="chevron">
            <a:avLst/>
          </a:prstGeom>
          <a:solidFill>
            <a:srgbClr val="B0EC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tx1"/>
                </a:solidFill>
              </a:rPr>
              <a:t>5 </a:t>
            </a:r>
            <a:r>
              <a:rPr lang="lv-LV" b="1" dirty="0">
                <a:solidFill>
                  <a:schemeClr val="tx1"/>
                </a:solidFill>
              </a:rPr>
              <a:t>ha nodrošina 5 ha ENP </a:t>
            </a:r>
            <a:r>
              <a:rPr lang="lv-LV" b="1" dirty="0" smtClean="0">
                <a:solidFill>
                  <a:schemeClr val="tx1"/>
                </a:solidFill>
              </a:rPr>
              <a:t>platības</a:t>
            </a:r>
            <a:endParaRPr lang="lv-LV" b="1" dirty="0">
              <a:solidFill>
                <a:schemeClr val="tx1"/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458303" y="1992557"/>
            <a:ext cx="3584236" cy="462516"/>
          </a:xfrm>
          <a:prstGeom prst="homePlat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b="1" dirty="0">
                <a:solidFill>
                  <a:schemeClr val="tx1"/>
                </a:solidFill>
              </a:rPr>
              <a:t>Laukmale vai buferjosla</a:t>
            </a:r>
          </a:p>
        </p:txBody>
      </p:sp>
      <p:sp>
        <p:nvSpPr>
          <p:cNvPr id="6" name="Chevron 5"/>
          <p:cNvSpPr/>
          <p:nvPr/>
        </p:nvSpPr>
        <p:spPr>
          <a:xfrm>
            <a:off x="4063634" y="1992557"/>
            <a:ext cx="4567600" cy="462516"/>
          </a:xfrm>
          <a:prstGeom prst="chevron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tx1"/>
                </a:solidFill>
              </a:rPr>
              <a:t>5556 </a:t>
            </a:r>
            <a:r>
              <a:rPr lang="lv-LV" b="1" dirty="0">
                <a:solidFill>
                  <a:schemeClr val="tx1"/>
                </a:solidFill>
              </a:rPr>
              <a:t>m gara un vismaz 1 m plata </a:t>
            </a:r>
            <a:r>
              <a:rPr lang="lv-LV" b="1" dirty="0" smtClean="0">
                <a:solidFill>
                  <a:schemeClr val="tx1"/>
                </a:solidFill>
              </a:rPr>
              <a:t>josla nodrošina 5 ha ENP platības</a:t>
            </a:r>
            <a:endParaRPr lang="lv-LV" b="1" dirty="0">
              <a:solidFill>
                <a:schemeClr val="tx1"/>
              </a:solidFill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458303" y="5000939"/>
            <a:ext cx="3584236" cy="462516"/>
          </a:xfrm>
          <a:prstGeom prst="homePlate">
            <a:avLst/>
          </a:prstGeom>
          <a:solidFill>
            <a:srgbClr val="BFE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b="1" dirty="0">
                <a:solidFill>
                  <a:schemeClr val="tx1"/>
                </a:solidFill>
              </a:rPr>
              <a:t>Slāpekli </a:t>
            </a:r>
            <a:r>
              <a:rPr lang="lv-LV" b="1" dirty="0" smtClean="0">
                <a:solidFill>
                  <a:schemeClr val="tx1"/>
                </a:solidFill>
              </a:rPr>
              <a:t>piesaistošu </a:t>
            </a:r>
            <a:r>
              <a:rPr lang="lv-LV" b="1" dirty="0">
                <a:solidFill>
                  <a:schemeClr val="tx1"/>
                </a:solidFill>
              </a:rPr>
              <a:t>kultūraugu </a:t>
            </a:r>
            <a:r>
              <a:rPr lang="lv-LV" b="1" dirty="0" smtClean="0">
                <a:solidFill>
                  <a:schemeClr val="tx1"/>
                </a:solidFill>
              </a:rPr>
              <a:t>ha</a:t>
            </a:r>
            <a:endParaRPr lang="lv-LV" b="1" dirty="0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4063634" y="5000939"/>
            <a:ext cx="4567600" cy="462516"/>
          </a:xfrm>
          <a:prstGeom prst="chevron">
            <a:avLst/>
          </a:prstGeom>
          <a:solidFill>
            <a:srgbClr val="BFE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tx1"/>
                </a:solidFill>
              </a:rPr>
              <a:t>5 </a:t>
            </a:r>
            <a:r>
              <a:rPr lang="lv-LV" b="1" dirty="0">
                <a:solidFill>
                  <a:schemeClr val="tx1"/>
                </a:solidFill>
              </a:rPr>
              <a:t>ha nodrošina </a:t>
            </a:r>
            <a:r>
              <a:rPr lang="lv-LV" b="1" dirty="0" smtClean="0">
                <a:solidFill>
                  <a:schemeClr val="tx1"/>
                </a:solidFill>
              </a:rPr>
              <a:t>5 </a:t>
            </a:r>
            <a:r>
              <a:rPr lang="lv-LV" b="1" dirty="0">
                <a:solidFill>
                  <a:schemeClr val="tx1"/>
                </a:solidFill>
              </a:rPr>
              <a:t>ha ENP </a:t>
            </a:r>
            <a:r>
              <a:rPr lang="lv-LV" b="1" dirty="0" smtClean="0">
                <a:solidFill>
                  <a:schemeClr val="tx1"/>
                </a:solidFill>
              </a:rPr>
              <a:t>platības</a:t>
            </a:r>
            <a:endParaRPr lang="lv-LV" b="1" dirty="0">
              <a:solidFill>
                <a:schemeClr val="tx1"/>
              </a:solidFill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458303" y="5572791"/>
            <a:ext cx="3584236" cy="462516"/>
          </a:xfrm>
          <a:prstGeom prst="homePlate">
            <a:avLst/>
          </a:prstGeom>
          <a:solidFill>
            <a:srgbClr val="C8F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b="1" dirty="0" smtClean="0">
                <a:solidFill>
                  <a:schemeClr val="tx1"/>
                </a:solidFill>
              </a:rPr>
              <a:t>Starpkultūras vai zālāju pasējs</a:t>
            </a:r>
            <a:endParaRPr lang="lv-LV" b="1" dirty="0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4063634" y="5572791"/>
            <a:ext cx="4567600" cy="462516"/>
          </a:xfrm>
          <a:prstGeom prst="chevron">
            <a:avLst/>
          </a:prstGeom>
          <a:solidFill>
            <a:srgbClr val="C8F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16,67 ha nodrošina 5 ha ENP </a:t>
            </a:r>
            <a:r>
              <a:rPr lang="lv-LV" b="1" dirty="0" smtClean="0">
                <a:solidFill>
                  <a:schemeClr val="tx1"/>
                </a:solidFill>
              </a:rPr>
              <a:t>platības</a:t>
            </a:r>
            <a:endParaRPr lang="lv-LV" b="1" dirty="0">
              <a:solidFill>
                <a:schemeClr val="tx1"/>
              </a:solidFill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458302" y="3273658"/>
            <a:ext cx="3585583" cy="462516"/>
          </a:xfrm>
          <a:prstGeom prst="homePlate">
            <a:avLst/>
          </a:prstGeom>
          <a:solidFill>
            <a:srgbClr val="90CE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b="1" dirty="0">
                <a:solidFill>
                  <a:schemeClr val="tx1"/>
                </a:solidFill>
              </a:rPr>
              <a:t>Koku, krūmu puduri, akmeņu kaudzes</a:t>
            </a:r>
          </a:p>
        </p:txBody>
      </p:sp>
      <p:sp>
        <p:nvSpPr>
          <p:cNvPr id="14" name="Chevron 13"/>
          <p:cNvSpPr/>
          <p:nvPr/>
        </p:nvSpPr>
        <p:spPr>
          <a:xfrm>
            <a:off x="4063634" y="3273658"/>
            <a:ext cx="4567600" cy="462516"/>
          </a:xfrm>
          <a:prstGeom prst="chevron">
            <a:avLst/>
          </a:prstGeom>
          <a:solidFill>
            <a:srgbClr val="90CE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tx1"/>
                </a:solidFill>
              </a:rPr>
              <a:t>3,34 ha nodrošina </a:t>
            </a:r>
            <a:r>
              <a:rPr lang="lv-LV" b="1" dirty="0">
                <a:solidFill>
                  <a:schemeClr val="tx1"/>
                </a:solidFill>
              </a:rPr>
              <a:t>5 ha ENP </a:t>
            </a:r>
            <a:r>
              <a:rPr lang="lv-LV" b="1" dirty="0" smtClean="0">
                <a:solidFill>
                  <a:schemeClr val="tx1"/>
                </a:solidFill>
              </a:rPr>
              <a:t>platības</a:t>
            </a:r>
            <a:endParaRPr lang="lv-LV" b="1" dirty="0">
              <a:solidFill>
                <a:schemeClr val="tx1"/>
              </a:solidFill>
            </a:endParaRPr>
          </a:p>
        </p:txBody>
      </p:sp>
      <p:sp>
        <p:nvSpPr>
          <p:cNvPr id="17" name="Slaida numura vietturis 16"/>
          <p:cNvSpPr>
            <a:spLocks noGrp="1"/>
          </p:cNvSpPr>
          <p:nvPr>
            <p:ph type="sldNum" sz="quarter" idx="12"/>
          </p:nvPr>
        </p:nvSpPr>
        <p:spPr>
          <a:xfrm>
            <a:off x="8460432" y="6381328"/>
            <a:ext cx="549275" cy="396875"/>
          </a:xfrm>
        </p:spPr>
        <p:txBody>
          <a:bodyPr/>
          <a:lstStyle/>
          <a:p>
            <a:pPr algn="ctr"/>
            <a:fld id="{CC1A32A9-C385-47DD-8D2A-1C08D3F57C0B}" type="slidenum">
              <a:rPr lang="en-US" smtClean="0"/>
              <a:pPr algn="ctr"/>
              <a:t>19</a:t>
            </a:fld>
            <a:endParaRPr lang="en-US"/>
          </a:p>
        </p:txBody>
      </p:sp>
      <p:sp>
        <p:nvSpPr>
          <p:cNvPr id="23" name="Pentagon 22"/>
          <p:cNvSpPr/>
          <p:nvPr/>
        </p:nvSpPr>
        <p:spPr>
          <a:xfrm>
            <a:off x="458303" y="3857235"/>
            <a:ext cx="3584236" cy="462516"/>
          </a:xfrm>
          <a:prstGeom prst="homePlate">
            <a:avLst/>
          </a:prstGeom>
          <a:solidFill>
            <a:srgbClr val="9DE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b="1" dirty="0">
                <a:solidFill>
                  <a:schemeClr val="tx1"/>
                </a:solidFill>
              </a:rPr>
              <a:t>Dīķi ar piekrastes </a:t>
            </a:r>
            <a:r>
              <a:rPr lang="lv-LV" b="1" dirty="0" smtClean="0">
                <a:solidFill>
                  <a:schemeClr val="tx1"/>
                </a:solidFill>
              </a:rPr>
              <a:t>veģetāciju</a:t>
            </a:r>
            <a:endParaRPr lang="lv-LV" b="1" dirty="0">
              <a:solidFill>
                <a:schemeClr val="tx1"/>
              </a:solidFill>
            </a:endParaRPr>
          </a:p>
        </p:txBody>
      </p:sp>
      <p:sp>
        <p:nvSpPr>
          <p:cNvPr id="24" name="Chevron 23"/>
          <p:cNvSpPr/>
          <p:nvPr/>
        </p:nvSpPr>
        <p:spPr>
          <a:xfrm>
            <a:off x="4066598" y="3857235"/>
            <a:ext cx="4567600" cy="462516"/>
          </a:xfrm>
          <a:prstGeom prst="chevron">
            <a:avLst/>
          </a:prstGeom>
          <a:solidFill>
            <a:srgbClr val="9DE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tx1"/>
                </a:solidFill>
              </a:rPr>
              <a:t>3,34 </a:t>
            </a:r>
            <a:r>
              <a:rPr lang="lv-LV" b="1" dirty="0">
                <a:solidFill>
                  <a:schemeClr val="tx1"/>
                </a:solidFill>
              </a:rPr>
              <a:t>ha nodrošina 5 ha ENP </a:t>
            </a:r>
            <a:r>
              <a:rPr lang="lv-LV" b="1" dirty="0" smtClean="0">
                <a:solidFill>
                  <a:schemeClr val="tx1"/>
                </a:solidFill>
              </a:rPr>
              <a:t>platības</a:t>
            </a:r>
            <a:endParaRPr lang="lv-LV" b="1" dirty="0">
              <a:solidFill>
                <a:schemeClr val="tx1"/>
              </a:solidFill>
            </a:endParaRPr>
          </a:p>
        </p:txBody>
      </p:sp>
      <p:sp>
        <p:nvSpPr>
          <p:cNvPr id="20" name="Pentagon 19"/>
          <p:cNvSpPr/>
          <p:nvPr/>
        </p:nvSpPr>
        <p:spPr>
          <a:xfrm>
            <a:off x="458303" y="2552159"/>
            <a:ext cx="3681649" cy="596850"/>
          </a:xfrm>
          <a:prstGeom prst="homePlate">
            <a:avLst/>
          </a:prstGeom>
          <a:solidFill>
            <a:srgbClr val="85BE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b="1" dirty="0" smtClean="0">
                <a:solidFill>
                  <a:schemeClr val="tx1"/>
                </a:solidFill>
              </a:rPr>
              <a:t>Grāvis</a:t>
            </a:r>
            <a:endParaRPr lang="lv-LV" b="1" dirty="0">
              <a:solidFill>
                <a:schemeClr val="tx1"/>
              </a:solidFill>
            </a:endParaRPr>
          </a:p>
        </p:txBody>
      </p:sp>
      <p:sp>
        <p:nvSpPr>
          <p:cNvPr id="21" name="Chevron 20"/>
          <p:cNvSpPr/>
          <p:nvPr/>
        </p:nvSpPr>
        <p:spPr>
          <a:xfrm>
            <a:off x="4063634" y="2568984"/>
            <a:ext cx="4567600" cy="580025"/>
          </a:xfrm>
          <a:prstGeom prst="chevron">
            <a:avLst/>
          </a:prstGeom>
          <a:solidFill>
            <a:srgbClr val="85BE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tx1"/>
                </a:solidFill>
              </a:rPr>
              <a:t>10 000 m garumā gar katru pieguļošo aramzemes lauku </a:t>
            </a:r>
            <a:r>
              <a:rPr lang="lv-LV" b="1" dirty="0">
                <a:solidFill>
                  <a:schemeClr val="tx1"/>
                </a:solidFill>
              </a:rPr>
              <a:t>nodrošina 5 ha </a:t>
            </a:r>
            <a:r>
              <a:rPr lang="lv-LV" b="1" dirty="0" smtClean="0">
                <a:solidFill>
                  <a:schemeClr val="tx1"/>
                </a:solidFill>
              </a:rPr>
              <a:t>ENP</a:t>
            </a:r>
            <a:endParaRPr lang="lv-LV" b="1" dirty="0">
              <a:solidFill>
                <a:schemeClr val="tx1"/>
              </a:solidFill>
            </a:endParaRPr>
          </a:p>
        </p:txBody>
      </p:sp>
      <p:sp>
        <p:nvSpPr>
          <p:cNvPr id="25" name="Virsraksts 1"/>
          <p:cNvSpPr txBox="1">
            <a:spLocks/>
          </p:cNvSpPr>
          <p:nvPr/>
        </p:nvSpPr>
        <p:spPr>
          <a:xfrm>
            <a:off x="205545" y="117529"/>
            <a:ext cx="8434929" cy="7112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lv-LV" sz="2800" b="1" dirty="0" smtClean="0">
                <a:solidFill>
                  <a:srgbClr val="956B43">
                    <a:lumMod val="50000"/>
                  </a:srgbClr>
                </a:solidFill>
                <a:latin typeface="Calibri"/>
                <a:ea typeface="+mn-ea"/>
                <a:cs typeface="Arial" panose="020B0604020202020204" pitchFamily="34" charset="0"/>
              </a:rPr>
              <a:t>1.15. </a:t>
            </a:r>
            <a:r>
              <a:rPr lang="lv-LV" sz="2800" b="1" dirty="0" smtClean="0">
                <a:solidFill>
                  <a:srgbClr val="956B43">
                    <a:lumMod val="50000"/>
                  </a:srgbClr>
                </a:solidFill>
                <a:latin typeface="Calibri"/>
                <a:ea typeface="+mn-ea"/>
                <a:cs typeface="Arial" panose="020B0604020202020204" pitchFamily="34" charset="0"/>
              </a:rPr>
              <a:t>Ekoloģiski nozīmīgas platības veidu devums – piemērs:</a:t>
            </a:r>
            <a:endParaRPr lang="lv-LV" sz="2800" b="1" dirty="0">
              <a:solidFill>
                <a:srgbClr val="956B43">
                  <a:lumMod val="50000"/>
                </a:srgb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Taisnstūrveida remarka ar noapaļotiem stūriem 25"/>
          <p:cNvSpPr/>
          <p:nvPr/>
        </p:nvSpPr>
        <p:spPr>
          <a:xfrm>
            <a:off x="458303" y="739517"/>
            <a:ext cx="8260464" cy="1155954"/>
          </a:xfrm>
          <a:prstGeom prst="wedgeRoundRectCallout">
            <a:avLst>
              <a:gd name="adj1" fmla="val 39211"/>
              <a:gd name="adj2" fmla="val -66801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1200"/>
              </a:spcBef>
            </a:pPr>
            <a:r>
              <a:rPr lang="lv-LV" sz="1400" dirty="0"/>
              <a:t>Ja saimniecības aramzeme 100 ha, </a:t>
            </a:r>
            <a:r>
              <a:rPr lang="lv-LV" sz="1400" dirty="0" smtClean="0"/>
              <a:t>tad </a:t>
            </a:r>
            <a:r>
              <a:rPr lang="lv-LV" sz="1400" dirty="0"/>
              <a:t>jānodrošina ekoloģiski nozīmīga platība </a:t>
            </a:r>
            <a:r>
              <a:rPr lang="lv-LV" sz="1400" dirty="0" smtClean="0"/>
              <a:t>vismaz 5ha (platība, kas atbilst 5% no aramzemes). Lauksaimnieks </a:t>
            </a:r>
            <a:r>
              <a:rPr lang="lv-LV" sz="1400" dirty="0"/>
              <a:t>var </a:t>
            </a:r>
            <a:r>
              <a:rPr lang="lv-LV" sz="1400" dirty="0" smtClean="0"/>
              <a:t>nodrošināt prasības izpildi, izvēloties vienu vai vairākus ENP veidus. </a:t>
            </a:r>
            <a:endParaRPr lang="lv-LV" sz="1400" dirty="0"/>
          </a:p>
          <a:p>
            <a:pPr>
              <a:spcBef>
                <a:spcPts val="1200"/>
              </a:spcBef>
            </a:pPr>
            <a:r>
              <a:rPr lang="lv-LV" sz="1400" dirty="0" smtClean="0"/>
              <a:t>Šis </a:t>
            </a:r>
            <a:r>
              <a:rPr lang="lv-LV" sz="1400" dirty="0"/>
              <a:t>piemērs parāda, cik </a:t>
            </a:r>
            <a:r>
              <a:rPr lang="lv-LV" sz="1400" dirty="0" smtClean="0"/>
              <a:t>liela katra ENP veida platība vai garums </a:t>
            </a:r>
            <a:r>
              <a:rPr lang="lv-LV" sz="1400" dirty="0"/>
              <a:t>dabā ir </a:t>
            </a:r>
            <a:r>
              <a:rPr lang="lv-LV" sz="1400" dirty="0" smtClean="0"/>
              <a:t>nepieciešams, </a:t>
            </a:r>
            <a:r>
              <a:rPr lang="lv-LV" sz="1400" dirty="0"/>
              <a:t>lai nodrošinātu 5ha </a:t>
            </a:r>
            <a:r>
              <a:rPr lang="lv-LV" sz="1400" dirty="0" smtClean="0"/>
              <a:t>ENP izveides prasības izpildi.</a:t>
            </a:r>
            <a:endParaRPr lang="lv-LV" sz="1400" dirty="0"/>
          </a:p>
        </p:txBody>
      </p:sp>
    </p:spTree>
    <p:extLst>
      <p:ext uri="{BB962C8B-B14F-4D97-AF65-F5344CB8AC3E}">
        <p14:creationId xmlns:p14="http://schemas.microsoft.com/office/powerpoint/2010/main" val="427476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Virsraksts 1"/>
          <p:cNvSpPr txBox="1">
            <a:spLocks/>
          </p:cNvSpPr>
          <p:nvPr/>
        </p:nvSpPr>
        <p:spPr>
          <a:xfrm>
            <a:off x="476709" y="162792"/>
            <a:ext cx="7848600" cy="7112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lv-LV" sz="4000" b="1" dirty="0" smtClean="0">
                <a:solidFill>
                  <a:schemeClr val="accent4">
                    <a:lumMod val="50000"/>
                  </a:schemeClr>
                </a:solidFill>
                <a:latin typeface="Calibri"/>
                <a:ea typeface="+mn-ea"/>
                <a:cs typeface="Arial" panose="020B0604020202020204" pitchFamily="34" charset="0"/>
              </a:rPr>
              <a:t>Saturs</a:t>
            </a:r>
            <a:endParaRPr lang="lv-LV" sz="40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8" name="Slaida numura vietturis 17"/>
          <p:cNvSpPr>
            <a:spLocks noGrp="1"/>
          </p:cNvSpPr>
          <p:nvPr>
            <p:ph type="sldNum" sz="quarter" idx="12"/>
          </p:nvPr>
        </p:nvSpPr>
        <p:spPr>
          <a:xfrm>
            <a:off x="8586082" y="6398267"/>
            <a:ext cx="549275" cy="396875"/>
          </a:xfrm>
          <a:prstGeom prst="bracketPair">
            <a:avLst>
              <a:gd name="adj" fmla="val 24660"/>
            </a:avLst>
          </a:prstGeom>
        </p:spPr>
        <p:txBody>
          <a:bodyPr/>
          <a:lstStyle/>
          <a:p>
            <a:pPr algn="ctr"/>
            <a:fld id="{CC1A32A9-C385-47DD-8D2A-1C08D3F57C0B}" type="slidenum">
              <a:rPr lang="en-US" smtClean="0">
                <a:solidFill>
                  <a:schemeClr val="tx2"/>
                </a:solidFill>
              </a:rPr>
              <a:pPr algn="ctr"/>
              <a:t>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8" name="Rectangle 4"/>
          <p:cNvSpPr/>
          <p:nvPr/>
        </p:nvSpPr>
        <p:spPr>
          <a:xfrm>
            <a:off x="467544" y="980728"/>
            <a:ext cx="828092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lv-LV" sz="28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lv-LV" sz="36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lv-LV" sz="28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Izmaiņas </a:t>
            </a:r>
            <a:r>
              <a:rPr lang="lv-LV" sz="28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tiešo maksājumu nosacījumos </a:t>
            </a:r>
            <a:r>
              <a:rPr lang="lv-LV" sz="28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no 2018. gada </a:t>
            </a:r>
            <a:br>
              <a:rPr lang="lv-LV" sz="28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lv-LV" sz="28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lv-LV" sz="28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2. Valsts atbalsta piešķiršanas kārtība par 2017. gada lietavās cietušajiem sējumiem un </a:t>
            </a:r>
            <a:r>
              <a:rPr lang="lv-LV" sz="28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stādījumiem</a:t>
            </a:r>
            <a:br>
              <a:rPr lang="lv-LV" sz="28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lv-LV" sz="28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lv-LV" sz="28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lv-LV" sz="28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3. ES ārkārtas atbalsts par neiesētajiem vai zaudētajiem ziemāju sējumiem</a:t>
            </a:r>
            <a:endParaRPr lang="lv-LV" sz="2800" b="1" dirty="0">
              <a:solidFill>
                <a:srgbClr val="00B050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23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752" y="2165768"/>
            <a:ext cx="6065561" cy="3865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aisnstūris 4"/>
          <p:cNvSpPr>
            <a:spLocks noChangeArrowheads="1"/>
          </p:cNvSpPr>
          <p:nvPr/>
        </p:nvSpPr>
        <p:spPr bwMode="auto">
          <a:xfrm>
            <a:off x="205545" y="674739"/>
            <a:ext cx="880416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7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09465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56B43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>
              <a:buNone/>
            </a:pPr>
            <a:r>
              <a:rPr lang="lv-LV" sz="2000" dirty="0" smtClean="0"/>
              <a:t>Ja lauksaimnieks </a:t>
            </a:r>
            <a:r>
              <a:rPr lang="lv-LV" sz="2000" dirty="0"/>
              <a:t>vēlēsies deklarēt par </a:t>
            </a:r>
            <a:r>
              <a:rPr lang="lv-LV" sz="2000" dirty="0" smtClean="0"/>
              <a:t>ENP tā saimniecības rīcībā esošu koku</a:t>
            </a:r>
            <a:r>
              <a:rPr lang="lv-LV" sz="2000" dirty="0"/>
              <a:t>, krūmu </a:t>
            </a:r>
            <a:r>
              <a:rPr lang="lv-LV" sz="2000" dirty="0" smtClean="0"/>
              <a:t>puduri </a:t>
            </a:r>
            <a:r>
              <a:rPr lang="lv-LV" sz="2000" dirty="0"/>
              <a:t>vai akmeņu </a:t>
            </a:r>
            <a:r>
              <a:rPr lang="lv-LV" sz="2000" dirty="0" smtClean="0"/>
              <a:t>kaudzi, dīķi, tad tas vispirms iekļaujams </a:t>
            </a:r>
            <a:r>
              <a:rPr lang="lv-LV" sz="2000" dirty="0"/>
              <a:t>LAD lauku bloku </a:t>
            </a:r>
            <a:r>
              <a:rPr lang="lv-LV" sz="2000" dirty="0" smtClean="0"/>
              <a:t>kartē. Tādēļ, ja ainavu elements nav iekļauts LAD lauku bloku kartē, tad </a:t>
            </a:r>
            <a:r>
              <a:rPr lang="lv-LV" sz="2000" b="1" dirty="0" smtClean="0"/>
              <a:t>līdz 1.aprīlim jāiesniedz iesniegums LAD (2018.gadā līdz 3.aprīlim)</a:t>
            </a:r>
            <a:r>
              <a:rPr lang="lv-LV" sz="2000" dirty="0" smtClean="0"/>
              <a:t>.</a:t>
            </a:r>
            <a:endParaRPr lang="lv-LV" sz="2000" dirty="0"/>
          </a:p>
        </p:txBody>
      </p:sp>
      <p:sp>
        <p:nvSpPr>
          <p:cNvPr id="6" name="Line Callout 1 5"/>
          <p:cNvSpPr/>
          <p:nvPr/>
        </p:nvSpPr>
        <p:spPr>
          <a:xfrm>
            <a:off x="251520" y="3429000"/>
            <a:ext cx="1800200" cy="3052429"/>
          </a:xfrm>
          <a:prstGeom prst="borderCallout1">
            <a:avLst>
              <a:gd name="adj1" fmla="val 47726"/>
              <a:gd name="adj2" fmla="val 99485"/>
              <a:gd name="adj3" fmla="val 30828"/>
              <a:gd name="adj4" fmla="val 159093"/>
            </a:avLst>
          </a:prstGeom>
          <a:noFill/>
          <a:ln>
            <a:solidFill>
              <a:srgbClr val="00B05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dirty="0" smtClean="0">
                <a:solidFill>
                  <a:schemeClr val="tx1"/>
                </a:solidFill>
              </a:rPr>
              <a:t>Šis koku, krūmu puduris vēl nav iekļauts LAD lauku bloku kartē kā EN veids. To var lūgt iekļaut ENP slānī, ja tas ir lauksaimnieka rīcībā.</a:t>
            </a:r>
          </a:p>
          <a:p>
            <a:pPr algn="ctr"/>
            <a:r>
              <a:rPr lang="lv-LV" sz="1400" dirty="0" smtClean="0">
                <a:solidFill>
                  <a:schemeClr val="tx1"/>
                </a:solidFill>
              </a:rPr>
              <a:t>Bet, ja tas ir piekritīgs valsts ceļu kadastram un nav nodota nomā, to nevar iekļaut ENP slānī.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7" name="Line Callout 1 6"/>
          <p:cNvSpPr/>
          <p:nvPr/>
        </p:nvSpPr>
        <p:spPr>
          <a:xfrm>
            <a:off x="2771801" y="6093296"/>
            <a:ext cx="5506386" cy="658873"/>
          </a:xfrm>
          <a:prstGeom prst="borderCallout1">
            <a:avLst>
              <a:gd name="adj1" fmla="val -9395"/>
              <a:gd name="adj2" fmla="val 28084"/>
              <a:gd name="adj3" fmla="val -237224"/>
              <a:gd name="adj4" fmla="val 42181"/>
            </a:avLst>
          </a:prstGeom>
          <a:noFill/>
          <a:ln>
            <a:solidFill>
              <a:srgbClr val="00B05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dirty="0" smtClean="0">
                <a:solidFill>
                  <a:schemeClr val="tx1"/>
                </a:solidFill>
              </a:rPr>
              <a:t>Šādi ir iezīmēts LAD lauku bloku kartē iekļauts koku, krūmu puduris.</a:t>
            </a:r>
          </a:p>
          <a:p>
            <a:pPr algn="ctr"/>
            <a:r>
              <a:rPr lang="lv-LV" sz="1400" dirty="0" smtClean="0">
                <a:solidFill>
                  <a:schemeClr val="tx1"/>
                </a:solidFill>
              </a:rPr>
              <a:t>Ja ENP slānī iekļautā koku krūmu grupa (iezīmēts) ir likvidēta vai mainīta tā platība, tad jāiesniedz iesniegums izmaiņu veikšanai. 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0" name="Slaida numura vietturis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C1A32A9-C385-47DD-8D2A-1C08D3F57C0B}" type="slidenum">
              <a:rPr lang="en-US" smtClean="0"/>
              <a:pPr algn="ctr"/>
              <a:t>20</a:t>
            </a:fld>
            <a:endParaRPr lang="en-US" dirty="0"/>
          </a:p>
        </p:txBody>
      </p:sp>
      <p:sp>
        <p:nvSpPr>
          <p:cNvPr id="8" name="Virsraksts 1"/>
          <p:cNvSpPr txBox="1">
            <a:spLocks/>
          </p:cNvSpPr>
          <p:nvPr/>
        </p:nvSpPr>
        <p:spPr>
          <a:xfrm>
            <a:off x="205546" y="117529"/>
            <a:ext cx="8758942" cy="7112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lv-LV" sz="2700" b="1" dirty="0" smtClean="0">
                <a:solidFill>
                  <a:schemeClr val="accent4">
                    <a:lumMod val="50000"/>
                  </a:schemeClr>
                </a:solidFill>
                <a:latin typeface="Calibri"/>
                <a:ea typeface="+mn-ea"/>
                <a:cs typeface="Arial" panose="020B0604020202020204" pitchFamily="34" charset="0"/>
              </a:rPr>
              <a:t>1.16. </a:t>
            </a:r>
            <a:r>
              <a:rPr lang="lv-LV" sz="2700" b="1" dirty="0">
                <a:solidFill>
                  <a:schemeClr val="accent5">
                    <a:lumMod val="50000"/>
                  </a:schemeClr>
                </a:solidFill>
                <a:latin typeface="Calibri"/>
                <a:cs typeface="Arial" panose="020B0604020202020204" pitchFamily="34" charset="0"/>
              </a:rPr>
              <a:t>Ainavu elementu </a:t>
            </a:r>
            <a:r>
              <a:rPr lang="lv-LV" sz="2700" b="1" dirty="0">
                <a:solidFill>
                  <a:schemeClr val="accent4">
                    <a:lumMod val="50000"/>
                  </a:schemeClr>
                </a:solidFill>
                <a:latin typeface="Calibri"/>
                <a:cs typeface="Arial" panose="020B0604020202020204" pitchFamily="34" charset="0"/>
              </a:rPr>
              <a:t>iekļaušana, precizēšana LAD </a:t>
            </a:r>
            <a:r>
              <a:rPr lang="lv-LV" sz="2700" b="1" dirty="0" smtClean="0">
                <a:solidFill>
                  <a:schemeClr val="accent4">
                    <a:lumMod val="50000"/>
                  </a:schemeClr>
                </a:solidFill>
                <a:latin typeface="Calibri"/>
                <a:cs typeface="Arial" panose="020B0604020202020204" pitchFamily="34" charset="0"/>
              </a:rPr>
              <a:t>bloku </a:t>
            </a:r>
            <a:r>
              <a:rPr lang="lv-LV" sz="2700" b="1" dirty="0">
                <a:solidFill>
                  <a:schemeClr val="accent4">
                    <a:lumMod val="50000"/>
                  </a:schemeClr>
                </a:solidFill>
                <a:latin typeface="Calibri"/>
                <a:cs typeface="Arial" panose="020B0604020202020204" pitchFamily="34" charset="0"/>
              </a:rPr>
              <a:t>kartēs</a:t>
            </a:r>
            <a:endParaRPr lang="lv-LV" sz="2700" b="1" dirty="0">
              <a:solidFill>
                <a:schemeClr val="accent4">
                  <a:lumMod val="50000"/>
                </a:scheme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68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aisnstūris 4"/>
          <p:cNvSpPr>
            <a:spLocks noChangeArrowheads="1"/>
          </p:cNvSpPr>
          <p:nvPr/>
        </p:nvSpPr>
        <p:spPr bwMode="auto">
          <a:xfrm>
            <a:off x="205546" y="908720"/>
            <a:ext cx="8352928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7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09465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56B43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algn="just" eaLnBrk="1" hangingPunct="1">
              <a:spcBef>
                <a:spcPts val="1200"/>
              </a:spcBef>
              <a:buClrTx/>
              <a:buFont typeface="+mj-lt"/>
              <a:buAutoNum type="arabicParenR"/>
            </a:pPr>
            <a:r>
              <a:rPr lang="lv-LV" altLang="lv-LV" sz="2400" dirty="0"/>
              <a:t>Bioloģiskām saimniecībām par hektāriem, kurus izmanto bioloģiskajai </a:t>
            </a:r>
            <a:r>
              <a:rPr lang="lv-LV" altLang="lv-LV" sz="2400" dirty="0" smtClean="0"/>
              <a:t>ražošanai</a:t>
            </a:r>
            <a:r>
              <a:rPr lang="lv-LV" altLang="lv-LV" sz="2400" dirty="0"/>
              <a:t> </a:t>
            </a:r>
            <a:r>
              <a:rPr lang="lv-LV" sz="2400" dirty="0" smtClean="0">
                <a:solidFill>
                  <a:schemeClr val="accent5">
                    <a:lumMod val="50000"/>
                  </a:schemeClr>
                </a:solidFill>
              </a:rPr>
              <a:t>(izsniegts </a:t>
            </a:r>
            <a:r>
              <a:rPr lang="lv-LV" sz="2400" dirty="0">
                <a:solidFill>
                  <a:schemeClr val="accent5">
                    <a:lumMod val="50000"/>
                  </a:schemeClr>
                </a:solidFill>
              </a:rPr>
              <a:t>sertifikāts vai izziņa par pāreju uz bioloģisko lauksaimniecību</a:t>
            </a:r>
            <a:r>
              <a:rPr lang="lv-LV" sz="2400" dirty="0" smtClean="0">
                <a:solidFill>
                  <a:schemeClr val="accent5">
                    <a:lumMod val="50000"/>
                  </a:schemeClr>
                </a:solidFill>
              </a:rPr>
              <a:t>);</a:t>
            </a:r>
            <a:endParaRPr lang="lv-LV" altLang="lv-LV" sz="2400" dirty="0"/>
          </a:p>
          <a:p>
            <a:pPr marL="457200" indent="-457200" algn="just" eaLnBrk="1" hangingPunct="1">
              <a:spcBef>
                <a:spcPts val="1200"/>
              </a:spcBef>
              <a:buClrTx/>
              <a:buFont typeface="+mj-lt"/>
              <a:buAutoNum type="arabicParenR"/>
            </a:pPr>
            <a:r>
              <a:rPr lang="lv-LV" altLang="lv-LV" sz="2400" dirty="0" smtClean="0"/>
              <a:t>Saimniecību, ja tā vairāk nekā 75% aramzemes izmanto zālāju vai lopbarības zālaugu ražošanai vai papuvei vai pākšaugu audzēšanai vai kombinēti </a:t>
            </a:r>
            <a:r>
              <a:rPr lang="lv-LV" altLang="lv-LV" sz="2400" strike="sngStrike" dirty="0">
                <a:solidFill>
                  <a:srgbClr val="C00000"/>
                </a:solidFill>
              </a:rPr>
              <a:t>un pārējā aramzeme, ko neizmanto minētiem mērķiem, neaizņem vairāk par 30 </a:t>
            </a:r>
            <a:r>
              <a:rPr lang="lv-LV" altLang="lv-LV" sz="2400" strike="sngStrike" dirty="0" smtClean="0">
                <a:solidFill>
                  <a:srgbClr val="C00000"/>
                </a:solidFill>
              </a:rPr>
              <a:t>ha</a:t>
            </a:r>
            <a:r>
              <a:rPr lang="lv-LV" altLang="lv-LV" sz="2400" dirty="0" smtClean="0">
                <a:solidFill>
                  <a:srgbClr val="C00000"/>
                </a:solidFill>
              </a:rPr>
              <a:t>;</a:t>
            </a:r>
            <a:endParaRPr lang="lv-LV" altLang="lv-LV" sz="2400" dirty="0">
              <a:solidFill>
                <a:srgbClr val="C00000"/>
              </a:solidFill>
            </a:endParaRPr>
          </a:p>
          <a:p>
            <a:pPr marL="457200" indent="-457200" algn="just" eaLnBrk="1" hangingPunct="1">
              <a:spcBef>
                <a:spcPts val="1200"/>
              </a:spcBef>
              <a:buClrTx/>
              <a:buFont typeface="+mj-lt"/>
              <a:buAutoNum type="arabicParenR"/>
            </a:pPr>
            <a:r>
              <a:rPr lang="lv-LV" altLang="lv-LV" sz="2400" dirty="0" smtClean="0"/>
              <a:t>Saimniecību, ja tā vairāk nekā 75% no atbalsta tiesīgās zemes aizņem ilggadīgie zālāji vai, ko izmanto zālāju vai lopbarības zālaugu ražošanai </a:t>
            </a:r>
            <a:r>
              <a:rPr lang="lv-LV" altLang="lv-LV" sz="2400" strike="sngStrike" dirty="0" smtClean="0">
                <a:solidFill>
                  <a:srgbClr val="C00000"/>
                </a:solidFill>
              </a:rPr>
              <a:t>un pārējā aramzeme neaizņem vairāk par 30.</a:t>
            </a:r>
          </a:p>
          <a:p>
            <a:pPr marL="457200" indent="-457200" algn="just" eaLnBrk="1" hangingPunct="1">
              <a:spcBef>
                <a:spcPts val="1200"/>
              </a:spcBef>
              <a:buClrTx/>
              <a:buFont typeface="+mj-lt"/>
              <a:buAutoNum type="arabicParenR"/>
            </a:pPr>
            <a:r>
              <a:rPr lang="lv-LV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Atsevišķiem pagastiem un novadiem</a:t>
            </a:r>
            <a:r>
              <a:rPr lang="lv-LV" sz="2400" dirty="0">
                <a:ea typeface="Calibri" panose="020F0502020204030204" pitchFamily="34" charset="0"/>
                <a:cs typeface="Times New Roman" panose="02020603050405020304" pitchFamily="18" charset="0"/>
              </a:rPr>
              <a:t>, skatīt tabulā nākamajā </a:t>
            </a:r>
            <a:r>
              <a:rPr lang="lv-LV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slaidā.</a:t>
            </a:r>
            <a:endParaRPr lang="lv-LV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C1A32A9-C385-47DD-8D2A-1C08D3F57C0B}" type="slidenum">
              <a:rPr lang="en-US" smtClean="0"/>
              <a:pPr algn="ctr"/>
              <a:t>21</a:t>
            </a:fld>
            <a:endParaRPr lang="en-US" dirty="0"/>
          </a:p>
        </p:txBody>
      </p:sp>
      <p:sp>
        <p:nvSpPr>
          <p:cNvPr id="5" name="Virsraksts 1"/>
          <p:cNvSpPr txBox="1">
            <a:spLocks/>
          </p:cNvSpPr>
          <p:nvPr/>
        </p:nvSpPr>
        <p:spPr>
          <a:xfrm>
            <a:off x="205546" y="117529"/>
            <a:ext cx="8758942" cy="7112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lv-LV" sz="2700" b="1" dirty="0" smtClean="0">
                <a:solidFill>
                  <a:schemeClr val="accent4">
                    <a:lumMod val="50000"/>
                  </a:schemeClr>
                </a:solidFill>
                <a:latin typeface="Calibri"/>
                <a:ea typeface="+mn-ea"/>
                <a:cs typeface="Arial" panose="020B0604020202020204" pitchFamily="34" charset="0"/>
              </a:rPr>
              <a:t>1.17. </a:t>
            </a:r>
            <a:r>
              <a:rPr lang="lv-LV" sz="2700" b="1" dirty="0">
                <a:solidFill>
                  <a:schemeClr val="accent4">
                    <a:lumMod val="50000"/>
                  </a:schemeClr>
                </a:solidFill>
                <a:latin typeface="Calibri"/>
                <a:cs typeface="Arial" panose="020B0604020202020204" pitchFamily="34" charset="0"/>
              </a:rPr>
              <a:t>ENP izveides prasība neattiecas uz:</a:t>
            </a:r>
          </a:p>
        </p:txBody>
      </p:sp>
    </p:spTree>
    <p:extLst>
      <p:ext uri="{BB962C8B-B14F-4D97-AF65-F5344CB8AC3E}">
        <p14:creationId xmlns:p14="http://schemas.microsoft.com/office/powerpoint/2010/main" val="181356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1"/>
          <p:cNvSpPr txBox="1">
            <a:spLocks/>
          </p:cNvSpPr>
          <p:nvPr/>
        </p:nvSpPr>
        <p:spPr>
          <a:xfrm>
            <a:off x="36016" y="969202"/>
            <a:ext cx="8280400" cy="936104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defRPr/>
            </a:pPr>
            <a:endParaRPr lang="lv-LV" sz="2800" spc="-100" dirty="0">
              <a:solidFill>
                <a:schemeClr val="accent5">
                  <a:lumMod val="50000"/>
                </a:schemeClr>
              </a:solidFill>
              <a:effectLst/>
              <a:latin typeface="+mn-lt"/>
            </a:endParaRPr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C1A32A9-C385-47DD-8D2A-1C08D3F57C0B}" type="slidenum">
              <a:rPr lang="en-US" smtClean="0"/>
              <a:pPr algn="ctr"/>
              <a:t>22</a:t>
            </a:fld>
            <a:endParaRPr lang="en-US" dirty="0"/>
          </a:p>
        </p:txBody>
      </p:sp>
      <p:graphicFrame>
        <p:nvGraphicFramePr>
          <p:cNvPr id="2" name="Tabu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828990"/>
              </p:ext>
            </p:extLst>
          </p:nvPr>
        </p:nvGraphicFramePr>
        <p:xfrm>
          <a:off x="301913" y="718976"/>
          <a:ext cx="8686179" cy="590465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854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4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13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79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79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19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noProof="0" dirty="0" smtClean="0">
                          <a:effectLst/>
                        </a:rPr>
                        <a:t>1. Ainažu pagasts</a:t>
                      </a:r>
                      <a:endParaRPr lang="lv-LV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noProof="0" dirty="0" smtClean="0">
                          <a:effectLst/>
                        </a:rPr>
                        <a:t>18. Indrānu pagasts</a:t>
                      </a:r>
                      <a:endParaRPr lang="lv-LV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noProof="0" dirty="0" smtClean="0">
                          <a:effectLst/>
                        </a:rPr>
                        <a:t>37. Mākoņkalna pagasts</a:t>
                      </a:r>
                      <a:endParaRPr lang="lv-LV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strike="sngStrike" noProof="0" dirty="0" smtClean="0">
                          <a:solidFill>
                            <a:srgbClr val="C00000"/>
                          </a:solidFill>
                          <a:effectLst/>
                        </a:rPr>
                        <a:t>       Seces pagasts</a:t>
                      </a:r>
                      <a:endParaRPr lang="lv-LV" sz="1200" noProof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noProof="0" dirty="0" smtClean="0">
                          <a:effectLst/>
                        </a:rPr>
                        <a:t>72. Viesītes pagasts</a:t>
                      </a:r>
                      <a:endParaRPr lang="lv-LV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9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noProof="0" dirty="0" smtClean="0">
                          <a:effectLst/>
                        </a:rPr>
                        <a:t>2. Aiviekstes pagasts</a:t>
                      </a:r>
                      <a:endParaRPr lang="lv-LV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strike="sngStrike" baseline="0" noProof="0" dirty="0" smtClean="0">
                          <a:solidFill>
                            <a:srgbClr val="C00000"/>
                          </a:solidFill>
                          <a:effectLst/>
                        </a:rPr>
                        <a:t>       </a:t>
                      </a:r>
                      <a:r>
                        <a:rPr lang="lv-LV" sz="1200" strike="sngStrike" noProof="0" dirty="0" smtClean="0">
                          <a:solidFill>
                            <a:srgbClr val="C00000"/>
                          </a:solidFill>
                          <a:effectLst/>
                        </a:rPr>
                        <a:t>Ipiķu </a:t>
                      </a:r>
                      <a:r>
                        <a:rPr lang="lv-LV" sz="1200" strike="sngStrike" noProof="0" dirty="0">
                          <a:solidFill>
                            <a:srgbClr val="C00000"/>
                          </a:solidFill>
                          <a:effectLst/>
                        </a:rPr>
                        <a:t>pagasts</a:t>
                      </a:r>
                      <a:endParaRPr lang="lv-LV" sz="1200" noProof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noProof="0" dirty="0" smtClean="0">
                          <a:effectLst/>
                        </a:rPr>
                        <a:t>38. Mālupes pagasts</a:t>
                      </a:r>
                      <a:endParaRPr lang="lv-LV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noProof="0" dirty="0" smtClean="0">
                          <a:effectLst/>
                        </a:rPr>
                        <a:t>55. Sērenes pagasts</a:t>
                      </a:r>
                      <a:endParaRPr lang="lv-LV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strike="sngStrike" noProof="0" dirty="0" smtClean="0">
                          <a:solidFill>
                            <a:srgbClr val="C00000"/>
                          </a:solidFill>
                          <a:effectLst/>
                        </a:rPr>
                        <a:t>      Viļķenes </a:t>
                      </a:r>
                      <a:r>
                        <a:rPr lang="lv-LV" sz="1200" strike="sngStrike" noProof="0" dirty="0">
                          <a:solidFill>
                            <a:srgbClr val="C00000"/>
                          </a:solidFill>
                          <a:effectLst/>
                        </a:rPr>
                        <a:t>pagasts</a:t>
                      </a:r>
                      <a:endParaRPr lang="lv-LV" sz="1200" noProof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9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noProof="0" dirty="0" smtClean="0">
                          <a:effectLst/>
                        </a:rPr>
                        <a:t>3. Allažu pagasts</a:t>
                      </a:r>
                      <a:endParaRPr lang="lv-LV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noProof="0" dirty="0" smtClean="0">
                          <a:effectLst/>
                        </a:rPr>
                        <a:t>19. Istras pagasts</a:t>
                      </a:r>
                      <a:endParaRPr lang="lv-LV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noProof="0" dirty="0" smtClean="0">
                          <a:effectLst/>
                        </a:rPr>
                        <a:t>39. Mārkalnes pagasts</a:t>
                      </a:r>
                      <a:endParaRPr lang="lv-LV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noProof="0" dirty="0" smtClean="0">
                          <a:effectLst/>
                        </a:rPr>
                        <a:t>56. Skaņkalnes pagasts</a:t>
                      </a:r>
                      <a:endParaRPr lang="lv-LV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noProof="0" dirty="0" smtClean="0">
                          <a:effectLst/>
                        </a:rPr>
                        <a:t>73. Vijciema pagasts</a:t>
                      </a:r>
                      <a:endParaRPr lang="lv-LV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9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noProof="0" dirty="0" smtClean="0">
                          <a:effectLst/>
                        </a:rPr>
                        <a:t>4. Alsviķu pagasts</a:t>
                      </a:r>
                      <a:endParaRPr lang="lv-LV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noProof="0" dirty="0" smtClean="0">
                          <a:effectLst/>
                        </a:rPr>
                        <a:t>20. Īvandes pagasts</a:t>
                      </a:r>
                      <a:endParaRPr lang="lv-LV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strike="sngStrike" noProof="0" dirty="0" smtClean="0">
                          <a:solidFill>
                            <a:srgbClr val="C00000"/>
                          </a:solidFill>
                          <a:effectLst/>
                        </a:rPr>
                        <a:t>      Meņģeles </a:t>
                      </a:r>
                      <a:r>
                        <a:rPr lang="lv-LV" sz="1200" strike="sngStrike" noProof="0" dirty="0">
                          <a:solidFill>
                            <a:srgbClr val="C00000"/>
                          </a:solidFill>
                          <a:effectLst/>
                        </a:rPr>
                        <a:t>pagasts</a:t>
                      </a:r>
                      <a:endParaRPr lang="lv-LV" sz="1200" noProof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noProof="0" dirty="0" smtClean="0">
                          <a:effectLst/>
                        </a:rPr>
                        <a:t>57. Skrundas pagasts</a:t>
                      </a:r>
                      <a:endParaRPr lang="lv-LV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noProof="0" dirty="0" smtClean="0">
                          <a:effectLst/>
                        </a:rPr>
                        <a:t>74. Virešu pagasts</a:t>
                      </a:r>
                      <a:endParaRPr lang="lv-LV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9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noProof="0" dirty="0" smtClean="0">
                          <a:effectLst/>
                        </a:rPr>
                        <a:t>5. Amatas pagasts</a:t>
                      </a:r>
                      <a:endParaRPr lang="lv-LV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noProof="0" dirty="0" smtClean="0">
                          <a:effectLst/>
                        </a:rPr>
                        <a:t>21. Jaunalūksnes pagasts</a:t>
                      </a:r>
                      <a:endParaRPr lang="lv-LV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noProof="0" dirty="0" smtClean="0">
                          <a:effectLst/>
                        </a:rPr>
                        <a:t>40. Nītaures pagasts</a:t>
                      </a:r>
                      <a:endParaRPr lang="lv-LV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noProof="0" dirty="0" smtClean="0">
                          <a:effectLst/>
                        </a:rPr>
                        <a:t>58. Skujenes pagasts</a:t>
                      </a:r>
                      <a:endParaRPr lang="lv-LV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noProof="0" dirty="0" smtClean="0">
                          <a:effectLst/>
                        </a:rPr>
                        <a:t>75. Zalves pagasts</a:t>
                      </a:r>
                      <a:endParaRPr lang="lv-LV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9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noProof="0" dirty="0" smtClean="0">
                          <a:effectLst/>
                        </a:rPr>
                        <a:t>6. Ances pagasts</a:t>
                      </a:r>
                      <a:endParaRPr lang="lv-LV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noProof="0" dirty="0" smtClean="0">
                          <a:effectLst/>
                        </a:rPr>
                        <a:t>22. Jaunannas pagasts</a:t>
                      </a:r>
                      <a:endParaRPr lang="lv-LV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noProof="0" dirty="0" smtClean="0">
                          <a:effectLst/>
                        </a:rPr>
                        <a:t>41. Pasienes pagasts</a:t>
                      </a:r>
                      <a:endParaRPr lang="lv-LV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noProof="0" dirty="0" smtClean="0">
                          <a:effectLst/>
                        </a:rPr>
                        <a:t>59. Smārdes pagasts</a:t>
                      </a:r>
                      <a:endParaRPr lang="lv-LV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noProof="0" dirty="0" smtClean="0">
                          <a:effectLst/>
                        </a:rPr>
                        <a:t>76. Zaubes pagasts</a:t>
                      </a:r>
                      <a:endParaRPr lang="lv-LV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9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strike="sngStrike" noProof="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lv-LV" sz="1200" strike="sngStrike" noProof="0" dirty="0" smtClean="0">
                          <a:solidFill>
                            <a:srgbClr val="C00000"/>
                          </a:solidFill>
                          <a:effectLst/>
                        </a:rPr>
                        <a:t>    Bērzkalnes </a:t>
                      </a:r>
                      <a:r>
                        <a:rPr lang="lv-LV" sz="1200" strike="sngStrike" noProof="0" dirty="0">
                          <a:solidFill>
                            <a:srgbClr val="C00000"/>
                          </a:solidFill>
                          <a:effectLst/>
                        </a:rPr>
                        <a:t>pagasts</a:t>
                      </a:r>
                      <a:endParaRPr lang="lv-LV" sz="1200" noProof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noProof="0" dirty="0" smtClean="0">
                          <a:effectLst/>
                        </a:rPr>
                        <a:t>23. Jumurdas pagasts</a:t>
                      </a:r>
                      <a:endParaRPr lang="lv-LV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strike="sngStrike" noProof="0" dirty="0" smtClean="0">
                          <a:solidFill>
                            <a:srgbClr val="C00000"/>
                          </a:solidFill>
                          <a:effectLst/>
                        </a:rPr>
                        <a:t>       Pededzes pagasts</a:t>
                      </a:r>
                      <a:endParaRPr lang="lv-LV" sz="1200" noProof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noProof="0" dirty="0" smtClean="0">
                          <a:effectLst/>
                        </a:rPr>
                        <a:t>60. Staiceles pagasts</a:t>
                      </a:r>
                      <a:endParaRPr lang="lv-LV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strike="sngStrike" noProof="0" dirty="0" smtClean="0">
                          <a:solidFill>
                            <a:srgbClr val="C00000"/>
                          </a:solidFill>
                          <a:effectLst/>
                        </a:rPr>
                        <a:t>      Zeltiņu </a:t>
                      </a:r>
                      <a:r>
                        <a:rPr lang="lv-LV" sz="1200" strike="sngStrike" noProof="0" dirty="0">
                          <a:solidFill>
                            <a:srgbClr val="C00000"/>
                          </a:solidFill>
                          <a:effectLst/>
                        </a:rPr>
                        <a:t>pagasts</a:t>
                      </a:r>
                      <a:endParaRPr lang="lv-LV" sz="1200" noProof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9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b="0" noProof="0" dirty="0" smtClean="0">
                          <a:solidFill>
                            <a:srgbClr val="C00000"/>
                          </a:solidFill>
                          <a:effectLst/>
                        </a:rPr>
                        <a:t>7.</a:t>
                      </a:r>
                      <a:r>
                        <a:rPr lang="lv-LV" sz="1200" b="1" noProof="0" dirty="0" smtClean="0">
                          <a:solidFill>
                            <a:srgbClr val="C00000"/>
                          </a:solidFill>
                          <a:effectLst/>
                        </a:rPr>
                        <a:t> Bērzaunes pagasts</a:t>
                      </a:r>
                      <a:endParaRPr lang="lv-LV" sz="1200" b="1" noProof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 anchor="ctr">
                    <a:solidFill>
                      <a:srgbClr val="C8F17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noProof="0" dirty="0" smtClean="0">
                          <a:effectLst/>
                        </a:rPr>
                        <a:t>24. Jūrkalnes pagasts</a:t>
                      </a:r>
                      <a:endParaRPr lang="lv-LV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noProof="0" dirty="0" smtClean="0">
                          <a:effectLst/>
                        </a:rPr>
                        <a:t>42. Piltenes pagasts</a:t>
                      </a:r>
                      <a:endParaRPr lang="lv-LV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noProof="0" dirty="0" smtClean="0">
                          <a:effectLst/>
                        </a:rPr>
                        <a:t>61. Stradu pagasts</a:t>
                      </a:r>
                      <a:endParaRPr lang="lv-LV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noProof="0" dirty="0" smtClean="0">
                          <a:effectLst/>
                        </a:rPr>
                        <a:t>77. Zentenes pagasts</a:t>
                      </a:r>
                      <a:endParaRPr lang="lv-LV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19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noProof="0" dirty="0" smtClean="0">
                          <a:effectLst/>
                        </a:rPr>
                        <a:t>8. Birzgales pagasts</a:t>
                      </a:r>
                      <a:endParaRPr lang="lv-LV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noProof="0" dirty="0" smtClean="0">
                          <a:effectLst/>
                        </a:rPr>
                        <a:t>25. Kaives pagasts</a:t>
                      </a:r>
                      <a:endParaRPr lang="lv-LV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noProof="0" dirty="0" smtClean="0">
                          <a:effectLst/>
                        </a:rPr>
                        <a:t>43. Plāņu pagasts</a:t>
                      </a:r>
                      <a:endParaRPr lang="lv-LV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strike="sngStrike" noProof="0" dirty="0" smtClean="0">
                          <a:solidFill>
                            <a:srgbClr val="C00000"/>
                          </a:solidFill>
                          <a:effectLst/>
                        </a:rPr>
                        <a:t>       Straupes pagasts</a:t>
                      </a:r>
                      <a:endParaRPr lang="lv-LV" sz="1200" noProof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noProof="0" dirty="0" smtClean="0">
                          <a:effectLst/>
                        </a:rPr>
                        <a:t>78. </a:t>
                      </a:r>
                      <a:r>
                        <a:rPr lang="lv-LV" sz="1200" noProof="0" dirty="0" err="1" smtClean="0">
                          <a:effectLst/>
                        </a:rPr>
                        <a:t>Ziemera</a:t>
                      </a:r>
                      <a:r>
                        <a:rPr lang="lv-LV" sz="1200" noProof="0" dirty="0" smtClean="0">
                          <a:effectLst/>
                        </a:rPr>
                        <a:t> pagasts</a:t>
                      </a:r>
                      <a:endParaRPr lang="lv-LV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19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noProof="0" dirty="0" smtClean="0">
                          <a:effectLst/>
                        </a:rPr>
                        <a:t>9. Daudzeses pagasts</a:t>
                      </a:r>
                      <a:endParaRPr lang="lv-LV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noProof="0" dirty="0" smtClean="0">
                          <a:effectLst/>
                        </a:rPr>
                        <a:t>26. Kalna pagasts</a:t>
                      </a:r>
                      <a:endParaRPr lang="lv-LV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noProof="0" dirty="0" smtClean="0">
                          <a:effectLst/>
                        </a:rPr>
                        <a:t>44. Popes pagasts</a:t>
                      </a:r>
                      <a:endParaRPr lang="lv-LV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noProof="0" dirty="0" smtClean="0">
                          <a:effectLst/>
                        </a:rPr>
                        <a:t>62. Sunākstes pagasts</a:t>
                      </a:r>
                      <a:endParaRPr lang="lv-LV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noProof="0" dirty="0" smtClean="0">
                          <a:effectLst/>
                        </a:rPr>
                        <a:t>79. Zlēku pagasts</a:t>
                      </a:r>
                      <a:endParaRPr lang="lv-LV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19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noProof="0" dirty="0" smtClean="0">
                          <a:effectLst/>
                        </a:rPr>
                        <a:t>10. Drabešu pagasts</a:t>
                      </a:r>
                      <a:endParaRPr lang="lv-LV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noProof="0" dirty="0" smtClean="0">
                          <a:effectLst/>
                        </a:rPr>
                        <a:t>27. Kaplavas pagasts</a:t>
                      </a:r>
                      <a:endParaRPr lang="lv-LV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noProof="0" dirty="0" smtClean="0">
                          <a:effectLst/>
                        </a:rPr>
                        <a:t>45. Puzes pagasts</a:t>
                      </a:r>
                      <a:endParaRPr lang="lv-LV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noProof="0" dirty="0" smtClean="0">
                          <a:effectLst/>
                        </a:rPr>
                        <a:t>63. Susāju pagasts</a:t>
                      </a:r>
                      <a:endParaRPr lang="lv-LV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noProof="0" dirty="0" smtClean="0">
                          <a:effectLst/>
                        </a:rPr>
                        <a:t>80. Zvārdes pagasts</a:t>
                      </a:r>
                      <a:endParaRPr lang="lv-LV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19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noProof="0" dirty="0" smtClean="0">
                          <a:effectLst/>
                        </a:rPr>
                        <a:t>11. Dundagas pagasts</a:t>
                      </a:r>
                      <a:endParaRPr lang="lv-LV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noProof="0" dirty="0" smtClean="0">
                          <a:effectLst/>
                        </a:rPr>
                        <a:t>28. Klintaines pagasts</a:t>
                      </a:r>
                      <a:endParaRPr lang="lv-LV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strike="sngStrike" noProof="0" dirty="0" smtClean="0">
                          <a:solidFill>
                            <a:srgbClr val="C00000"/>
                          </a:solidFill>
                          <a:effectLst/>
                        </a:rPr>
                        <a:t>       Raiskuma pagasts</a:t>
                      </a:r>
                      <a:endParaRPr lang="lv-LV" sz="1200" noProof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noProof="0" dirty="0" smtClean="0">
                          <a:effectLst/>
                        </a:rPr>
                        <a:t>64. Tārgales pagasts</a:t>
                      </a:r>
                      <a:endParaRPr lang="lv-LV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noProof="0" dirty="0" smtClean="0">
                          <a:effectLst/>
                        </a:rPr>
                        <a:t>81. Zvārtavas pagasts</a:t>
                      </a:r>
                      <a:endParaRPr lang="lv-LV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19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noProof="0" dirty="0" smtClean="0">
                          <a:effectLst/>
                        </a:rPr>
                        <a:t>12. Dunikas pagasts</a:t>
                      </a:r>
                      <a:endParaRPr lang="lv-LV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noProof="0" dirty="0" smtClean="0">
                          <a:effectLst/>
                        </a:rPr>
                        <a:t>29. Kolkas pagasts</a:t>
                      </a:r>
                      <a:endParaRPr lang="lv-LV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noProof="0" dirty="0" smtClean="0">
                          <a:effectLst/>
                        </a:rPr>
                        <a:t>46. Ramatas pagasts</a:t>
                      </a:r>
                      <a:endParaRPr lang="lv-LV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strike="sngStrike" noProof="0" dirty="0" smtClean="0">
                          <a:solidFill>
                            <a:srgbClr val="C00000"/>
                          </a:solidFill>
                          <a:effectLst/>
                        </a:rPr>
                        <a:t>       Tīnūžu </a:t>
                      </a:r>
                      <a:r>
                        <a:rPr lang="lv-LV" sz="1200" strike="sngStrike" noProof="0" dirty="0">
                          <a:solidFill>
                            <a:srgbClr val="C00000"/>
                          </a:solidFill>
                          <a:effectLst/>
                        </a:rPr>
                        <a:t>pagasts</a:t>
                      </a:r>
                      <a:endParaRPr lang="lv-LV" sz="1200" noProof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noProof="0" dirty="0" smtClean="0">
                          <a:effectLst/>
                        </a:rPr>
                        <a:t>82. Žīguru pagasts</a:t>
                      </a:r>
                      <a:endParaRPr lang="lv-LV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47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noProof="0" dirty="0" smtClean="0">
                          <a:effectLst/>
                        </a:rPr>
                        <a:t>13. Dzērbenes pagasts</a:t>
                      </a:r>
                      <a:endParaRPr lang="lv-LV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noProof="0" dirty="0" smtClean="0">
                          <a:effectLst/>
                        </a:rPr>
                        <a:t>30. Ķūļciema pagasts</a:t>
                      </a:r>
                      <a:endParaRPr lang="lv-LV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noProof="0" dirty="0" smtClean="0">
                          <a:effectLst/>
                        </a:rPr>
                        <a:t>47. Rankas pagasts</a:t>
                      </a:r>
                      <a:endParaRPr lang="lv-LV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noProof="0" dirty="0" smtClean="0">
                          <a:effectLst/>
                        </a:rPr>
                        <a:t>65. Tomes pagasts</a:t>
                      </a:r>
                      <a:endParaRPr lang="lv-LV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strike="sngStrike" noProof="0" dirty="0" smtClean="0">
                          <a:solidFill>
                            <a:srgbClr val="C00000"/>
                          </a:solidFill>
                          <a:effectLst/>
                        </a:rPr>
                        <a:t>        Ādažu </a:t>
                      </a:r>
                      <a:r>
                        <a:rPr lang="lv-LV" sz="1200" strike="sngStrike" noProof="0" dirty="0">
                          <a:solidFill>
                            <a:srgbClr val="C00000"/>
                          </a:solidFill>
                          <a:effectLst/>
                        </a:rPr>
                        <a:t>novads</a:t>
                      </a:r>
                      <a:endParaRPr lang="lv-LV" sz="1200" noProof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19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strike="sngStrike" noProof="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lv-LV" sz="1200" strike="sngStrike" noProof="0" dirty="0" smtClean="0">
                          <a:solidFill>
                            <a:srgbClr val="C00000"/>
                          </a:solidFill>
                          <a:effectLst/>
                        </a:rPr>
                        <a:t>      Embūtes </a:t>
                      </a:r>
                      <a:r>
                        <a:rPr lang="lv-LV" sz="1200" strike="sngStrike" noProof="0" dirty="0">
                          <a:solidFill>
                            <a:srgbClr val="C00000"/>
                          </a:solidFill>
                          <a:effectLst/>
                        </a:rPr>
                        <a:t>pagasts</a:t>
                      </a:r>
                      <a:endParaRPr lang="lv-LV" sz="1200" noProof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noProof="0" dirty="0" smtClean="0">
                          <a:solidFill>
                            <a:srgbClr val="C00000"/>
                          </a:solidFill>
                          <a:effectLst/>
                        </a:rPr>
                        <a:t>31. </a:t>
                      </a:r>
                      <a:r>
                        <a:rPr lang="lv-LV" sz="1200" b="1" noProof="0" dirty="0" smtClean="0">
                          <a:solidFill>
                            <a:srgbClr val="C00000"/>
                          </a:solidFill>
                          <a:effectLst/>
                        </a:rPr>
                        <a:t>Lauderu pagasts</a:t>
                      </a:r>
                      <a:endParaRPr lang="lv-LV" sz="1200" b="1" noProof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 anchor="ctr">
                    <a:solidFill>
                      <a:srgbClr val="C8F17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noProof="0" dirty="0" smtClean="0">
                          <a:effectLst/>
                        </a:rPr>
                        <a:t>48. Rendas pagasts</a:t>
                      </a:r>
                      <a:endParaRPr lang="lv-LV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noProof="0" dirty="0" smtClean="0">
                          <a:effectLst/>
                        </a:rPr>
                        <a:t> 66. Ugāles pagasts</a:t>
                      </a:r>
                      <a:endParaRPr lang="lv-LV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noProof="0" dirty="0" smtClean="0">
                          <a:effectLst/>
                        </a:rPr>
                        <a:t>83. Carnikavas novads</a:t>
                      </a:r>
                      <a:endParaRPr lang="lv-LV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19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noProof="0" dirty="0" smtClean="0">
                          <a:effectLst/>
                        </a:rPr>
                        <a:t>14. Engures pagasts</a:t>
                      </a:r>
                      <a:endParaRPr lang="lv-LV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noProof="0" dirty="0" smtClean="0">
                          <a:effectLst/>
                        </a:rPr>
                        <a:t>32. Launkalnes pagasts</a:t>
                      </a:r>
                      <a:endParaRPr lang="lv-LV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noProof="0" dirty="0" smtClean="0">
                          <a:effectLst/>
                        </a:rPr>
                        <a:t>49. Rugāju pagasts</a:t>
                      </a:r>
                      <a:endParaRPr lang="lv-LV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strike="sngStrike" noProof="0" dirty="0" smtClean="0">
                          <a:solidFill>
                            <a:srgbClr val="C00000"/>
                          </a:solidFill>
                          <a:effectLst/>
                        </a:rPr>
                        <a:t>       Umurgas </a:t>
                      </a:r>
                      <a:r>
                        <a:rPr lang="lv-LV" sz="1200" strike="sngStrike" noProof="0" dirty="0">
                          <a:solidFill>
                            <a:srgbClr val="C00000"/>
                          </a:solidFill>
                          <a:effectLst/>
                        </a:rPr>
                        <a:t>pagasts</a:t>
                      </a:r>
                      <a:endParaRPr lang="lv-LV" sz="1200" noProof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noProof="0" dirty="0" smtClean="0">
                          <a:effectLst/>
                        </a:rPr>
                        <a:t>84. Mērsraga novads</a:t>
                      </a:r>
                      <a:endParaRPr lang="lv-LV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19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noProof="0" dirty="0" smtClean="0">
                          <a:effectLst/>
                        </a:rPr>
                        <a:t>15. Ēdoles pagasts</a:t>
                      </a:r>
                      <a:endParaRPr lang="lv-LV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noProof="0" dirty="0" smtClean="0">
                          <a:effectLst/>
                        </a:rPr>
                        <a:t>33. Lazdonas pagasts</a:t>
                      </a:r>
                      <a:endParaRPr lang="lv-LV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noProof="0" dirty="0" smtClean="0">
                          <a:effectLst/>
                        </a:rPr>
                        <a:t>50. Rumbas pagasts</a:t>
                      </a:r>
                      <a:endParaRPr lang="lv-LV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noProof="0" dirty="0" smtClean="0">
                          <a:effectLst/>
                        </a:rPr>
                        <a:t>67. Usmas pagasts</a:t>
                      </a:r>
                      <a:endParaRPr lang="lv-LV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noProof="0" dirty="0" smtClean="0">
                          <a:effectLst/>
                        </a:rPr>
                        <a:t>85. Rojas novads</a:t>
                      </a:r>
                      <a:endParaRPr lang="lv-LV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19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strike="sngStrike" noProof="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lv-LV" sz="1200" strike="sngStrike" noProof="0" dirty="0" smtClean="0">
                          <a:solidFill>
                            <a:srgbClr val="C00000"/>
                          </a:solidFill>
                          <a:effectLst/>
                        </a:rPr>
                        <a:t>     Feimaņu </a:t>
                      </a:r>
                      <a:r>
                        <a:rPr lang="lv-LV" sz="1200" strike="sngStrike" noProof="0" dirty="0">
                          <a:solidFill>
                            <a:srgbClr val="C00000"/>
                          </a:solidFill>
                          <a:effectLst/>
                        </a:rPr>
                        <a:t>pagasts</a:t>
                      </a:r>
                      <a:endParaRPr lang="lv-LV" sz="1200" noProof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noProof="0" dirty="0" smtClean="0">
                          <a:effectLst/>
                        </a:rPr>
                        <a:t>34. Lejasciema pagasts</a:t>
                      </a:r>
                      <a:endParaRPr lang="lv-LV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noProof="0" dirty="0" smtClean="0">
                          <a:effectLst/>
                        </a:rPr>
                        <a:t>51. Rundēnu pagasts</a:t>
                      </a:r>
                      <a:endParaRPr lang="lv-LV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noProof="0" dirty="0" smtClean="0">
                          <a:effectLst/>
                        </a:rPr>
                        <a:t>68. Valgundes pagasts</a:t>
                      </a:r>
                      <a:endParaRPr lang="lv-LV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noProof="0" dirty="0" smtClean="0">
                          <a:effectLst/>
                        </a:rPr>
                        <a:t>86. Ropažu novads</a:t>
                      </a:r>
                      <a:endParaRPr lang="lv-LV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19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noProof="0" dirty="0" smtClean="0">
                          <a:effectLst/>
                        </a:rPr>
                        <a:t>16. Goliševas pagasts</a:t>
                      </a:r>
                      <a:endParaRPr lang="lv-LV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noProof="0" dirty="0" smtClean="0">
                          <a:effectLst/>
                        </a:rPr>
                        <a:t>35. Liepnas pagasts</a:t>
                      </a:r>
                      <a:endParaRPr lang="lv-LV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noProof="0" dirty="0" smtClean="0">
                          <a:effectLst/>
                        </a:rPr>
                        <a:t>52. Sakas pagasts</a:t>
                      </a:r>
                      <a:endParaRPr lang="lv-LV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noProof="0" dirty="0" smtClean="0">
                          <a:effectLst/>
                        </a:rPr>
                        <a:t>69. Valkas pagasts</a:t>
                      </a:r>
                      <a:endParaRPr lang="lv-LV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noProof="0" dirty="0" smtClean="0">
                          <a:effectLst/>
                        </a:rPr>
                        <a:t>87. Sējas novads</a:t>
                      </a:r>
                      <a:endParaRPr lang="lv-LV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19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strike="sngStrike" noProof="0" dirty="0" smtClean="0">
                          <a:solidFill>
                            <a:srgbClr val="C00000"/>
                          </a:solidFill>
                          <a:effectLst/>
                        </a:rPr>
                        <a:t>       Ģibuļu </a:t>
                      </a:r>
                      <a:r>
                        <a:rPr lang="lv-LV" sz="1200" strike="sngStrike" noProof="0" dirty="0">
                          <a:solidFill>
                            <a:srgbClr val="C00000"/>
                          </a:solidFill>
                          <a:effectLst/>
                        </a:rPr>
                        <a:t>pagasts</a:t>
                      </a:r>
                      <a:endParaRPr lang="lv-LV" sz="1200" noProof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strike="sngStrike" noProof="0" dirty="0" smtClean="0">
                          <a:solidFill>
                            <a:srgbClr val="C00000"/>
                          </a:solidFill>
                          <a:effectLst/>
                        </a:rPr>
                        <a:t>      Mazozolu pagasts</a:t>
                      </a:r>
                      <a:endParaRPr lang="lv-LV" sz="1200" noProof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noProof="0" dirty="0" smtClean="0">
                          <a:effectLst/>
                        </a:rPr>
                        <a:t>53. Salacgrīvas pagasts</a:t>
                      </a:r>
                      <a:endParaRPr lang="lv-LV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noProof="0" dirty="0" smtClean="0">
                          <a:effectLst/>
                        </a:rPr>
                        <a:t>70. Valles pagasts</a:t>
                      </a:r>
                      <a:endParaRPr lang="lv-LV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noProof="0" dirty="0">
                          <a:effectLst/>
                        </a:rPr>
                        <a:t> </a:t>
                      </a:r>
                      <a:endParaRPr lang="lv-LV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819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noProof="0" dirty="0" smtClean="0">
                          <a:effectLst/>
                        </a:rPr>
                        <a:t>17. Inčukalna pagasts</a:t>
                      </a:r>
                      <a:endParaRPr lang="lv-LV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noProof="0" dirty="0" smtClean="0">
                          <a:effectLst/>
                        </a:rPr>
                        <a:t>36. Mazzalves pagasts</a:t>
                      </a:r>
                      <a:endParaRPr lang="lv-LV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noProof="0" dirty="0" smtClean="0">
                          <a:effectLst/>
                        </a:rPr>
                        <a:t>54. Saulkrastu pagasts</a:t>
                      </a:r>
                      <a:endParaRPr lang="lv-LV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noProof="0" dirty="0" smtClean="0">
                          <a:effectLst/>
                        </a:rPr>
                        <a:t>71. Veclaicenes pagasts</a:t>
                      </a:r>
                      <a:endParaRPr lang="lv-LV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noProof="0" dirty="0">
                          <a:effectLst/>
                        </a:rPr>
                        <a:t> </a:t>
                      </a:r>
                      <a:endParaRPr lang="lv-LV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" marR="6421" marT="6421" marB="6421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7" name="Virsraksts 1"/>
          <p:cNvSpPr txBox="1">
            <a:spLocks/>
          </p:cNvSpPr>
          <p:nvPr/>
        </p:nvSpPr>
        <p:spPr>
          <a:xfrm>
            <a:off x="205546" y="117529"/>
            <a:ext cx="8758942" cy="7112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lv-LV" sz="2700" b="1" dirty="0" smtClean="0">
                <a:solidFill>
                  <a:srgbClr val="956B43">
                    <a:lumMod val="50000"/>
                  </a:srgbClr>
                </a:solidFill>
                <a:latin typeface="Calibri"/>
                <a:ea typeface="+mn-ea"/>
                <a:cs typeface="Arial" panose="020B0604020202020204" pitchFamily="34" charset="0"/>
              </a:rPr>
              <a:t>1.18. </a:t>
            </a:r>
            <a:r>
              <a:rPr lang="lv-LV" sz="2700" b="1" dirty="0">
                <a:solidFill>
                  <a:srgbClr val="956B43">
                    <a:lumMod val="50000"/>
                  </a:srgbClr>
                </a:solidFill>
                <a:latin typeface="Calibri"/>
                <a:cs typeface="Arial" panose="020B0604020202020204" pitchFamily="34" charset="0"/>
              </a:rPr>
              <a:t>Atbrīvojums no ENP izveides </a:t>
            </a:r>
            <a:r>
              <a:rPr lang="lv-LV" sz="2700" b="1" dirty="0" smtClean="0">
                <a:solidFill>
                  <a:srgbClr val="956B43">
                    <a:lumMod val="50000"/>
                  </a:srgbClr>
                </a:solidFill>
                <a:latin typeface="Calibri"/>
                <a:cs typeface="Arial" panose="020B0604020202020204" pitchFamily="34" charset="0"/>
              </a:rPr>
              <a:t>prasības:</a:t>
            </a:r>
            <a:endParaRPr lang="lv-LV" sz="2700" b="1" dirty="0">
              <a:solidFill>
                <a:srgbClr val="956B43">
                  <a:lumMod val="50000"/>
                </a:srgb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77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C1A32A9-C385-47DD-8D2A-1C08D3F57C0B}" type="slidenum">
              <a:rPr lang="en-US" smtClean="0"/>
              <a:pPr algn="ctr"/>
              <a:t>23</a:t>
            </a:fld>
            <a:endParaRPr lang="en-US" dirty="0"/>
          </a:p>
        </p:txBody>
      </p:sp>
      <p:sp>
        <p:nvSpPr>
          <p:cNvPr id="5" name="Virsraksts 1"/>
          <p:cNvSpPr txBox="1">
            <a:spLocks/>
          </p:cNvSpPr>
          <p:nvPr/>
        </p:nvSpPr>
        <p:spPr>
          <a:xfrm>
            <a:off x="205546" y="117529"/>
            <a:ext cx="8758942" cy="7112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lv-LV" sz="2700" b="1" dirty="0" smtClean="0">
                <a:solidFill>
                  <a:schemeClr val="accent4">
                    <a:lumMod val="50000"/>
                  </a:schemeClr>
                </a:solidFill>
                <a:latin typeface="Calibri"/>
                <a:ea typeface="+mn-ea"/>
                <a:cs typeface="Arial" panose="020B0604020202020204" pitchFamily="34" charset="0"/>
              </a:rPr>
              <a:t>1.19. </a:t>
            </a:r>
            <a:r>
              <a:rPr lang="lv-LV" sz="2700" b="1" dirty="0" smtClean="0">
                <a:solidFill>
                  <a:schemeClr val="accent4">
                    <a:lumMod val="50000"/>
                  </a:schemeClr>
                </a:solidFill>
                <a:latin typeface="Calibri"/>
                <a:ea typeface="+mn-ea"/>
                <a:cs typeface="Arial" panose="020B0604020202020204" pitchFamily="34" charset="0"/>
              </a:rPr>
              <a:t>Atkāpes no kultūraugu dažādošanas prasības dēļ nelabvēlīgajiem laikapstākļiem, </a:t>
            </a:r>
            <a:r>
              <a:rPr lang="lv-LV" sz="2700" b="1" u="sng" dirty="0" smtClean="0">
                <a:solidFill>
                  <a:srgbClr val="C00000"/>
                </a:solidFill>
                <a:latin typeface="Calibri"/>
                <a:ea typeface="+mn-ea"/>
                <a:cs typeface="Arial" panose="020B0604020202020204" pitchFamily="34" charset="0"/>
              </a:rPr>
              <a:t>tikai 2018.gadā</a:t>
            </a:r>
            <a:endParaRPr lang="lv-LV" sz="2700" b="1" u="sng" dirty="0">
              <a:solidFill>
                <a:srgbClr val="C0000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7" name="Taisnstūris 4"/>
          <p:cNvSpPr>
            <a:spLocks noChangeArrowheads="1"/>
          </p:cNvSpPr>
          <p:nvPr/>
        </p:nvSpPr>
        <p:spPr bwMode="auto">
          <a:xfrm>
            <a:off x="205546" y="1340768"/>
            <a:ext cx="8352928" cy="38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7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09465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56B43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eaLnBrk="1" hangingPunct="1">
              <a:spcBef>
                <a:spcPts val="1200"/>
              </a:spcBef>
              <a:buClrTx/>
              <a:buNone/>
            </a:pPr>
            <a:r>
              <a:rPr lang="lv-LV" altLang="lv-LV" sz="2400" b="1" dirty="0" smtClean="0">
                <a:solidFill>
                  <a:srgbClr val="00B050"/>
                </a:solidFill>
              </a:rPr>
              <a:t>Lauksaimniekiem, kuri </a:t>
            </a:r>
            <a:r>
              <a:rPr lang="lv-LV" sz="2400" dirty="0" smtClean="0"/>
              <a:t>laikā </a:t>
            </a:r>
            <a:r>
              <a:rPr lang="lv-LV" sz="2400" dirty="0"/>
              <a:t>no 2017. gada augusta līdz oktobrim pārmērīga mitruma dēļ </a:t>
            </a:r>
            <a:r>
              <a:rPr lang="lv-LV" sz="2400" b="1" u="sng" dirty="0"/>
              <a:t>neiesēja vai zaudēja </a:t>
            </a:r>
            <a:r>
              <a:rPr lang="lv-LV" sz="2400" b="1" u="sng" dirty="0" smtClean="0"/>
              <a:t>vismaz </a:t>
            </a:r>
            <a:r>
              <a:rPr lang="lv-LV" sz="2400" b="1" u="sng" dirty="0"/>
              <a:t>30% no savām kopējām ziemāju </a:t>
            </a:r>
            <a:r>
              <a:rPr lang="lv-LV" sz="2400" b="1" u="sng" dirty="0" smtClean="0"/>
              <a:t>platībām</a:t>
            </a:r>
            <a:r>
              <a:rPr lang="lv-LV" sz="2400" dirty="0"/>
              <a:t>,</a:t>
            </a:r>
            <a:endParaRPr lang="lv-LV" altLang="lv-LV" sz="2400" dirty="0"/>
          </a:p>
          <a:p>
            <a:pPr marL="0" indent="0" algn="just" eaLnBrk="1" hangingPunct="1">
              <a:spcBef>
                <a:spcPts val="1200"/>
              </a:spcBef>
              <a:buClrTx/>
              <a:buNone/>
            </a:pPr>
            <a:r>
              <a:rPr lang="lv-LV" altLang="lv-LV" sz="2400" b="1" dirty="0" smtClean="0">
                <a:solidFill>
                  <a:srgbClr val="00B050"/>
                </a:solidFill>
              </a:rPr>
              <a:t>tiks </a:t>
            </a:r>
            <a:r>
              <a:rPr lang="lv-LV" altLang="lv-LV" sz="2400" b="1" dirty="0">
                <a:solidFill>
                  <a:srgbClr val="00B050"/>
                </a:solidFill>
              </a:rPr>
              <a:t>piemērots </a:t>
            </a:r>
            <a:r>
              <a:rPr lang="lv-LV" altLang="lv-LV" sz="2400" b="1" dirty="0" smtClean="0">
                <a:solidFill>
                  <a:srgbClr val="00B050"/>
                </a:solidFill>
              </a:rPr>
              <a:t>atvieglojums </a:t>
            </a:r>
            <a:r>
              <a:rPr lang="lv-LV" altLang="lv-LV" sz="2400" b="1" dirty="0" smtClean="0">
                <a:solidFill>
                  <a:srgbClr val="C00000"/>
                </a:solidFill>
              </a:rPr>
              <a:t>2018.gadā:</a:t>
            </a:r>
            <a:endParaRPr lang="lv-LV" altLang="lv-LV" sz="2400" b="1" dirty="0">
              <a:solidFill>
                <a:srgbClr val="C00000"/>
              </a:solidFill>
            </a:endParaRPr>
          </a:p>
          <a:p>
            <a:pPr algn="just" eaLnBrk="1" hangingPunct="1">
              <a:spcBef>
                <a:spcPts val="1200"/>
              </a:spcBef>
              <a:buClrTx/>
            </a:pPr>
            <a:r>
              <a:rPr lang="lv-LV" altLang="lv-LV" sz="2400" dirty="0" smtClean="0"/>
              <a:t>ja </a:t>
            </a:r>
            <a:r>
              <a:rPr lang="lv-LV" altLang="lv-LV" sz="2400" dirty="0"/>
              <a:t>aramzemes platība ir mazāka par </a:t>
            </a:r>
            <a:r>
              <a:rPr lang="lv-LV" altLang="lv-LV" sz="2400" b="1" dirty="0"/>
              <a:t>30 hektāriem</a:t>
            </a:r>
            <a:r>
              <a:rPr lang="lv-LV" altLang="lv-LV" sz="2400" dirty="0"/>
              <a:t>, kultūraugu dažādošanas prasību </a:t>
            </a:r>
            <a:r>
              <a:rPr lang="lv-LV" altLang="lv-LV" sz="2400" b="1" dirty="0"/>
              <a:t>nepiemēros</a:t>
            </a:r>
            <a:r>
              <a:rPr lang="lv-LV" altLang="lv-LV" sz="2400" dirty="0"/>
              <a:t>;</a:t>
            </a:r>
          </a:p>
          <a:p>
            <a:pPr algn="just" eaLnBrk="1" hangingPunct="1">
              <a:spcBef>
                <a:spcPts val="1200"/>
              </a:spcBef>
              <a:buClrTx/>
            </a:pPr>
            <a:r>
              <a:rPr lang="lv-LV" altLang="lv-LV" sz="2400" dirty="0" smtClean="0"/>
              <a:t>ja </a:t>
            </a:r>
            <a:r>
              <a:rPr lang="lv-LV" altLang="lv-LV" sz="2400" dirty="0"/>
              <a:t>aramzemes platība ir no </a:t>
            </a:r>
            <a:r>
              <a:rPr lang="lv-LV" altLang="lv-LV" sz="2400" b="1" dirty="0"/>
              <a:t>30 līdz 150 hektāri</a:t>
            </a:r>
            <a:r>
              <a:rPr lang="lv-LV" altLang="lv-LV" sz="2400" dirty="0"/>
              <a:t>, kultūraugu dažādošanas prasība būs jānodrošina ar </a:t>
            </a:r>
            <a:r>
              <a:rPr lang="lv-LV" altLang="lv-LV" sz="2400" b="1" dirty="0" smtClean="0"/>
              <a:t>2 </a:t>
            </a:r>
            <a:r>
              <a:rPr lang="lv-LV" altLang="lv-LV" sz="2400" b="1" dirty="0"/>
              <a:t>kultūraugiem </a:t>
            </a:r>
            <a:r>
              <a:rPr lang="lv-LV" altLang="lv-LV" sz="2400" dirty="0" smtClean="0"/>
              <a:t>(3 </a:t>
            </a:r>
            <a:r>
              <a:rPr lang="lv-LV" altLang="lv-LV" sz="2400" dirty="0"/>
              <a:t>kultūraugu vietā</a:t>
            </a:r>
            <a:r>
              <a:rPr lang="lv-LV" altLang="lv-LV" sz="2400" dirty="0" smtClean="0"/>
              <a:t>).</a:t>
            </a:r>
            <a:r>
              <a:rPr lang="lv-LV" altLang="lv-LV" sz="2400" b="1" dirty="0" smtClean="0">
                <a:solidFill>
                  <a:srgbClr val="00B050"/>
                </a:solidFill>
              </a:rPr>
              <a:t> </a:t>
            </a:r>
            <a:endParaRPr lang="lv-LV" altLang="lv-LV" sz="2400" dirty="0"/>
          </a:p>
        </p:txBody>
      </p:sp>
    </p:spTree>
    <p:extLst>
      <p:ext uri="{BB962C8B-B14F-4D97-AF65-F5344CB8AC3E}">
        <p14:creationId xmlns:p14="http://schemas.microsoft.com/office/powerpoint/2010/main" val="35714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71D421E-3317-4909-B196-510EA2620D75}" type="slidenum">
              <a:rPr lang="en-US" smtClean="0"/>
              <a:pPr algn="ctr"/>
              <a:t>24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08380" y="1628800"/>
            <a:ext cx="777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3200" b="1" dirty="0">
                <a:solidFill>
                  <a:schemeClr val="accent4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2. Valsts atbalsta piešķiršanas kārtība par 2017. gada lietavās cietušajiem sējumiem un stādījumiem</a:t>
            </a:r>
          </a:p>
          <a:p>
            <a:pPr algn="ctr"/>
            <a:r>
              <a:rPr lang="lv-LV" sz="3200" b="1" dirty="0" smtClean="0">
                <a:solidFill>
                  <a:schemeClr val="accent4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4 </a:t>
            </a:r>
            <a:r>
              <a:rPr lang="lv-LV" sz="3200" b="1" dirty="0">
                <a:solidFill>
                  <a:schemeClr val="accent4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427 733 EUR</a:t>
            </a:r>
          </a:p>
          <a:p>
            <a:pPr algn="ctr"/>
            <a:r>
              <a:rPr lang="es-ES" sz="3200" dirty="0">
                <a:latin typeface="+mn-lt"/>
              </a:rPr>
              <a:t/>
            </a:r>
            <a:br>
              <a:rPr lang="es-ES" sz="3200" dirty="0">
                <a:latin typeface="+mn-lt"/>
              </a:rPr>
            </a:br>
            <a:endParaRPr lang="lv-LV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995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06090"/>
          </a:xfrm>
        </p:spPr>
        <p:txBody>
          <a:bodyPr/>
          <a:lstStyle/>
          <a:p>
            <a:r>
              <a:rPr lang="lv-LV" sz="2800" b="1" dirty="0">
                <a:solidFill>
                  <a:schemeClr val="accent4">
                    <a:lumMod val="50000"/>
                  </a:schemeClr>
                </a:solidFill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lang="lv-LV" sz="2800" b="1" dirty="0" smtClean="0">
                <a:solidFill>
                  <a:schemeClr val="accent4">
                    <a:lumMod val="50000"/>
                  </a:schemeClr>
                </a:solidFill>
                <a:latin typeface="Calibri"/>
                <a:ea typeface="+mn-ea"/>
                <a:cs typeface="Arial" panose="020B0604020202020204" pitchFamily="34" charset="0"/>
              </a:rPr>
              <a:t>.1. Valsts atbalsta nosacījumi</a:t>
            </a:r>
            <a:endParaRPr lang="lv-LV" sz="2800" b="1" dirty="0">
              <a:solidFill>
                <a:schemeClr val="accent4">
                  <a:lumMod val="50000"/>
                </a:scheme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46162"/>
            <a:ext cx="8507288" cy="5623198"/>
          </a:xfrm>
        </p:spPr>
        <p:txBody>
          <a:bodyPr/>
          <a:lstStyle/>
          <a:p>
            <a:pPr marL="114300" indent="0">
              <a:buNone/>
            </a:pPr>
            <a:r>
              <a:rPr lang="lv-LV" sz="2000" b="1" dirty="0" smtClean="0"/>
              <a:t>1) Atbalsts </a:t>
            </a:r>
            <a:r>
              <a:rPr lang="lv-LV" sz="2000" b="1" dirty="0"/>
              <a:t>par laukaugu platībām: 3 423 901 </a:t>
            </a:r>
            <a:r>
              <a:rPr lang="lv-LV" sz="2000" b="1" dirty="0" smtClean="0"/>
              <a:t>EUR</a:t>
            </a:r>
          </a:p>
          <a:p>
            <a:pPr lvl="1" algn="just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lv-LV" dirty="0" smtClean="0"/>
              <a:t>Par </a:t>
            </a:r>
            <a:r>
              <a:rPr lang="lv-LV" b="1" u="sng" dirty="0"/>
              <a:t>2017.gada</a:t>
            </a:r>
            <a:r>
              <a:rPr lang="lv-LV" b="1" dirty="0"/>
              <a:t> </a:t>
            </a:r>
            <a:r>
              <a:rPr lang="lv-LV" b="1" dirty="0" smtClean="0"/>
              <a:t>vienotajā iesniegumā deklarētajām un apstiprinātajām </a:t>
            </a:r>
            <a:r>
              <a:rPr lang="lv-LV" dirty="0"/>
              <a:t>laukaugu un </a:t>
            </a:r>
            <a:r>
              <a:rPr lang="lv-LV" noProof="1" smtClean="0"/>
              <a:t>rušināmaugu</a:t>
            </a:r>
            <a:r>
              <a:rPr lang="lv-LV" dirty="0" smtClean="0"/>
              <a:t> </a:t>
            </a:r>
            <a:r>
              <a:rPr lang="lv-LV" dirty="0"/>
              <a:t>platībām, </a:t>
            </a:r>
            <a:r>
              <a:rPr lang="lv-LV" b="1" dirty="0"/>
              <a:t>izņemot </a:t>
            </a:r>
            <a:r>
              <a:rPr lang="lv-LV" dirty="0"/>
              <a:t>ziemājus, dārzeņus, kartupeļus, ogulājus;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lv-LV" dirty="0"/>
              <a:t>Atbalstu </a:t>
            </a:r>
            <a:r>
              <a:rPr lang="lv-LV" dirty="0" smtClean="0"/>
              <a:t>nepiešķir </a:t>
            </a:r>
            <a:r>
              <a:rPr lang="lv-LV" dirty="0"/>
              <a:t>par platībām, par kurām saņemtas LV plūdu zaudējumu kompensācijas – 71 595 </a:t>
            </a:r>
            <a:r>
              <a:rPr lang="lv-LV" dirty="0" smtClean="0"/>
              <a:t>ha.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1800" b="1" dirty="0" smtClean="0"/>
              <a:t>Provizoriskā likme: ~ 8 EUR/ha</a:t>
            </a:r>
          </a:p>
          <a:p>
            <a:pPr marL="411163" lvl="1" indent="0">
              <a:buNone/>
            </a:pPr>
            <a:endParaRPr lang="lv-LV" sz="1800" b="1" dirty="0" smtClean="0"/>
          </a:p>
          <a:p>
            <a:pPr marL="114300" indent="0">
              <a:buNone/>
            </a:pPr>
            <a:r>
              <a:rPr lang="lv-LV" sz="2000" b="1" dirty="0" smtClean="0"/>
              <a:t>2) Atbalsts </a:t>
            </a:r>
            <a:r>
              <a:rPr lang="lv-LV" sz="2000" b="1" dirty="0"/>
              <a:t>dārzkopībai: 1 003 833 EUR</a:t>
            </a:r>
            <a:r>
              <a:rPr lang="lv-LV" sz="2000" b="1" dirty="0" smtClean="0"/>
              <a:t>: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lv-LV" dirty="0"/>
              <a:t>p</a:t>
            </a:r>
            <a:r>
              <a:rPr lang="lv-LV" dirty="0" smtClean="0"/>
              <a:t>ar </a:t>
            </a:r>
            <a:r>
              <a:rPr lang="lv-LV" b="1" u="sng" dirty="0"/>
              <a:t>2017.gada</a:t>
            </a:r>
            <a:r>
              <a:rPr lang="lv-LV" b="1" dirty="0"/>
              <a:t> vienotajā iesniegumā deklarētajām un apstiprinātajām</a:t>
            </a:r>
            <a:r>
              <a:rPr lang="lv-LV" dirty="0" smtClean="0"/>
              <a:t> dārzeņu</a:t>
            </a:r>
            <a:r>
              <a:rPr lang="lv-LV" dirty="0"/>
              <a:t>, augļu </a:t>
            </a:r>
            <a:r>
              <a:rPr lang="lv-LV" dirty="0" smtClean="0"/>
              <a:t>koku, ogulāju </a:t>
            </a:r>
            <a:r>
              <a:rPr lang="lv-LV" dirty="0"/>
              <a:t>un kartupeļu </a:t>
            </a:r>
            <a:r>
              <a:rPr lang="lv-LV" dirty="0" smtClean="0"/>
              <a:t>platībām;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lv-LV" dirty="0"/>
              <a:t>Atbalstu nepiešķir par platībām, par kurām saņemtas LV plūdu zaudējumu kompensācijas – </a:t>
            </a:r>
            <a:r>
              <a:rPr lang="lv-LV" dirty="0" smtClean="0"/>
              <a:t>475 ha.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1800" b="1" dirty="0" smtClean="0"/>
              <a:t>Provizoriskā </a:t>
            </a:r>
            <a:r>
              <a:rPr lang="lv-LV" sz="1800" b="1" dirty="0"/>
              <a:t>likme: ~ </a:t>
            </a:r>
            <a:r>
              <a:rPr lang="lv-LV" sz="1800" b="1" dirty="0" smtClean="0"/>
              <a:t>51 EUR/ha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71D421E-3317-4909-B196-510EA2620D75}" type="slidenum">
              <a:rPr lang="en-US" smtClean="0"/>
              <a:pPr algn="ctr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41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71D421E-3317-4909-B196-510EA2620D75}" type="slidenum">
              <a:rPr lang="en-US" smtClean="0"/>
              <a:pPr algn="ctr"/>
              <a:t>26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83568" y="2132856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1">
                  <a:lumMod val="75000"/>
                </a:schemeClr>
              </a:buClr>
            </a:pPr>
            <a:r>
              <a:rPr lang="lv-LV" sz="3200" b="1" dirty="0">
                <a:latin typeface="+mn-lt"/>
              </a:rPr>
              <a:t>3</a:t>
            </a:r>
            <a:r>
              <a:rPr lang="lv-LV" sz="3200" b="1" dirty="0" smtClean="0">
                <a:latin typeface="+mn-lt"/>
              </a:rPr>
              <a:t>. ES </a:t>
            </a:r>
            <a:r>
              <a:rPr lang="lv-LV" sz="3200" b="1" dirty="0">
                <a:latin typeface="+mn-lt"/>
              </a:rPr>
              <a:t>ārkārtas </a:t>
            </a:r>
            <a:r>
              <a:rPr lang="lv-LV" sz="3200" b="1" dirty="0" smtClean="0">
                <a:latin typeface="+mn-lt"/>
              </a:rPr>
              <a:t>atbalsts par </a:t>
            </a:r>
            <a:r>
              <a:rPr lang="lv-LV" sz="3200" b="1" dirty="0">
                <a:latin typeface="+mn-lt"/>
              </a:rPr>
              <a:t>neiesētajiem vai zaudētajiem ziemāju </a:t>
            </a:r>
            <a:r>
              <a:rPr lang="lv-LV" sz="3200" b="1" dirty="0" smtClean="0">
                <a:latin typeface="+mn-lt"/>
              </a:rPr>
              <a:t>sējumiem </a:t>
            </a:r>
          </a:p>
          <a:p>
            <a:pPr algn="ctr">
              <a:buClr>
                <a:schemeClr val="accent1">
                  <a:lumMod val="75000"/>
                </a:schemeClr>
              </a:buClr>
            </a:pPr>
            <a:r>
              <a:rPr lang="lv-LV" sz="3200" b="1" dirty="0">
                <a:solidFill>
                  <a:schemeClr val="accent4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3 460 000 </a:t>
            </a:r>
            <a:r>
              <a:rPr lang="lv-LV" sz="3200" b="1" dirty="0" smtClean="0">
                <a:solidFill>
                  <a:schemeClr val="accent4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EUR</a:t>
            </a:r>
            <a:endParaRPr lang="lv-LV" sz="3200" b="1" dirty="0">
              <a:solidFill>
                <a:schemeClr val="accent4">
                  <a:lumMod val="50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21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1196752"/>
            <a:ext cx="8507288" cy="5256584"/>
          </a:xfrm>
        </p:spPr>
        <p:txBody>
          <a:bodyPr/>
          <a:lstStyle/>
          <a:p>
            <a:pPr marL="114300" indent="0" algn="just">
              <a:buNone/>
            </a:pPr>
            <a:r>
              <a:rPr lang="lv-LV" sz="2800" dirty="0" smtClean="0"/>
              <a:t>ES ārkārtas atbalstu </a:t>
            </a:r>
            <a:r>
              <a:rPr lang="lv-LV" sz="2800" dirty="0"/>
              <a:t>varēs saņemt lauksaimnieki, kuri laikā no 2017. gada augusta līdz oktobrim pārmērīga mitruma dēļ </a:t>
            </a:r>
            <a:r>
              <a:rPr lang="lv-LV" sz="2800" b="1" u="sng" dirty="0"/>
              <a:t>neiesēja vai zaudēja </a:t>
            </a:r>
            <a:r>
              <a:rPr lang="lv-LV" sz="2800" b="1" u="sng" dirty="0" smtClean="0"/>
              <a:t>vismaz </a:t>
            </a:r>
            <a:r>
              <a:rPr lang="lv-LV" sz="2800" b="1" u="sng" dirty="0"/>
              <a:t>30% no savām kopējām ziemāju platībām</a:t>
            </a:r>
            <a:r>
              <a:rPr lang="lv-LV" sz="2800" dirty="0" smtClean="0"/>
              <a:t>.</a:t>
            </a:r>
          </a:p>
          <a:p>
            <a:pPr marL="114300" indent="0" algn="just">
              <a:buNone/>
            </a:pPr>
            <a:endParaRPr lang="lv-LV" sz="2800" dirty="0" smtClean="0"/>
          </a:p>
          <a:p>
            <a:pPr marL="114300" indent="0">
              <a:buNone/>
            </a:pPr>
            <a:r>
              <a:rPr lang="lv-LV" sz="2800" b="1" dirty="0" smtClean="0"/>
              <a:t>Atbalsts pretendents </a:t>
            </a:r>
            <a:r>
              <a:rPr lang="lv-LV" sz="2800" b="1" u="sng" dirty="0" smtClean="0"/>
              <a:t>2018.gada</a:t>
            </a:r>
            <a:r>
              <a:rPr lang="lv-LV" sz="2800" dirty="0" smtClean="0"/>
              <a:t> Vienotajā iesniegumā: 	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v-LV" sz="2800" dirty="0" smtClean="0"/>
              <a:t>izdara atzīmi, ka vēlas saņemt ES ārkārtas atbalstu;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v-LV" sz="2800" dirty="0" smtClean="0"/>
              <a:t>norāda plānoto ziemāju platību.</a:t>
            </a:r>
            <a:endParaRPr lang="lv-LV" sz="2800" dirty="0"/>
          </a:p>
          <a:p>
            <a:pPr marL="114300" indent="0">
              <a:buNone/>
            </a:pPr>
            <a:r>
              <a:rPr lang="lv-LV" sz="2800" b="1" dirty="0" smtClean="0"/>
              <a:t>Lauku atbalsta dienests </a:t>
            </a:r>
            <a:r>
              <a:rPr lang="lv-LV" sz="2800" dirty="0" smtClean="0"/>
              <a:t>aprēķina atbalstam attiecināmo platību</a:t>
            </a:r>
            <a:endParaRPr lang="lv-LV" sz="2800" dirty="0"/>
          </a:p>
          <a:p>
            <a:pPr marL="411163" lvl="1" indent="0">
              <a:buNone/>
            </a:pPr>
            <a:endParaRPr lang="lv-LV" sz="1800" dirty="0"/>
          </a:p>
          <a:p>
            <a:pPr marL="411163" lvl="1" indent="0">
              <a:buNone/>
            </a:pPr>
            <a:endParaRPr lang="lv-LV" sz="1800" dirty="0" smtClean="0"/>
          </a:p>
          <a:p>
            <a:pPr marL="411163" lvl="1" indent="0">
              <a:buNone/>
            </a:pPr>
            <a:endParaRPr lang="lv-LV" sz="1800" dirty="0" smtClean="0"/>
          </a:p>
          <a:p>
            <a:pPr marL="411163" lvl="1" indent="0">
              <a:buNone/>
            </a:pPr>
            <a:endParaRPr lang="lv-LV" sz="1800" dirty="0"/>
          </a:p>
          <a:p>
            <a:pPr marL="114300" indent="0">
              <a:buNone/>
            </a:pPr>
            <a:endParaRPr lang="lv-LV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71D421E-3317-4909-B196-510EA2620D75}" type="slidenum">
              <a:rPr lang="en-US" smtClean="0"/>
              <a:pPr algn="ctr"/>
              <a:t>27</a:t>
            </a:fld>
            <a:endParaRPr lang="en-US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274638"/>
            <a:ext cx="76200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r>
              <a:rPr lang="lv-LV" sz="2800" b="1" dirty="0" smtClean="0">
                <a:solidFill>
                  <a:schemeClr val="accent4">
                    <a:lumMod val="50000"/>
                  </a:schemeClr>
                </a:solidFill>
                <a:latin typeface="Calibri"/>
                <a:ea typeface="+mn-ea"/>
                <a:cs typeface="Arial" panose="020B0604020202020204" pitchFamily="34" charset="0"/>
              </a:rPr>
              <a:t>3.1</a:t>
            </a:r>
            <a:r>
              <a:rPr lang="lv-LV" sz="2800" b="1" dirty="0">
                <a:solidFill>
                  <a:schemeClr val="accent4">
                    <a:lumMod val="50000"/>
                  </a:schemeClr>
                </a:solidFill>
                <a:latin typeface="Calibri"/>
                <a:ea typeface="+mn-ea"/>
                <a:cs typeface="Arial" panose="020B0604020202020204" pitchFamily="34" charset="0"/>
              </a:rPr>
              <a:t>. ES ārkārtas atbalsta nosacījumi</a:t>
            </a:r>
          </a:p>
        </p:txBody>
      </p:sp>
    </p:spTree>
    <p:extLst>
      <p:ext uri="{BB962C8B-B14F-4D97-AF65-F5344CB8AC3E}">
        <p14:creationId xmlns:p14="http://schemas.microsoft.com/office/powerpoint/2010/main" val="278115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71D421E-3317-4909-B196-510EA2620D75}" type="slidenum">
              <a:rPr lang="en-US" smtClean="0"/>
              <a:pPr algn="ctr"/>
              <a:t>28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83568" y="2132856"/>
            <a:ext cx="784887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1">
                  <a:lumMod val="75000"/>
                </a:schemeClr>
              </a:buClr>
            </a:pPr>
            <a:r>
              <a:rPr lang="lv-LV" sz="3200" b="1" dirty="0" smtClean="0">
                <a:latin typeface="+mn-lt"/>
              </a:rPr>
              <a:t>Paldies par uzmanību!</a:t>
            </a:r>
          </a:p>
          <a:p>
            <a:pPr algn="ctr">
              <a:buClr>
                <a:schemeClr val="accent1">
                  <a:lumMod val="75000"/>
                </a:schemeClr>
              </a:buClr>
            </a:pPr>
            <a:endParaRPr lang="lv-LV" sz="3200" b="1" i="1" dirty="0">
              <a:solidFill>
                <a:srgbClr val="9A0000"/>
              </a:solidFill>
              <a:latin typeface="+mn-lt"/>
            </a:endParaRPr>
          </a:p>
          <a:p>
            <a:pPr algn="r">
              <a:buClr>
                <a:schemeClr val="accent1">
                  <a:lumMod val="75000"/>
                </a:schemeClr>
              </a:buClr>
            </a:pPr>
            <a:r>
              <a:rPr lang="lv-LV" b="1" i="1" dirty="0" smtClean="0">
                <a:latin typeface="+mn-lt"/>
              </a:rPr>
              <a:t>Zigmārs Ķikāns</a:t>
            </a:r>
          </a:p>
          <a:p>
            <a:pPr algn="r">
              <a:buClr>
                <a:schemeClr val="accent1">
                  <a:lumMod val="75000"/>
                </a:schemeClr>
              </a:buClr>
            </a:pPr>
            <a:r>
              <a:rPr lang="lv-LV" b="1" i="1" dirty="0" smtClean="0">
                <a:latin typeface="+mn-lt"/>
              </a:rPr>
              <a:t>Tirgus un tiešā atbalsta departamenta direktors</a:t>
            </a:r>
          </a:p>
          <a:p>
            <a:pPr algn="r">
              <a:buClr>
                <a:schemeClr val="accent1">
                  <a:lumMod val="75000"/>
                </a:schemeClr>
              </a:buClr>
            </a:pPr>
            <a:r>
              <a:rPr lang="lv-LV" b="1" i="1" dirty="0" err="1" smtClean="0">
                <a:latin typeface="+mn-lt"/>
                <a:hlinkClick r:id="rId2"/>
              </a:rPr>
              <a:t>Zigmars.Kikans@zm.gov.lv</a:t>
            </a:r>
            <a:endParaRPr lang="lv-LV" b="1" i="1" dirty="0" smtClean="0">
              <a:latin typeface="+mn-lt"/>
            </a:endParaRPr>
          </a:p>
          <a:p>
            <a:pPr algn="r">
              <a:buClr>
                <a:schemeClr val="accent1">
                  <a:lumMod val="75000"/>
                </a:schemeClr>
              </a:buClr>
            </a:pPr>
            <a:r>
              <a:rPr lang="lv-LV" b="1" i="1" dirty="0" smtClean="0">
                <a:latin typeface="+mn-lt"/>
              </a:rPr>
              <a:t>Tālr. 67027338</a:t>
            </a:r>
          </a:p>
          <a:p>
            <a:pPr algn="r">
              <a:buClr>
                <a:schemeClr val="accent1">
                  <a:lumMod val="75000"/>
                </a:schemeClr>
              </a:buClr>
            </a:pPr>
            <a:endParaRPr lang="lv-LV" sz="1400" i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156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71D421E-3317-4909-B196-510EA2620D75}" type="slidenum">
              <a:rPr lang="en-US" smtClean="0"/>
              <a:pPr algn="ctr"/>
              <a:t>3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23528" y="1772816"/>
            <a:ext cx="85324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AutoNum type="arabicPeriod"/>
            </a:pPr>
            <a:r>
              <a:rPr lang="lv-LV" sz="3200" b="1" dirty="0" smtClean="0">
                <a:solidFill>
                  <a:schemeClr val="accent4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Izmaiņas tiešo maksājumu nosacījumos no 2018. gada</a:t>
            </a:r>
          </a:p>
          <a:p>
            <a:pPr marL="514350" indent="-514350" algn="ctr">
              <a:buAutoNum type="arabicPeriod"/>
            </a:pPr>
            <a:endParaRPr lang="lv-LV" sz="3200" b="1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lv-LV" sz="3200" b="1" dirty="0" smtClean="0">
                <a:solidFill>
                  <a:schemeClr val="accent4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(izmaiņas iezīmētas </a:t>
            </a:r>
            <a:r>
              <a:rPr lang="lv-LV" sz="3200" b="1" dirty="0" smtClean="0">
                <a:solidFill>
                  <a:srgbClr val="C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ar sarkanu</a:t>
            </a:r>
            <a:r>
              <a:rPr lang="lv-LV" sz="3200" b="1" dirty="0" smtClean="0">
                <a:solidFill>
                  <a:schemeClr val="accent4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lv-LV" sz="3200" b="1" dirty="0">
              <a:solidFill>
                <a:schemeClr val="accent4">
                  <a:lumMod val="50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lv-LV" sz="3200" b="1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29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C1A32A9-C385-47DD-8D2A-1C08D3F57C0B}" type="slidenum">
              <a:rPr lang="en-US" smtClean="0"/>
              <a:pPr algn="ctr"/>
              <a:t>4</a:t>
            </a:fld>
            <a:endParaRPr lang="en-US" dirty="0"/>
          </a:p>
        </p:txBody>
      </p:sp>
      <p:sp>
        <p:nvSpPr>
          <p:cNvPr id="7" name="Virsraksts 1"/>
          <p:cNvSpPr txBox="1">
            <a:spLocks/>
          </p:cNvSpPr>
          <p:nvPr/>
        </p:nvSpPr>
        <p:spPr>
          <a:xfrm>
            <a:off x="205546" y="117529"/>
            <a:ext cx="7848600" cy="7112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lv-LV" sz="2800" b="1" dirty="0" smtClean="0">
                <a:solidFill>
                  <a:schemeClr val="accent4">
                    <a:lumMod val="50000"/>
                  </a:schemeClr>
                </a:solidFill>
                <a:latin typeface="Calibri"/>
                <a:ea typeface="+mn-ea"/>
                <a:cs typeface="Arial" panose="020B0604020202020204" pitchFamily="34" charset="0"/>
              </a:rPr>
              <a:t>1.1. Vienotā platības maksājuma, </a:t>
            </a:r>
            <a:r>
              <a:rPr lang="lv-LV" sz="2800" b="1" dirty="0">
                <a:solidFill>
                  <a:schemeClr val="accent4">
                    <a:lumMod val="50000"/>
                  </a:schemeClr>
                </a:solidFill>
                <a:latin typeface="Calibri"/>
                <a:ea typeface="+mn-ea"/>
                <a:cs typeface="Arial" panose="020B0604020202020204" pitchFamily="34" charset="0"/>
              </a:rPr>
              <a:t>«zaļināšanas» un jaunā lauksaimnieka </a:t>
            </a:r>
            <a:r>
              <a:rPr lang="lv-LV" sz="2800" b="1" u="sng" dirty="0" smtClean="0">
                <a:solidFill>
                  <a:schemeClr val="accent4">
                    <a:lumMod val="50000"/>
                  </a:schemeClr>
                </a:solidFill>
                <a:latin typeface="Calibri"/>
                <a:ea typeface="+mn-ea"/>
                <a:cs typeface="Arial" panose="020B0604020202020204" pitchFamily="34" charset="0"/>
              </a:rPr>
              <a:t>provizoriskās likmes*</a:t>
            </a:r>
            <a:r>
              <a:rPr lang="lv-LV" sz="2800" b="1" dirty="0" smtClean="0">
                <a:solidFill>
                  <a:schemeClr val="accent4">
                    <a:lumMod val="50000"/>
                  </a:schemeClr>
                </a:solidFill>
                <a:latin typeface="Calibri"/>
                <a:ea typeface="+mn-ea"/>
                <a:cs typeface="Arial" panose="020B0604020202020204" pitchFamily="34" charset="0"/>
              </a:rPr>
              <a:t>, </a:t>
            </a:r>
            <a:r>
              <a:rPr lang="lv-LV" sz="2800" b="1" dirty="0" err="1">
                <a:solidFill>
                  <a:schemeClr val="accent4">
                    <a:lumMod val="50000"/>
                  </a:schemeClr>
                </a:solidFill>
                <a:latin typeface="Calibri"/>
                <a:ea typeface="+mn-ea"/>
                <a:cs typeface="Arial" panose="020B0604020202020204" pitchFamily="34" charset="0"/>
              </a:rPr>
              <a:t>eur</a:t>
            </a:r>
            <a:r>
              <a:rPr lang="lv-LV" sz="2800" b="1" dirty="0">
                <a:solidFill>
                  <a:schemeClr val="accent4">
                    <a:lumMod val="50000"/>
                  </a:schemeClr>
                </a:solidFill>
                <a:latin typeface="Calibri"/>
                <a:ea typeface="+mn-ea"/>
                <a:cs typeface="Arial" panose="020B0604020202020204" pitchFamily="34" charset="0"/>
              </a:rPr>
              <a:t>/ha</a:t>
            </a:r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8534400" y="6324600"/>
            <a:ext cx="430088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v-LV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17172D2A-A335-45D1-B5BB-8EEF06FA6A4E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12" name="Rectangle 7"/>
          <p:cNvSpPr/>
          <p:nvPr/>
        </p:nvSpPr>
        <p:spPr>
          <a:xfrm>
            <a:off x="827584" y="1340768"/>
            <a:ext cx="2880320" cy="770177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  <a:alpha val="49000"/>
                  </a:schemeClr>
                </a:gs>
                <a:gs pos="100000">
                  <a:srgbClr val="517296">
                    <a:alpha val="5900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1600" i="1" dirty="0" smtClean="0">
                <a:solidFill>
                  <a:srgbClr val="395069"/>
                </a:solidFill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  2015.-2017.g</a:t>
            </a:r>
            <a:r>
              <a:rPr lang="lv-LV" sz="1600" i="1" dirty="0">
                <a:solidFill>
                  <a:srgbClr val="395069"/>
                </a:solidFill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. faktiski izmaksāts </a:t>
            </a:r>
          </a:p>
          <a:p>
            <a:r>
              <a:rPr lang="lv-LV" sz="1600" i="1" dirty="0" smtClean="0">
                <a:solidFill>
                  <a:srgbClr val="395069"/>
                </a:solidFill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  2018. </a:t>
            </a:r>
            <a:r>
              <a:rPr lang="lv-LV" sz="1600" i="1" dirty="0">
                <a:solidFill>
                  <a:srgbClr val="395069"/>
                </a:solidFill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– 2020.g. provizoriski</a:t>
            </a:r>
          </a:p>
        </p:txBody>
      </p:sp>
      <p:sp>
        <p:nvSpPr>
          <p:cNvPr id="13" name="Vienādsānu trīsstūris 12"/>
          <p:cNvSpPr/>
          <p:nvPr/>
        </p:nvSpPr>
        <p:spPr>
          <a:xfrm rot="16200000" flipV="1">
            <a:off x="746478" y="1493882"/>
            <a:ext cx="241072" cy="222876"/>
          </a:xfrm>
          <a:prstGeom prst="triangle">
            <a:avLst/>
          </a:prstGeom>
          <a:solidFill>
            <a:srgbClr val="FFCC00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4" name="Vienādsānu trīsstūris 13"/>
          <p:cNvSpPr/>
          <p:nvPr/>
        </p:nvSpPr>
        <p:spPr>
          <a:xfrm rot="16200000" flipV="1">
            <a:off x="751770" y="1729661"/>
            <a:ext cx="261167" cy="253556"/>
          </a:xfrm>
          <a:prstGeom prst="triangle">
            <a:avLst/>
          </a:prstGeom>
          <a:solidFill>
            <a:srgbClr val="A6E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5" name="Vienādsānu trīsstūris 14"/>
          <p:cNvSpPr/>
          <p:nvPr/>
        </p:nvSpPr>
        <p:spPr>
          <a:xfrm rot="16200000" flipV="1">
            <a:off x="993292" y="6037129"/>
            <a:ext cx="144016" cy="112334"/>
          </a:xfrm>
          <a:prstGeom prst="triangle">
            <a:avLst/>
          </a:prstGeom>
          <a:solidFill>
            <a:srgbClr val="FFCC00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6" name="Vienādsānu trīsstūris 15"/>
          <p:cNvSpPr/>
          <p:nvPr/>
        </p:nvSpPr>
        <p:spPr>
          <a:xfrm rot="16200000" flipV="1">
            <a:off x="2359736" y="6037129"/>
            <a:ext cx="144016" cy="112334"/>
          </a:xfrm>
          <a:prstGeom prst="triangle">
            <a:avLst/>
          </a:prstGeom>
          <a:solidFill>
            <a:srgbClr val="FFCC00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7" name="Vienādsānu trīsstūris 16"/>
          <p:cNvSpPr/>
          <p:nvPr/>
        </p:nvSpPr>
        <p:spPr>
          <a:xfrm rot="16200000" flipV="1">
            <a:off x="3717678" y="6037129"/>
            <a:ext cx="144016" cy="112334"/>
          </a:xfrm>
          <a:prstGeom prst="triangle">
            <a:avLst/>
          </a:prstGeom>
          <a:solidFill>
            <a:srgbClr val="FFCC00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8" name="Vienādsānu trīsstūris 17"/>
          <p:cNvSpPr/>
          <p:nvPr/>
        </p:nvSpPr>
        <p:spPr>
          <a:xfrm rot="16200000" flipV="1">
            <a:off x="5075248" y="6037129"/>
            <a:ext cx="144016" cy="112334"/>
          </a:xfrm>
          <a:prstGeom prst="triangle">
            <a:avLst/>
          </a:prstGeom>
          <a:solidFill>
            <a:srgbClr val="A6EA96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9" name="Vienādsānu trīsstūris 18"/>
          <p:cNvSpPr/>
          <p:nvPr/>
        </p:nvSpPr>
        <p:spPr>
          <a:xfrm rot="16200000" flipV="1">
            <a:off x="6447247" y="6037129"/>
            <a:ext cx="144016" cy="112334"/>
          </a:xfrm>
          <a:prstGeom prst="triangle">
            <a:avLst/>
          </a:prstGeom>
          <a:solidFill>
            <a:srgbClr val="A6EA96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0" name="Vienādsānu trīsstūris 19"/>
          <p:cNvSpPr/>
          <p:nvPr/>
        </p:nvSpPr>
        <p:spPr>
          <a:xfrm rot="16200000" flipV="1">
            <a:off x="7790798" y="6037129"/>
            <a:ext cx="144016" cy="112334"/>
          </a:xfrm>
          <a:prstGeom prst="triangle">
            <a:avLst/>
          </a:prstGeom>
          <a:solidFill>
            <a:srgbClr val="A6EA96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1" name="Krusts 20"/>
          <p:cNvSpPr/>
          <p:nvPr/>
        </p:nvSpPr>
        <p:spPr>
          <a:xfrm>
            <a:off x="2487911" y="3553232"/>
            <a:ext cx="288049" cy="303375"/>
          </a:xfrm>
          <a:prstGeom prst="plus">
            <a:avLst>
              <a:gd name="adj" fmla="val 39376"/>
            </a:avLst>
          </a:prstGeom>
          <a:solidFill>
            <a:srgbClr val="94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/>
          </a:p>
        </p:txBody>
      </p:sp>
      <p:sp>
        <p:nvSpPr>
          <p:cNvPr id="22" name="Krusts 21"/>
          <p:cNvSpPr/>
          <p:nvPr/>
        </p:nvSpPr>
        <p:spPr>
          <a:xfrm>
            <a:off x="3845853" y="3272587"/>
            <a:ext cx="288049" cy="303375"/>
          </a:xfrm>
          <a:prstGeom prst="plus">
            <a:avLst>
              <a:gd name="adj" fmla="val 39376"/>
            </a:avLst>
          </a:prstGeom>
          <a:solidFill>
            <a:srgbClr val="94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/>
          </a:p>
        </p:txBody>
      </p:sp>
      <p:sp>
        <p:nvSpPr>
          <p:cNvPr id="23" name="Krusts 22"/>
          <p:cNvSpPr/>
          <p:nvPr/>
        </p:nvSpPr>
        <p:spPr>
          <a:xfrm>
            <a:off x="5203423" y="3068960"/>
            <a:ext cx="288049" cy="303375"/>
          </a:xfrm>
          <a:prstGeom prst="plus">
            <a:avLst>
              <a:gd name="adj" fmla="val 39376"/>
            </a:avLst>
          </a:prstGeom>
          <a:solidFill>
            <a:srgbClr val="94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/>
          </a:p>
        </p:txBody>
      </p:sp>
      <p:sp>
        <p:nvSpPr>
          <p:cNvPr id="24" name="Krusts 23"/>
          <p:cNvSpPr/>
          <p:nvPr/>
        </p:nvSpPr>
        <p:spPr>
          <a:xfrm>
            <a:off x="6575422" y="2758994"/>
            <a:ext cx="288049" cy="303375"/>
          </a:xfrm>
          <a:prstGeom prst="plus">
            <a:avLst>
              <a:gd name="adj" fmla="val 39376"/>
            </a:avLst>
          </a:prstGeom>
          <a:solidFill>
            <a:srgbClr val="94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/>
          </a:p>
        </p:txBody>
      </p:sp>
      <p:sp>
        <p:nvSpPr>
          <p:cNvPr id="25" name="Krusts 24"/>
          <p:cNvSpPr/>
          <p:nvPr/>
        </p:nvSpPr>
        <p:spPr>
          <a:xfrm>
            <a:off x="7956376" y="2564904"/>
            <a:ext cx="288049" cy="303375"/>
          </a:xfrm>
          <a:prstGeom prst="plus">
            <a:avLst>
              <a:gd name="adj" fmla="val 39376"/>
            </a:avLst>
          </a:prstGeom>
          <a:solidFill>
            <a:srgbClr val="94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/>
          </a:p>
        </p:txBody>
      </p:sp>
      <p:pic>
        <p:nvPicPr>
          <p:cNvPr id="26" name="Attēls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980728"/>
            <a:ext cx="8352928" cy="554773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5546" y="6483672"/>
            <a:ext cx="8326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i="1" dirty="0" smtClean="0"/>
              <a:t>* </a:t>
            </a:r>
            <a:r>
              <a:rPr lang="lv-LV" i="1" dirty="0"/>
              <a:t>Provizoriskās likmes var atšķirties no faktiski izmaksātajām likmēm </a:t>
            </a:r>
          </a:p>
        </p:txBody>
      </p:sp>
    </p:spTree>
    <p:extLst>
      <p:ext uri="{BB962C8B-B14F-4D97-AF65-F5344CB8AC3E}">
        <p14:creationId xmlns:p14="http://schemas.microsoft.com/office/powerpoint/2010/main" val="335820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C1A32A9-C385-47DD-8D2A-1C08D3F57C0B}" type="slidenum">
              <a:rPr lang="en-US" smtClean="0"/>
              <a:pPr algn="ctr"/>
              <a:t>5</a:t>
            </a:fld>
            <a:endParaRPr lang="en-US" dirty="0"/>
          </a:p>
        </p:txBody>
      </p:sp>
      <p:sp>
        <p:nvSpPr>
          <p:cNvPr id="7" name="Virsraksts 1"/>
          <p:cNvSpPr txBox="1">
            <a:spLocks/>
          </p:cNvSpPr>
          <p:nvPr/>
        </p:nvSpPr>
        <p:spPr>
          <a:xfrm>
            <a:off x="205546" y="117529"/>
            <a:ext cx="7848600" cy="7112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lv-LV" sz="2800" b="1" dirty="0" smtClean="0">
                <a:solidFill>
                  <a:schemeClr val="accent4">
                    <a:lumMod val="50000"/>
                  </a:schemeClr>
                </a:solidFill>
                <a:latin typeface="Calibri"/>
                <a:ea typeface="+mn-ea"/>
                <a:cs typeface="Arial" panose="020B0604020202020204" pitchFamily="34" charset="0"/>
              </a:rPr>
              <a:t>1.2. </a:t>
            </a:r>
            <a:r>
              <a:rPr lang="lv-LV" sz="2800" b="1" dirty="0">
                <a:solidFill>
                  <a:schemeClr val="accent4">
                    <a:lumMod val="50000"/>
                  </a:schemeClr>
                </a:solidFill>
                <a:latin typeface="Calibri"/>
                <a:ea typeface="+mn-ea"/>
                <a:cs typeface="Arial" panose="020B0604020202020204" pitchFamily="34" charset="0"/>
              </a:rPr>
              <a:t>B</a:t>
            </a:r>
            <a:r>
              <a:rPr lang="lv-LV" sz="2800" b="1" dirty="0" smtClean="0">
                <a:solidFill>
                  <a:schemeClr val="accent4">
                    <a:lumMod val="50000"/>
                  </a:schemeClr>
                </a:solidFill>
                <a:latin typeface="Calibri"/>
                <a:ea typeface="+mn-ea"/>
                <a:cs typeface="Arial" panose="020B0604020202020204" pitchFamily="34" charset="0"/>
              </a:rPr>
              <a:t>rīvprātīgi saistītā atbalsta  likmes</a:t>
            </a:r>
            <a:endParaRPr lang="lv-LV" sz="2800" b="1" dirty="0">
              <a:solidFill>
                <a:schemeClr val="accent4">
                  <a:lumMod val="50000"/>
                </a:scheme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9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247430"/>
              </p:ext>
            </p:extLst>
          </p:nvPr>
        </p:nvGraphicFramePr>
        <p:xfrm>
          <a:off x="205546" y="809257"/>
          <a:ext cx="8864838" cy="5552604"/>
        </p:xfrm>
        <a:graphic>
          <a:graphicData uri="http://schemas.openxmlformats.org/drawingml/2006/table">
            <a:tbl>
              <a:tblPr firstRow="1" bandRow="1"/>
              <a:tblGrid>
                <a:gridCol w="2667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1370">
                  <a:extLst>
                    <a:ext uri="{9D8B030D-6E8A-4147-A177-3AD203B41FA5}">
                      <a16:colId xmlns:a16="http://schemas.microsoft.com/office/drawing/2014/main" val="3793098901"/>
                    </a:ext>
                  </a:extLst>
                </a:gridCol>
                <a:gridCol w="941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29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29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29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29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29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63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lv-LV" sz="2000" noProof="0" dirty="0"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ctr"/>
                      <a:endParaRPr lang="lv-LV" sz="2000" b="0" i="0" u="none" strike="noStrike" noProof="0" dirty="0">
                        <a:solidFill>
                          <a:srgbClr val="395069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ctr"/>
                      <a:r>
                        <a:rPr lang="lv-LV" sz="2000" b="0" u="none" strike="noStrike" noProof="0" dirty="0" smtClean="0">
                          <a:solidFill>
                            <a:srgbClr val="395069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2015</a:t>
                      </a:r>
                      <a:endParaRPr lang="lv-LV" sz="2000" b="0" i="0" u="none" strike="noStrike" noProof="0" dirty="0">
                        <a:solidFill>
                          <a:srgbClr val="395069"/>
                        </a:solidFill>
                        <a:effectLst/>
                        <a:latin typeface="Segoe UI Light" panose="020B0502040204020203" pitchFamily="34" charset="0"/>
                        <a:ea typeface="Verdana" panose="020B060403050404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ctr"/>
                      <a:r>
                        <a:rPr lang="lv-LV" sz="2000" b="0" u="none" strike="noStrike" noProof="0" dirty="0" smtClean="0">
                          <a:solidFill>
                            <a:srgbClr val="395069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2016</a:t>
                      </a:r>
                      <a:endParaRPr lang="lv-LV" sz="2000" b="0" i="0" u="none" strike="noStrike" noProof="0" dirty="0">
                        <a:solidFill>
                          <a:srgbClr val="395069"/>
                        </a:solidFill>
                        <a:effectLst/>
                        <a:latin typeface="Segoe UI Light" panose="020B0502040204020203" pitchFamily="34" charset="0"/>
                        <a:ea typeface="Verdana" panose="020B060403050404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ctr"/>
                      <a:r>
                        <a:rPr lang="lv-LV" sz="2000" b="0" u="none" strike="noStrike" noProof="0" dirty="0" smtClean="0">
                          <a:solidFill>
                            <a:srgbClr val="395069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2017</a:t>
                      </a:r>
                      <a:endParaRPr lang="lv-LV" sz="2000" b="0" i="0" u="none" strike="noStrike" noProof="0" dirty="0">
                        <a:solidFill>
                          <a:srgbClr val="395069"/>
                        </a:solidFill>
                        <a:effectLst/>
                        <a:latin typeface="Segoe UI Light" panose="020B0502040204020203" pitchFamily="34" charset="0"/>
                        <a:ea typeface="Verdana" panose="020B060403050404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ctr"/>
                      <a:r>
                        <a:rPr lang="lv-LV" sz="2000" b="0" u="none" strike="noStrike" noProof="0" dirty="0" smtClean="0">
                          <a:solidFill>
                            <a:srgbClr val="395069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2018</a:t>
                      </a:r>
                      <a:endParaRPr lang="lv-LV" sz="2000" b="0" i="0" u="none" strike="noStrike" noProof="0" dirty="0">
                        <a:solidFill>
                          <a:srgbClr val="395069"/>
                        </a:solidFill>
                        <a:effectLst/>
                        <a:latin typeface="Segoe UI Light" panose="020B0502040204020203" pitchFamily="34" charset="0"/>
                        <a:ea typeface="Verdana" panose="020B060403050404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ctr"/>
                      <a:r>
                        <a:rPr lang="lv-LV" sz="2000" b="0" u="none" strike="noStrike" noProof="0" dirty="0" smtClean="0">
                          <a:solidFill>
                            <a:srgbClr val="395069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2019</a:t>
                      </a:r>
                      <a:endParaRPr lang="lv-LV" sz="2000" b="0" i="0" u="none" strike="noStrike" noProof="0" dirty="0">
                        <a:solidFill>
                          <a:srgbClr val="395069"/>
                        </a:solidFill>
                        <a:effectLst/>
                        <a:latin typeface="Segoe UI Light" panose="020B0502040204020203" pitchFamily="34" charset="0"/>
                        <a:ea typeface="Verdana" panose="020B060403050404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ctr"/>
                      <a:r>
                        <a:rPr lang="lv-LV" sz="2000" b="0" u="none" strike="noStrike" noProof="0" dirty="0" smtClean="0">
                          <a:solidFill>
                            <a:srgbClr val="395069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2020</a:t>
                      </a:r>
                      <a:endParaRPr lang="lv-LV" sz="2000" b="0" i="0" u="none" strike="noStrike" noProof="0" dirty="0">
                        <a:solidFill>
                          <a:srgbClr val="395069"/>
                        </a:solidFill>
                        <a:effectLst/>
                        <a:latin typeface="Segoe UI Light" panose="020B0502040204020203" pitchFamily="34" charset="0"/>
                        <a:ea typeface="Verdana" panose="020B060403050404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6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lv-LV" sz="1800" b="0" i="0" u="none" strike="noStrike" dirty="0">
                          <a:solidFill>
                            <a:srgbClr val="395069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Par slaucamām govīm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lv-LV" sz="1800" b="0" i="0" u="none" strike="noStrike" noProof="1" smtClean="0">
                          <a:solidFill>
                            <a:srgbClr val="395069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eur/dzīv</a:t>
                      </a:r>
                      <a:endParaRPr lang="lv-LV" sz="1800" b="0" i="0" u="none" strike="noStrike" noProof="1">
                        <a:solidFill>
                          <a:srgbClr val="395069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ctr"/>
                      <a:r>
                        <a:rPr lang="lv-LV" sz="18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125,36</a:t>
                      </a:r>
                      <a:endParaRPr lang="lv-LV" sz="1800" b="1" i="0" u="none" strike="noStrike" dirty="0">
                        <a:solidFill>
                          <a:srgbClr val="00B0F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ctr"/>
                      <a:r>
                        <a:rPr lang="lv-LV" sz="18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141.72</a:t>
                      </a:r>
                      <a:endParaRPr lang="lv-LV" sz="1800" b="1" i="0" u="none" strike="noStrike" dirty="0">
                        <a:solidFill>
                          <a:srgbClr val="00B0F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ctr"/>
                      <a:r>
                        <a:rPr lang="lv-LV" sz="1800" b="1" i="0" u="none" strike="noStrike" kern="1200" dirty="0" smtClean="0">
                          <a:solidFill>
                            <a:srgbClr val="00B0F0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168,85</a:t>
                      </a:r>
                      <a:endParaRPr lang="lv-LV" sz="1800" b="1" i="0" u="none" strike="noStrike" kern="1200" dirty="0">
                        <a:solidFill>
                          <a:srgbClr val="00B0F0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ctr"/>
                      <a:r>
                        <a:rPr lang="lv-LV" sz="1800" b="0" i="0" u="none" strike="noStrike">
                          <a:solidFill>
                            <a:srgbClr val="395069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178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ctr"/>
                      <a:r>
                        <a:rPr lang="lv-LV" sz="1800" b="0" i="0" u="none" strike="noStrike">
                          <a:solidFill>
                            <a:srgbClr val="395069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203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ctr"/>
                      <a:r>
                        <a:rPr lang="lv-LV" sz="1800" b="0" i="0" u="none" strike="noStrike">
                          <a:solidFill>
                            <a:srgbClr val="395069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6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lv-LV" sz="1800" b="0" i="0" u="none" strike="noStrike" dirty="0">
                          <a:solidFill>
                            <a:srgbClr val="395069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Par kazu mātēm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lv-LV" sz="1800" b="0" i="0" u="none" strike="noStrike" noProof="1" smtClean="0">
                          <a:solidFill>
                            <a:srgbClr val="395069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eur/dzīv</a:t>
                      </a:r>
                      <a:endParaRPr lang="lv-LV" sz="1800" b="0" i="0" u="none" strike="noStrike" noProof="1">
                        <a:solidFill>
                          <a:srgbClr val="395069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ctr"/>
                      <a:r>
                        <a:rPr lang="lv-LV" sz="18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65,66</a:t>
                      </a:r>
                      <a:endParaRPr lang="lv-LV" sz="1800" b="1" i="0" u="none" strike="noStrike" dirty="0">
                        <a:solidFill>
                          <a:srgbClr val="00B0F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ctr"/>
                      <a:r>
                        <a:rPr lang="lv-LV" sz="18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58.95</a:t>
                      </a:r>
                      <a:endParaRPr lang="lv-LV" sz="1800" b="1" i="0" u="none" strike="noStrike" dirty="0">
                        <a:solidFill>
                          <a:srgbClr val="00B0F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ctr"/>
                      <a:r>
                        <a:rPr lang="lv-LV" sz="1800" b="1" i="0" u="none" strike="noStrike" kern="1200" dirty="0" smtClean="0">
                          <a:solidFill>
                            <a:srgbClr val="00B0F0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57,13</a:t>
                      </a:r>
                      <a:endParaRPr lang="lv-LV" sz="1800" b="1" i="0" u="none" strike="noStrike" kern="1200" dirty="0">
                        <a:solidFill>
                          <a:srgbClr val="00B0F0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ctr"/>
                      <a:r>
                        <a:rPr lang="lv-LV" sz="1800" b="0" i="0" u="none" strike="noStrike">
                          <a:solidFill>
                            <a:srgbClr val="395069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ctr"/>
                      <a:r>
                        <a:rPr lang="lv-LV" sz="1800" b="0" i="0" u="none" strike="noStrike">
                          <a:solidFill>
                            <a:srgbClr val="395069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ctr"/>
                      <a:r>
                        <a:rPr lang="lv-LV" sz="1800" b="0" i="0" u="none" strike="noStrike">
                          <a:solidFill>
                            <a:srgbClr val="395069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6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lv-LV" sz="1800" b="0" i="0" u="none" strike="noStrike" dirty="0">
                          <a:solidFill>
                            <a:srgbClr val="395069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Par liellopiem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lv-LV" sz="1800" b="0" i="0" u="none" strike="noStrike" noProof="1" smtClean="0">
                          <a:solidFill>
                            <a:srgbClr val="395069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eur/dzīv</a:t>
                      </a:r>
                      <a:endParaRPr lang="lv-LV" sz="1800" b="0" i="0" u="none" strike="noStrike" noProof="1">
                        <a:solidFill>
                          <a:srgbClr val="395069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ctr"/>
                      <a:r>
                        <a:rPr lang="lv-LV" sz="18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77,07</a:t>
                      </a:r>
                      <a:endParaRPr lang="lv-LV" sz="1800" b="1" i="0" u="none" strike="noStrike" dirty="0">
                        <a:solidFill>
                          <a:srgbClr val="00B0F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ctr"/>
                      <a:r>
                        <a:rPr lang="lv-LV" sz="18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76,68</a:t>
                      </a:r>
                      <a:endParaRPr lang="lv-LV" sz="1800" b="1" i="0" u="none" strike="noStrike" dirty="0">
                        <a:solidFill>
                          <a:srgbClr val="00B0F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ctr"/>
                      <a:r>
                        <a:rPr lang="lv-LV" sz="1800" b="1" i="0" u="none" strike="noStrike" kern="1200" dirty="0" smtClean="0">
                          <a:solidFill>
                            <a:srgbClr val="00B0F0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75,73</a:t>
                      </a:r>
                      <a:endParaRPr lang="lv-LV" sz="1800" b="1" i="0" u="none" strike="noStrike" kern="1200" dirty="0">
                        <a:solidFill>
                          <a:srgbClr val="00B0F0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ctr"/>
                      <a:r>
                        <a:rPr lang="lv-LV" sz="1800" b="0" i="0" u="none" strike="noStrike" dirty="0">
                          <a:solidFill>
                            <a:srgbClr val="395069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107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ctr"/>
                      <a:r>
                        <a:rPr lang="lv-LV" sz="1800" b="0" i="0" u="none" strike="noStrike">
                          <a:solidFill>
                            <a:srgbClr val="395069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ctr"/>
                      <a:r>
                        <a:rPr lang="lv-LV" sz="1800" b="0" i="0" u="none" strike="noStrike">
                          <a:solidFill>
                            <a:srgbClr val="395069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6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lv-LV" sz="1800" b="0" i="0" u="none" strike="noStrike">
                          <a:solidFill>
                            <a:srgbClr val="395069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Par aitu mātēm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lv-LV" sz="1800" b="0" i="0" u="none" strike="noStrike" noProof="1" smtClean="0">
                          <a:solidFill>
                            <a:srgbClr val="395069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eur/dzīv</a:t>
                      </a:r>
                      <a:endParaRPr lang="lv-LV" sz="1800" b="0" i="0" u="none" strike="noStrike" noProof="1">
                        <a:solidFill>
                          <a:srgbClr val="395069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ctr"/>
                      <a:r>
                        <a:rPr lang="lv-LV" sz="18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13,49</a:t>
                      </a:r>
                      <a:endParaRPr lang="lv-LV" sz="1800" b="1" i="0" u="none" strike="noStrike" dirty="0">
                        <a:solidFill>
                          <a:srgbClr val="00B0F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ctr"/>
                      <a:r>
                        <a:rPr lang="lv-LV" sz="18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17,75</a:t>
                      </a:r>
                      <a:endParaRPr lang="lv-LV" sz="1800" b="1" i="0" u="none" strike="noStrike" dirty="0">
                        <a:solidFill>
                          <a:srgbClr val="00B0F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ctr" latinLnBrk="0" hangingPunct="1"/>
                      <a:r>
                        <a:rPr lang="lv-LV" sz="1800" b="1" i="0" u="none" strike="noStrike" kern="1200" dirty="0" smtClean="0">
                          <a:solidFill>
                            <a:srgbClr val="00B0F0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23,43</a:t>
                      </a:r>
                      <a:endParaRPr lang="lv-LV" sz="1800" b="1" i="0" u="none" strike="noStrike" kern="1200" dirty="0">
                        <a:solidFill>
                          <a:srgbClr val="00B0F0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ctr" latinLnBrk="0" hangingPunct="1"/>
                      <a:r>
                        <a:rPr lang="lv-LV" sz="1800" b="0" i="0" u="none" strike="noStrike" kern="1200" dirty="0">
                          <a:solidFill>
                            <a:srgbClr val="395069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ctr"/>
                      <a:r>
                        <a:rPr lang="lv-LV" sz="1800" b="0" i="0" u="none" strike="noStrike" kern="1200" dirty="0">
                          <a:solidFill>
                            <a:srgbClr val="395069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ctr"/>
                      <a:r>
                        <a:rPr lang="lv-LV" sz="1800" b="0" i="0" u="none" strike="noStrike" dirty="0">
                          <a:solidFill>
                            <a:srgbClr val="395069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6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lv-LV" sz="1800" b="0" i="0" u="none" strike="noStrike" dirty="0">
                          <a:solidFill>
                            <a:srgbClr val="395069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Par cietes kartupeļiem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lv-LV" sz="1800" b="0" i="0" u="none" strike="noStrike" noProof="1" smtClean="0">
                          <a:solidFill>
                            <a:srgbClr val="395069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eur/ha</a:t>
                      </a:r>
                      <a:endParaRPr lang="lv-LV" sz="1800" b="0" i="0" u="none" strike="noStrike" noProof="1">
                        <a:solidFill>
                          <a:srgbClr val="395069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ctr"/>
                      <a:r>
                        <a:rPr lang="lv-LV" sz="18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342,96</a:t>
                      </a:r>
                      <a:endParaRPr lang="lv-LV" sz="1800" b="1" i="0" u="none" strike="noStrike" dirty="0">
                        <a:solidFill>
                          <a:srgbClr val="00B0F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ctr"/>
                      <a:r>
                        <a:rPr lang="lv-LV" sz="18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366,77</a:t>
                      </a:r>
                      <a:endParaRPr lang="lv-LV" sz="1800" b="1" i="0" u="none" strike="noStrike" dirty="0">
                        <a:solidFill>
                          <a:srgbClr val="00B0F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ctr" latinLnBrk="0" hangingPunct="1"/>
                      <a:r>
                        <a:rPr lang="lv-LV" sz="1800" b="1" i="0" u="none" strike="noStrike" kern="1200" dirty="0" smtClean="0">
                          <a:solidFill>
                            <a:srgbClr val="00B0F0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298,22</a:t>
                      </a:r>
                      <a:endParaRPr lang="lv-LV" sz="1800" b="1" i="0" u="none" strike="noStrike" kern="1200" dirty="0">
                        <a:solidFill>
                          <a:srgbClr val="00B0F0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ctr"/>
                      <a:r>
                        <a:rPr lang="lv-LV" sz="1800" b="0" i="0" u="none" strike="noStrike" dirty="0">
                          <a:solidFill>
                            <a:srgbClr val="395069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ctr"/>
                      <a:r>
                        <a:rPr lang="lv-LV" sz="1800" b="0" i="0" u="none" strike="noStrike" dirty="0">
                          <a:solidFill>
                            <a:srgbClr val="395069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ctr"/>
                      <a:r>
                        <a:rPr lang="lv-LV" sz="1800" b="0" i="0" u="none" strike="noStrike">
                          <a:solidFill>
                            <a:srgbClr val="395069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6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lv-LV" sz="1800" b="0" i="0" u="none" strike="noStrike" dirty="0">
                          <a:solidFill>
                            <a:srgbClr val="395069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Par </a:t>
                      </a:r>
                      <a:r>
                        <a:rPr lang="lv-LV" sz="1800" b="0" i="0" u="none" strike="noStrike" dirty="0" err="1" smtClean="0">
                          <a:solidFill>
                            <a:srgbClr val="395069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sert</a:t>
                      </a:r>
                      <a:r>
                        <a:rPr lang="lv-LV" sz="1800" b="0" i="0" u="none" strike="noStrike" dirty="0" smtClean="0">
                          <a:solidFill>
                            <a:srgbClr val="395069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. </a:t>
                      </a:r>
                      <a:r>
                        <a:rPr lang="lv-LV" sz="1800" b="0" i="0" u="none" strike="noStrike" dirty="0">
                          <a:solidFill>
                            <a:srgbClr val="395069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zālāju sēklām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lv-LV" sz="1800" b="0" i="0" u="none" strike="noStrike" noProof="1" smtClean="0">
                          <a:solidFill>
                            <a:srgbClr val="395069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eur/ha</a:t>
                      </a:r>
                      <a:endParaRPr lang="lv-LV" sz="1800" b="0" i="0" u="none" strike="noStrike" noProof="1">
                        <a:solidFill>
                          <a:srgbClr val="395069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ctr"/>
                      <a:r>
                        <a:rPr lang="lv-LV" sz="18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90,37</a:t>
                      </a:r>
                      <a:endParaRPr lang="lv-LV" sz="1800" b="1" i="0" u="none" strike="noStrike" dirty="0">
                        <a:solidFill>
                          <a:srgbClr val="00B0F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ctr"/>
                      <a:r>
                        <a:rPr lang="lv-LV" sz="18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68,09</a:t>
                      </a:r>
                      <a:endParaRPr lang="lv-LV" sz="1800" b="1" i="0" u="none" strike="noStrike" dirty="0">
                        <a:solidFill>
                          <a:srgbClr val="00B0F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ctr"/>
                      <a:r>
                        <a:rPr lang="lv-LV" sz="1800" b="0" i="0" u="none" strike="noStrike">
                          <a:solidFill>
                            <a:srgbClr val="395069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ctr"/>
                      <a:r>
                        <a:rPr lang="lv-LV" sz="1800" b="0" i="0" u="none" strike="noStrike" dirty="0">
                          <a:solidFill>
                            <a:srgbClr val="395069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ctr"/>
                      <a:r>
                        <a:rPr lang="lv-LV" sz="1800" b="0" i="0" u="none" strike="noStrike" dirty="0">
                          <a:solidFill>
                            <a:srgbClr val="395069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ctr"/>
                      <a:r>
                        <a:rPr lang="lv-LV" sz="1800" b="0" i="0" u="none" strike="noStrike">
                          <a:solidFill>
                            <a:srgbClr val="395069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6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lv-LV" sz="1800" b="0" i="0" u="none" strike="noStrike" dirty="0">
                          <a:solidFill>
                            <a:srgbClr val="395069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Par </a:t>
                      </a:r>
                      <a:r>
                        <a:rPr lang="lv-LV" sz="1800" b="0" i="0" u="none" strike="noStrike" dirty="0" err="1" smtClean="0">
                          <a:solidFill>
                            <a:srgbClr val="395069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sert</a:t>
                      </a:r>
                      <a:r>
                        <a:rPr lang="lv-LV" sz="1800" b="0" i="0" u="none" strike="noStrike" dirty="0" smtClean="0">
                          <a:solidFill>
                            <a:srgbClr val="395069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. </a:t>
                      </a:r>
                      <a:r>
                        <a:rPr lang="lv-LV" sz="1800" b="0" i="0" u="none" strike="noStrike" dirty="0">
                          <a:solidFill>
                            <a:srgbClr val="395069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sēklas kartupeļiem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lv-LV" sz="1800" b="0" i="0" u="none" strike="noStrike" noProof="1" smtClean="0">
                          <a:solidFill>
                            <a:srgbClr val="395069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eur/ha</a:t>
                      </a:r>
                      <a:endParaRPr lang="lv-LV" sz="1800" b="0" i="0" u="none" strike="noStrike" noProof="1">
                        <a:solidFill>
                          <a:srgbClr val="395069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ctr"/>
                      <a:r>
                        <a:rPr lang="lv-LV" sz="18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502,1</a:t>
                      </a:r>
                      <a:endParaRPr lang="lv-LV" sz="1800" b="1" i="0" u="none" strike="noStrike" dirty="0">
                        <a:solidFill>
                          <a:srgbClr val="00B0F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ctr"/>
                      <a:r>
                        <a:rPr lang="lv-LV" sz="18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409,86</a:t>
                      </a:r>
                      <a:endParaRPr lang="lv-LV" sz="1800" b="1" i="0" u="none" strike="noStrike" dirty="0">
                        <a:solidFill>
                          <a:srgbClr val="00B0F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ctr"/>
                      <a:r>
                        <a:rPr lang="lv-LV" sz="1800" b="0" i="0" u="none" strike="noStrike">
                          <a:solidFill>
                            <a:srgbClr val="395069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ctr"/>
                      <a:r>
                        <a:rPr lang="lv-LV" sz="1800" b="0" i="0" u="none" strike="noStrike" dirty="0">
                          <a:solidFill>
                            <a:srgbClr val="395069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ctr"/>
                      <a:r>
                        <a:rPr lang="lv-LV" sz="1800" b="0" i="0" u="none" strike="noStrike" dirty="0">
                          <a:solidFill>
                            <a:srgbClr val="395069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ctr"/>
                      <a:r>
                        <a:rPr lang="lv-LV" sz="1800" b="0" i="0" u="none" strike="noStrike">
                          <a:solidFill>
                            <a:srgbClr val="395069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6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lv-LV" sz="1800" b="0" i="0" u="none" strike="noStrike">
                          <a:solidFill>
                            <a:srgbClr val="395069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Par sertificētu labības sēklu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lv-LV" sz="1800" b="0" i="0" u="none" strike="noStrike" noProof="1" smtClean="0">
                          <a:solidFill>
                            <a:srgbClr val="395069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eur/ha</a:t>
                      </a:r>
                      <a:endParaRPr lang="lv-LV" sz="1800" b="0" i="0" u="none" strike="noStrike" noProof="1">
                        <a:solidFill>
                          <a:srgbClr val="395069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ctr"/>
                      <a:r>
                        <a:rPr lang="lv-LV" sz="18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90,27</a:t>
                      </a:r>
                      <a:endParaRPr lang="lv-LV" sz="1800" b="1" i="0" u="none" strike="noStrike" dirty="0">
                        <a:solidFill>
                          <a:srgbClr val="00B0F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ctr"/>
                      <a:r>
                        <a:rPr lang="lv-LV" sz="18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84,40</a:t>
                      </a:r>
                      <a:endParaRPr lang="lv-LV" sz="1800" b="1" i="0" u="none" strike="noStrike" dirty="0">
                        <a:solidFill>
                          <a:srgbClr val="00B0F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ctr"/>
                      <a:r>
                        <a:rPr lang="lv-LV" sz="1800" b="0" i="0" u="none" strike="noStrike">
                          <a:solidFill>
                            <a:srgbClr val="395069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ctr"/>
                      <a:r>
                        <a:rPr lang="lv-LV" sz="1800" b="0" i="0" u="none" strike="noStrike" dirty="0">
                          <a:solidFill>
                            <a:srgbClr val="395069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ctr"/>
                      <a:r>
                        <a:rPr lang="lv-LV" sz="1800" b="0" i="0" u="none" strike="noStrike" dirty="0">
                          <a:solidFill>
                            <a:srgbClr val="395069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ctr"/>
                      <a:r>
                        <a:rPr lang="lv-LV" sz="1800" b="0" i="0" u="none" strike="noStrike" dirty="0">
                          <a:solidFill>
                            <a:srgbClr val="395069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6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lv-LV" sz="1800" b="0" i="0" u="none" strike="noStrike" dirty="0">
                          <a:solidFill>
                            <a:srgbClr val="395069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Par </a:t>
                      </a:r>
                      <a:r>
                        <a:rPr lang="lv-LV" sz="1800" b="0" i="0" u="none" strike="noStrike" dirty="0" smtClean="0">
                          <a:solidFill>
                            <a:srgbClr val="395069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rapsi </a:t>
                      </a:r>
                      <a:r>
                        <a:rPr lang="lv-LV" sz="1800" b="0" i="0" u="none" strike="noStrike" dirty="0">
                          <a:solidFill>
                            <a:srgbClr val="395069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un </a:t>
                      </a:r>
                      <a:r>
                        <a:rPr lang="lv-LV" sz="1800" b="0" i="0" u="none" strike="noStrike" dirty="0" smtClean="0">
                          <a:solidFill>
                            <a:srgbClr val="395069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ripsi</a:t>
                      </a:r>
                      <a:endParaRPr lang="lv-LV" sz="1800" b="0" i="0" u="none" strike="noStrike" dirty="0">
                        <a:solidFill>
                          <a:srgbClr val="395069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lv-LV" sz="1800" b="0" i="0" u="none" strike="noStrike" noProof="1" smtClean="0">
                          <a:solidFill>
                            <a:srgbClr val="395069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eur/ha</a:t>
                      </a:r>
                      <a:endParaRPr lang="lv-LV" sz="1800" b="0" i="0" u="none" strike="noStrike" noProof="1">
                        <a:solidFill>
                          <a:srgbClr val="395069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ctr"/>
                      <a:r>
                        <a:rPr lang="lv-LV" sz="18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74,46</a:t>
                      </a:r>
                      <a:endParaRPr lang="lv-LV" sz="1800" b="1" i="0" u="none" strike="noStrike" dirty="0">
                        <a:solidFill>
                          <a:srgbClr val="00B0F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ctr"/>
                      <a:r>
                        <a:rPr lang="lv-LV" sz="18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80,54</a:t>
                      </a:r>
                      <a:endParaRPr lang="lv-LV" sz="1800" b="1" i="0" u="none" strike="noStrike" dirty="0">
                        <a:solidFill>
                          <a:srgbClr val="00B0F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ctr"/>
                      <a:r>
                        <a:rPr lang="lv-LV" sz="1800" b="1" i="0" u="none" strike="noStrike" kern="1200" dirty="0" smtClean="0">
                          <a:solidFill>
                            <a:srgbClr val="00B0F0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36,67</a:t>
                      </a:r>
                      <a:endParaRPr lang="lv-LV" sz="1800" b="1" i="0" u="none" strike="noStrike" kern="1200" dirty="0">
                        <a:solidFill>
                          <a:srgbClr val="00B0F0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ctr"/>
                      <a:r>
                        <a:rPr lang="lv-LV" sz="1800" b="0" i="0" u="none" strike="noStrike" dirty="0">
                          <a:solidFill>
                            <a:srgbClr val="395069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ctr"/>
                      <a:r>
                        <a:rPr lang="lv-LV" sz="1800" b="0" i="0" u="none" strike="noStrike" dirty="0">
                          <a:solidFill>
                            <a:srgbClr val="395069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ctr"/>
                      <a:r>
                        <a:rPr lang="lv-LV" sz="1800" b="0" i="0" u="none" strike="noStrike" dirty="0">
                          <a:solidFill>
                            <a:srgbClr val="395069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6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lv-LV" sz="1800" b="0" i="0" u="none" strike="noStrike" dirty="0">
                          <a:solidFill>
                            <a:srgbClr val="395069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Par augļiem un ogām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lv-LV" sz="1800" b="0" i="0" u="none" strike="noStrike" noProof="1" smtClean="0">
                          <a:solidFill>
                            <a:srgbClr val="395069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eur/ha</a:t>
                      </a:r>
                      <a:endParaRPr lang="lv-LV" sz="1800" b="0" i="0" u="none" strike="noStrike" noProof="1">
                        <a:solidFill>
                          <a:srgbClr val="395069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ctr"/>
                      <a:r>
                        <a:rPr lang="lv-LV" sz="18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157,59</a:t>
                      </a:r>
                      <a:endParaRPr lang="lv-LV" sz="1800" b="1" i="0" u="none" strike="noStrike" dirty="0">
                        <a:solidFill>
                          <a:srgbClr val="00B0F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ctr"/>
                      <a:r>
                        <a:rPr lang="lv-LV" sz="18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151,79</a:t>
                      </a:r>
                      <a:endParaRPr lang="lv-LV" sz="1800" b="1" i="0" u="none" strike="noStrike" dirty="0">
                        <a:solidFill>
                          <a:srgbClr val="00B0F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ctr"/>
                      <a:r>
                        <a:rPr lang="lv-LV" sz="1800" b="1" i="0" u="none" strike="noStrike" kern="1200" dirty="0" smtClean="0">
                          <a:solidFill>
                            <a:srgbClr val="00B0F0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134,95</a:t>
                      </a:r>
                      <a:endParaRPr lang="lv-LV" sz="1800" b="1" i="0" u="none" strike="noStrike" kern="1200" dirty="0">
                        <a:solidFill>
                          <a:srgbClr val="00B0F0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ctr"/>
                      <a:r>
                        <a:rPr lang="lv-LV" sz="1800" b="0" i="0" u="none" strike="noStrike" dirty="0">
                          <a:solidFill>
                            <a:srgbClr val="395069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ctr"/>
                      <a:r>
                        <a:rPr lang="lv-LV" sz="1800" b="0" i="0" u="none" strike="noStrike" dirty="0">
                          <a:solidFill>
                            <a:srgbClr val="395069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154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ctr"/>
                      <a:r>
                        <a:rPr lang="lv-LV" sz="1800" b="0" i="0" u="none" strike="noStrike" dirty="0">
                          <a:solidFill>
                            <a:srgbClr val="395069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167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66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lv-LV" sz="1800" b="0" i="0" u="none" strike="noStrike" dirty="0">
                          <a:solidFill>
                            <a:srgbClr val="395069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Par dārzeņiem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lv-LV" sz="1800" b="0" i="0" u="none" strike="noStrike" noProof="1" smtClean="0">
                          <a:solidFill>
                            <a:srgbClr val="395069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eur/ha</a:t>
                      </a:r>
                      <a:endParaRPr lang="lv-LV" sz="1800" b="0" i="0" u="none" strike="noStrike" noProof="1">
                        <a:solidFill>
                          <a:srgbClr val="395069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ctr"/>
                      <a:r>
                        <a:rPr lang="lv-LV" sz="18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501,85</a:t>
                      </a:r>
                      <a:endParaRPr lang="lv-LV" sz="1800" b="1" i="0" u="none" strike="noStrike" dirty="0">
                        <a:solidFill>
                          <a:srgbClr val="00B0F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ctr"/>
                      <a:r>
                        <a:rPr lang="lv-LV" sz="18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535,80</a:t>
                      </a:r>
                      <a:endParaRPr lang="lv-LV" sz="1800" b="1" i="0" u="none" strike="noStrike" dirty="0">
                        <a:solidFill>
                          <a:srgbClr val="00B0F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ctr" latinLnBrk="0" hangingPunct="1"/>
                      <a:r>
                        <a:rPr lang="lv-LV" sz="1800" b="1" i="0" u="none" strike="noStrike" kern="1200" dirty="0" smtClean="0">
                          <a:solidFill>
                            <a:srgbClr val="00B0F0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496,41</a:t>
                      </a:r>
                      <a:endParaRPr lang="lv-LV" sz="1800" b="1" i="0" u="none" strike="noStrike" kern="1200" dirty="0">
                        <a:solidFill>
                          <a:srgbClr val="00B0F0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ctr"/>
                      <a:r>
                        <a:rPr lang="lv-LV" sz="1800" b="0" i="0" u="none" strike="noStrike" dirty="0">
                          <a:solidFill>
                            <a:srgbClr val="395069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ctr"/>
                      <a:r>
                        <a:rPr lang="lv-LV" sz="1800" b="0" i="0" u="none" strike="noStrike" dirty="0">
                          <a:solidFill>
                            <a:srgbClr val="395069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569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ctr"/>
                      <a:r>
                        <a:rPr lang="lv-LV" sz="1800" b="0" i="0" u="none" strike="noStrike" dirty="0">
                          <a:solidFill>
                            <a:srgbClr val="395069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66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lv-LV" sz="1800" b="0" i="0" u="none" strike="noStrike">
                          <a:solidFill>
                            <a:srgbClr val="395069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Par proteīnaugiem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lv-LV" sz="1800" b="0" i="0" u="none" strike="noStrike" noProof="1" smtClean="0">
                          <a:solidFill>
                            <a:srgbClr val="395069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eur/ha</a:t>
                      </a:r>
                      <a:endParaRPr lang="lv-LV" sz="1800" b="0" i="0" u="none" strike="noStrike" noProof="1">
                        <a:solidFill>
                          <a:srgbClr val="395069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ctr"/>
                      <a:r>
                        <a:rPr lang="lv-LV" sz="18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82,48</a:t>
                      </a:r>
                      <a:endParaRPr lang="lv-LV" sz="1800" b="1" i="0" u="none" strike="noStrike" dirty="0">
                        <a:solidFill>
                          <a:srgbClr val="00B0F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ctr"/>
                      <a:r>
                        <a:rPr lang="lv-LV" sz="18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72,39</a:t>
                      </a:r>
                      <a:endParaRPr lang="lv-LV" sz="1800" b="1" i="0" u="none" strike="noStrike" dirty="0">
                        <a:solidFill>
                          <a:srgbClr val="00B0F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ctr" latinLnBrk="0" hangingPunct="1"/>
                      <a:r>
                        <a:rPr lang="lv-LV" sz="1800" b="1" i="0" u="none" strike="noStrike" kern="1200" dirty="0" smtClean="0">
                          <a:solidFill>
                            <a:srgbClr val="00B0F0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54,02</a:t>
                      </a:r>
                      <a:endParaRPr lang="lv-LV" sz="1800" b="1" i="0" u="none" strike="noStrike" kern="1200" dirty="0">
                        <a:solidFill>
                          <a:srgbClr val="00B0F0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ctr"/>
                      <a:r>
                        <a:rPr lang="lv-LV" sz="1800" b="0" i="0" u="none" strike="noStrike" dirty="0">
                          <a:solidFill>
                            <a:srgbClr val="395069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ctr"/>
                      <a:r>
                        <a:rPr lang="lv-LV" sz="1800" b="0" i="0" u="none" strike="noStrike" dirty="0">
                          <a:solidFill>
                            <a:srgbClr val="395069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ctr"/>
                      <a:r>
                        <a:rPr lang="lv-LV" sz="1800" b="0" i="0" u="none" strike="noStrike" dirty="0">
                          <a:solidFill>
                            <a:srgbClr val="395069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70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66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lv-LV" sz="1800" b="0" i="0" u="none" strike="noStrike" dirty="0">
                          <a:solidFill>
                            <a:srgbClr val="395069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Par miežiem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lv-LV" sz="1800" b="0" i="0" u="none" strike="noStrike" noProof="1" smtClean="0">
                          <a:solidFill>
                            <a:srgbClr val="395069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eur/ha</a:t>
                      </a:r>
                      <a:endParaRPr lang="lv-LV" sz="1800" b="0" i="0" u="none" strike="noStrike" noProof="1">
                        <a:solidFill>
                          <a:srgbClr val="395069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ctr"/>
                      <a:r>
                        <a:rPr lang="lv-LV" sz="18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32,8</a:t>
                      </a:r>
                      <a:endParaRPr lang="lv-LV" sz="1800" b="1" i="0" u="none" strike="noStrike" dirty="0">
                        <a:solidFill>
                          <a:srgbClr val="00B0F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ctr"/>
                      <a:r>
                        <a:rPr lang="lv-LV" sz="18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36,33</a:t>
                      </a:r>
                      <a:endParaRPr lang="lv-LV" sz="1800" b="1" i="0" u="none" strike="noStrike" dirty="0">
                        <a:solidFill>
                          <a:srgbClr val="00B0F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ctr" latinLnBrk="0" hangingPunct="1"/>
                      <a:r>
                        <a:rPr lang="lv-LV" sz="1800" b="1" i="0" u="none" strike="noStrike" kern="1200" dirty="0" smtClean="0">
                          <a:solidFill>
                            <a:srgbClr val="00B0F0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42,76</a:t>
                      </a:r>
                      <a:endParaRPr lang="lv-LV" sz="1800" b="1" i="0" u="none" strike="noStrike" kern="1200" dirty="0">
                        <a:solidFill>
                          <a:srgbClr val="00B0F0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ctr"/>
                      <a:r>
                        <a:rPr lang="lv-LV" sz="1800" b="0" i="0" u="none" strike="noStrike" dirty="0">
                          <a:solidFill>
                            <a:srgbClr val="395069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ctr"/>
                      <a:r>
                        <a:rPr lang="lv-LV" sz="1800" b="0" i="0" u="none" strike="noStrike" dirty="0">
                          <a:solidFill>
                            <a:srgbClr val="395069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ctr"/>
                      <a:r>
                        <a:rPr lang="lv-LV" sz="1800" b="0" i="0" u="none" strike="noStrike" dirty="0">
                          <a:solidFill>
                            <a:srgbClr val="395069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5546" y="6408871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i="1" dirty="0"/>
              <a:t>* </a:t>
            </a:r>
            <a:r>
              <a:rPr lang="lv-LV" i="1" dirty="0" smtClean="0">
                <a:solidFill>
                  <a:srgbClr val="00B0F0"/>
                </a:solidFill>
              </a:rPr>
              <a:t>2015- 2017.g</a:t>
            </a:r>
            <a:r>
              <a:rPr lang="lv-LV" i="1" dirty="0">
                <a:solidFill>
                  <a:srgbClr val="00B0F0"/>
                </a:solidFill>
              </a:rPr>
              <a:t>. faktiski izmaksātās likmes</a:t>
            </a:r>
            <a:r>
              <a:rPr lang="lv-LV" i="1" dirty="0"/>
              <a:t>, </a:t>
            </a:r>
            <a:r>
              <a:rPr lang="lv-LV" i="1" dirty="0" smtClean="0"/>
              <a:t>2018. </a:t>
            </a:r>
            <a:r>
              <a:rPr lang="lv-LV" i="1" dirty="0"/>
              <a:t>– 2020. provizoriskās atbalsta likmes</a:t>
            </a:r>
          </a:p>
        </p:txBody>
      </p:sp>
    </p:spTree>
    <p:extLst>
      <p:ext uri="{BB962C8B-B14F-4D97-AF65-F5344CB8AC3E}">
        <p14:creationId xmlns:p14="http://schemas.microsoft.com/office/powerpoint/2010/main" val="261364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C1A32A9-C385-47DD-8D2A-1C08D3F57C0B}" type="slidenum">
              <a:rPr lang="en-US" smtClean="0"/>
              <a:pPr algn="ctr"/>
              <a:t>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6545" y="1199593"/>
            <a:ext cx="8280920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buClr>
                <a:schemeClr val="accent1"/>
              </a:buClr>
            </a:pPr>
            <a:r>
              <a:rPr lang="lv-LV" sz="2200" b="1" dirty="0" smtClean="0"/>
              <a:t>1) Vienotajā iesniegumā, deklarējot dārzeņu kultūraugu kodu, jānodrošina:</a:t>
            </a:r>
          </a:p>
          <a:p>
            <a:pPr marL="342900" indent="-342900" algn="just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lv-LV" sz="2400" b="1" dirty="0" smtClean="0">
                <a:solidFill>
                  <a:srgbClr val="9A0000"/>
                </a:solidFill>
              </a:rPr>
              <a:t>Minimālais </a:t>
            </a:r>
            <a:r>
              <a:rPr lang="lv-LV" sz="2400" b="1" dirty="0">
                <a:solidFill>
                  <a:srgbClr val="9A0000"/>
                </a:solidFill>
              </a:rPr>
              <a:t>dārzeņu kultūraugu </a:t>
            </a:r>
            <a:r>
              <a:rPr lang="lv-LV" sz="2400" b="1" dirty="0" smtClean="0">
                <a:solidFill>
                  <a:srgbClr val="9A0000"/>
                </a:solidFill>
              </a:rPr>
              <a:t>skaitu </a:t>
            </a:r>
            <a:r>
              <a:rPr lang="lv-LV" sz="2400" b="1" dirty="0">
                <a:solidFill>
                  <a:srgbClr val="9A0000"/>
                </a:solidFill>
              </a:rPr>
              <a:t>uz 1m</a:t>
            </a:r>
            <a:r>
              <a:rPr lang="lv-LV" sz="2400" b="1" baseline="30000" dirty="0">
                <a:solidFill>
                  <a:srgbClr val="9A0000"/>
                </a:solidFill>
              </a:rPr>
              <a:t>2</a:t>
            </a:r>
            <a:r>
              <a:rPr lang="lv-LV" sz="2400" b="1" dirty="0">
                <a:solidFill>
                  <a:srgbClr val="9A0000"/>
                </a:solidFill>
              </a:rPr>
              <a:t> </a:t>
            </a:r>
            <a:r>
              <a:rPr lang="lv-LV" sz="2400" b="1" dirty="0" smtClean="0">
                <a:solidFill>
                  <a:srgbClr val="9A0000"/>
                </a:solidFill>
              </a:rPr>
              <a:t>un </a:t>
            </a:r>
            <a:r>
              <a:rPr lang="lv-LV" sz="2400" b="1" dirty="0">
                <a:solidFill>
                  <a:srgbClr val="9A0000"/>
                </a:solidFill>
              </a:rPr>
              <a:t>dārzeņu platībā </a:t>
            </a:r>
            <a:r>
              <a:rPr lang="lv-LV" sz="2400" b="1" dirty="0" smtClean="0">
                <a:solidFill>
                  <a:srgbClr val="9A0000"/>
                </a:solidFill>
              </a:rPr>
              <a:t>jāīsteno </a:t>
            </a:r>
            <a:r>
              <a:rPr lang="lv-LV" sz="2400" b="1" dirty="0">
                <a:solidFill>
                  <a:srgbClr val="9A0000"/>
                </a:solidFill>
              </a:rPr>
              <a:t>nezāļu ierobežošanas </a:t>
            </a:r>
            <a:r>
              <a:rPr lang="lv-LV" sz="2400" b="1" dirty="0" smtClean="0">
                <a:solidFill>
                  <a:srgbClr val="9A0000"/>
                </a:solidFill>
              </a:rPr>
              <a:t>pasākumi </a:t>
            </a:r>
            <a:r>
              <a:rPr lang="lv-LV" sz="2400" b="1" dirty="0">
                <a:solidFill>
                  <a:srgbClr val="9A0000"/>
                </a:solidFill>
              </a:rPr>
              <a:t>vismaz tādā apjomā, lai netiktu kavēta kultūraugu </a:t>
            </a:r>
            <a:r>
              <a:rPr lang="lv-LV" sz="2400" b="1" dirty="0" smtClean="0">
                <a:solidFill>
                  <a:srgbClr val="9A0000"/>
                </a:solidFill>
              </a:rPr>
              <a:t>augšana. </a:t>
            </a:r>
            <a:r>
              <a:rPr lang="lv-LV" sz="2400" dirty="0" smtClean="0"/>
              <a:t>Minimālais dārzeņu skaits </a:t>
            </a:r>
            <a:r>
              <a:rPr lang="lv-LV" sz="2400" dirty="0"/>
              <a:t>uz 1m</a:t>
            </a:r>
            <a:r>
              <a:rPr lang="lv-LV" sz="2400" baseline="30000" dirty="0"/>
              <a:t>2</a:t>
            </a:r>
            <a:r>
              <a:rPr lang="lv-LV" sz="2400" dirty="0"/>
              <a:t> </a:t>
            </a:r>
            <a:r>
              <a:rPr lang="lv-LV" sz="2400" dirty="0" smtClean="0"/>
              <a:t>tiks noteikts </a:t>
            </a:r>
            <a:r>
              <a:rPr lang="lv-LV" sz="2400" dirty="0"/>
              <a:t>Ministru kabineta 2015. gada 10. </a:t>
            </a:r>
            <a:r>
              <a:rPr lang="lv-LV" sz="2400" dirty="0" smtClean="0"/>
              <a:t>marta noteikumu Nr.126 </a:t>
            </a:r>
            <a:r>
              <a:rPr lang="lv-LV" sz="2400" dirty="0"/>
              <a:t>«Tiešo maksājumu piešķiršanas kārtība </a:t>
            </a:r>
            <a:r>
              <a:rPr lang="lv-LV" sz="2400" dirty="0" smtClean="0"/>
              <a:t>lauksaimniekiem</a:t>
            </a:r>
            <a:r>
              <a:rPr lang="lv-LV" sz="2400" dirty="0"/>
              <a:t>» </a:t>
            </a:r>
            <a:r>
              <a:rPr lang="lv-LV" sz="2400" dirty="0" smtClean="0"/>
              <a:t>2.</a:t>
            </a:r>
            <a:r>
              <a:rPr lang="lv-LV" sz="2400" baseline="30000" dirty="0" smtClean="0"/>
              <a:t>2</a:t>
            </a:r>
            <a:r>
              <a:rPr lang="lv-LV" sz="2400" dirty="0" smtClean="0"/>
              <a:t> pielikumā.</a:t>
            </a:r>
            <a:endParaRPr lang="lv-LV" sz="2400" dirty="0"/>
          </a:p>
          <a:p>
            <a:pPr marL="342900" indent="-342900" algn="just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lv-LV" altLang="lv-LV" sz="2400" b="1" dirty="0" smtClean="0">
                <a:solidFill>
                  <a:srgbClr val="9A0000"/>
                </a:solidFill>
              </a:rPr>
              <a:t>Platības</a:t>
            </a:r>
            <a:r>
              <a:rPr lang="lv-LV" altLang="lv-LV" sz="2400" b="1" dirty="0">
                <a:solidFill>
                  <a:srgbClr val="9A0000"/>
                </a:solidFill>
              </a:rPr>
              <a:t>, kurās </a:t>
            </a:r>
            <a:r>
              <a:rPr lang="lv-LV" altLang="lv-LV" sz="2400" b="1" dirty="0" smtClean="0">
                <a:solidFill>
                  <a:srgbClr val="9A0000"/>
                </a:solidFill>
              </a:rPr>
              <a:t>netiks nodrošināta </a:t>
            </a:r>
            <a:r>
              <a:rPr lang="lv-LV" altLang="lv-LV" sz="2400" b="1" dirty="0">
                <a:solidFill>
                  <a:srgbClr val="9A0000"/>
                </a:solidFill>
              </a:rPr>
              <a:t>minimālā biezība, būs </a:t>
            </a:r>
            <a:r>
              <a:rPr lang="lv-LV" altLang="lv-LV" sz="2400" b="1" dirty="0" smtClean="0">
                <a:solidFill>
                  <a:srgbClr val="9A0000"/>
                </a:solidFill>
              </a:rPr>
              <a:t>jāprecizē kods, deklarējot 792.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lv-LV" sz="2200" b="1" dirty="0" smtClean="0"/>
              <a:t>2) </a:t>
            </a:r>
            <a:r>
              <a:rPr lang="lv-LV" sz="2200" b="1" dirty="0" err="1" smtClean="0"/>
              <a:t>Atbalsttiesīgas</a:t>
            </a:r>
            <a:r>
              <a:rPr lang="lv-LV" sz="2200" b="1" dirty="0" smtClean="0"/>
              <a:t> </a:t>
            </a:r>
            <a:r>
              <a:rPr lang="lv-LV" sz="2200" b="1" dirty="0"/>
              <a:t>lauksaimniecības zemes </a:t>
            </a:r>
            <a:r>
              <a:rPr lang="lv-LV" sz="2200" b="1" dirty="0" smtClean="0"/>
              <a:t>kritēriji:</a:t>
            </a:r>
            <a:endParaRPr lang="lv-LV" sz="2200" dirty="0"/>
          </a:p>
          <a:p>
            <a:pPr marL="342900" indent="-342900" algn="just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lv-LV" sz="2200" dirty="0" smtClean="0"/>
              <a:t>Kultūraugi ar </a:t>
            </a:r>
            <a:r>
              <a:rPr lang="lv-LV" sz="2200" dirty="0"/>
              <a:t>kodu</a:t>
            </a:r>
            <a:r>
              <a:rPr lang="lv-LV" sz="2200" dirty="0" smtClean="0"/>
              <a:t> 792 (nezāles) ir nokulti </a:t>
            </a:r>
            <a:r>
              <a:rPr lang="lv-LV" sz="2200" dirty="0"/>
              <a:t>vai </a:t>
            </a:r>
            <a:r>
              <a:rPr lang="lv-LV" sz="2200" dirty="0" smtClean="0"/>
              <a:t>nopļauti </a:t>
            </a:r>
            <a:r>
              <a:rPr lang="lv-LV" sz="2200" dirty="0"/>
              <a:t>un </a:t>
            </a:r>
            <a:r>
              <a:rPr lang="lv-LV" sz="2200" dirty="0" smtClean="0"/>
              <a:t>novākti </a:t>
            </a:r>
            <a:r>
              <a:rPr lang="lv-LV" sz="2200" dirty="0"/>
              <a:t>vai </a:t>
            </a:r>
            <a:r>
              <a:rPr lang="lv-LV" sz="2200" dirty="0" smtClean="0"/>
              <a:t>iestrādāti </a:t>
            </a:r>
            <a:r>
              <a:rPr lang="lv-LV" sz="2200" dirty="0"/>
              <a:t>augsnē līdz kārtējā gada 15. </a:t>
            </a:r>
            <a:r>
              <a:rPr lang="lv-LV" sz="2200" dirty="0" smtClean="0"/>
              <a:t>septembrim.</a:t>
            </a:r>
          </a:p>
        </p:txBody>
      </p:sp>
      <p:sp>
        <p:nvSpPr>
          <p:cNvPr id="7" name="Virsraksts 1"/>
          <p:cNvSpPr txBox="1">
            <a:spLocks/>
          </p:cNvSpPr>
          <p:nvPr/>
        </p:nvSpPr>
        <p:spPr>
          <a:xfrm>
            <a:off x="205546" y="117529"/>
            <a:ext cx="8542918" cy="7112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lv-LV" sz="2800" b="1" dirty="0" smtClean="0">
                <a:solidFill>
                  <a:schemeClr val="accent4">
                    <a:lumMod val="50000"/>
                  </a:schemeClr>
                </a:solidFill>
                <a:latin typeface="Calibri"/>
                <a:ea typeface="+mn-ea"/>
                <a:cs typeface="Arial" panose="020B0604020202020204" pitchFamily="34" charset="0"/>
              </a:rPr>
              <a:t>1.3. </a:t>
            </a:r>
            <a:r>
              <a:rPr lang="lv-LV" sz="2800" b="1" dirty="0">
                <a:solidFill>
                  <a:schemeClr val="accent4">
                    <a:lumMod val="50000"/>
                  </a:schemeClr>
                </a:solidFill>
                <a:latin typeface="Calibri"/>
                <a:ea typeface="+mn-ea"/>
                <a:cs typeface="Arial" panose="020B0604020202020204" pitchFamily="34" charset="0"/>
              </a:rPr>
              <a:t>Izmaiņas tiešo maksājumu </a:t>
            </a:r>
            <a:r>
              <a:rPr lang="lv-LV" sz="2800" b="1" dirty="0" smtClean="0">
                <a:solidFill>
                  <a:schemeClr val="accent4">
                    <a:lumMod val="50000"/>
                  </a:schemeClr>
                </a:solidFill>
                <a:latin typeface="Calibri"/>
                <a:ea typeface="+mn-ea"/>
                <a:cs typeface="Arial" panose="020B0604020202020204" pitchFamily="34" charset="0"/>
              </a:rPr>
              <a:t>nosacījumos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lv-LV" sz="2800" b="1" dirty="0" smtClean="0">
                <a:solidFill>
                  <a:schemeClr val="accent4">
                    <a:lumMod val="50000"/>
                  </a:schemeClr>
                </a:solidFill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lang="lv-LV" sz="2800" b="1" i="1" dirty="0" smtClean="0">
                <a:solidFill>
                  <a:schemeClr val="accent4">
                    <a:lumMod val="50000"/>
                  </a:schemeClr>
                </a:solidFill>
                <a:latin typeface="Calibri"/>
                <a:ea typeface="+mn-ea"/>
                <a:cs typeface="Arial" panose="020B0604020202020204" pitchFamily="34" charset="0"/>
              </a:rPr>
              <a:t>kultūraugu deklarēšana</a:t>
            </a:r>
            <a:endParaRPr lang="lv-LV" sz="2800" b="1" i="1" dirty="0">
              <a:solidFill>
                <a:schemeClr val="accent4">
                  <a:lumMod val="50000"/>
                </a:scheme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43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C1A32A9-C385-47DD-8D2A-1C08D3F57C0B}" type="slidenum">
              <a:rPr lang="en-US" smtClean="0"/>
              <a:pPr algn="ctr"/>
              <a:t>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7544" y="828729"/>
            <a:ext cx="7848872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accent1"/>
              </a:buClr>
            </a:pPr>
            <a:r>
              <a:rPr lang="lv-LV" sz="2200" b="1" dirty="0" smtClean="0"/>
              <a:t>3) Lauku </a:t>
            </a:r>
            <a:r>
              <a:rPr lang="lv-LV" sz="2200" b="1" dirty="0"/>
              <a:t>bloku precizēšana</a:t>
            </a:r>
            <a:r>
              <a:rPr lang="lv-LV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342900" indent="-342900" algn="just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lv-LV" sz="2200" dirty="0"/>
              <a:t>Lauku atbalsta dienests iesniegumu lauku bloku precizēšanai var noraidīt, ja izmaiņas attiecas uz mazāk nekā 2% no lauku bloka platības vai </a:t>
            </a:r>
            <a:r>
              <a:rPr lang="lv-LV" sz="2200" b="1" dirty="0">
                <a:solidFill>
                  <a:srgbClr val="C00000"/>
                </a:solidFill>
              </a:rPr>
              <a:t>0,1 </a:t>
            </a:r>
            <a:r>
              <a:rPr lang="lv-LV" sz="2200" b="1" dirty="0" smtClean="0">
                <a:solidFill>
                  <a:srgbClr val="C00000"/>
                </a:solidFill>
              </a:rPr>
              <a:t>ha</a:t>
            </a:r>
          </a:p>
          <a:p>
            <a:pPr marL="342900" indent="-342900" algn="just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lv-LV" sz="2200" b="1" dirty="0" smtClean="0">
              <a:solidFill>
                <a:srgbClr val="9A0000"/>
              </a:solidFill>
            </a:endParaRPr>
          </a:p>
          <a:p>
            <a:pPr algn="just">
              <a:spcBef>
                <a:spcPts val="1200"/>
              </a:spcBef>
              <a:buClr>
                <a:schemeClr val="accent1"/>
              </a:buClr>
            </a:pPr>
            <a:r>
              <a:rPr lang="lv-LV" sz="2200" b="1" dirty="0" smtClean="0"/>
              <a:t>4) Ilggadīgo </a:t>
            </a:r>
            <a:r>
              <a:rPr lang="lv-LV" sz="2200" b="1" dirty="0"/>
              <a:t>zālāju </a:t>
            </a:r>
            <a:r>
              <a:rPr lang="lv-LV" sz="2200" b="1" dirty="0" smtClean="0"/>
              <a:t>apsaimniekošana, ar mērķi veicināt bioloģisko daudzveidību:</a:t>
            </a:r>
          </a:p>
          <a:p>
            <a:pPr marL="342900" indent="-342900" algn="just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lv-LV" sz="2200" b="1" dirty="0">
                <a:solidFill>
                  <a:srgbClr val="C00000"/>
                </a:solidFill>
              </a:rPr>
              <a:t>P</a:t>
            </a:r>
            <a:r>
              <a:rPr lang="lv-LV" sz="2200" b="1" dirty="0" smtClean="0">
                <a:solidFill>
                  <a:srgbClr val="C00000"/>
                </a:solidFill>
              </a:rPr>
              <a:t>ieļaujams ilggadīgo zālāju aizņemtā platībā saglabāt līdz 0,1 ha lielu nenopļautu vai nenoganītu zālāju laukumu uz 1 ha ilggadīgo zālāju platības, kurā nav kūlas slānis un koku un krūmu atvases. Atsevišķu nenopļautu vai nenoganītu laukumu platība ne piekļaujas lauka malai un šādu laukumu kopējā platība nepārsniedz 1 ha</a:t>
            </a:r>
            <a:endParaRPr lang="lv-LV" altLang="lv-LV" sz="2400" b="1" dirty="0">
              <a:solidFill>
                <a:srgbClr val="C00000"/>
              </a:solidFill>
            </a:endParaRPr>
          </a:p>
        </p:txBody>
      </p:sp>
      <p:sp>
        <p:nvSpPr>
          <p:cNvPr id="8" name="Virsraksts 1"/>
          <p:cNvSpPr txBox="1">
            <a:spLocks/>
          </p:cNvSpPr>
          <p:nvPr/>
        </p:nvSpPr>
        <p:spPr>
          <a:xfrm>
            <a:off x="205546" y="117529"/>
            <a:ext cx="7848600" cy="7112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lv-LV" sz="2800" b="1" dirty="0" smtClean="0">
                <a:solidFill>
                  <a:schemeClr val="accent4">
                    <a:lumMod val="50000"/>
                  </a:schemeClr>
                </a:solidFill>
                <a:latin typeface="Calibri"/>
                <a:ea typeface="+mn-ea"/>
                <a:cs typeface="Arial" panose="020B0604020202020204" pitchFamily="34" charset="0"/>
              </a:rPr>
              <a:t>1.4. </a:t>
            </a:r>
            <a:r>
              <a:rPr lang="lv-LV" sz="2800" b="1" dirty="0">
                <a:solidFill>
                  <a:schemeClr val="accent4">
                    <a:lumMod val="50000"/>
                  </a:schemeClr>
                </a:solidFill>
                <a:latin typeface="Calibri"/>
                <a:ea typeface="+mn-ea"/>
                <a:cs typeface="Arial" panose="020B0604020202020204" pitchFamily="34" charset="0"/>
              </a:rPr>
              <a:t>Izmaiņas tiešo maksājumu </a:t>
            </a:r>
            <a:r>
              <a:rPr lang="lv-LV" sz="2800" b="1" dirty="0" smtClean="0">
                <a:solidFill>
                  <a:schemeClr val="accent4">
                    <a:lumMod val="50000"/>
                  </a:schemeClr>
                </a:solidFill>
                <a:latin typeface="Calibri"/>
                <a:ea typeface="+mn-ea"/>
                <a:cs typeface="Arial" panose="020B0604020202020204" pitchFamily="34" charset="0"/>
              </a:rPr>
              <a:t>nosacījumos</a:t>
            </a:r>
            <a:endParaRPr lang="lv-LV" sz="2800" b="1" dirty="0">
              <a:solidFill>
                <a:schemeClr val="accent4">
                  <a:lumMod val="50000"/>
                </a:schemeClr>
              </a:solidFill>
              <a:latin typeface="Calibri"/>
              <a:ea typeface="+mn-ea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lv-LV" sz="2800" b="1" dirty="0">
              <a:solidFill>
                <a:schemeClr val="accent4">
                  <a:lumMod val="50000"/>
                </a:scheme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97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C1A32A9-C385-47DD-8D2A-1C08D3F57C0B}" type="slidenum">
              <a:rPr lang="en-US" smtClean="0"/>
              <a:pPr algn="ctr"/>
              <a:t>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7544" y="860385"/>
            <a:ext cx="8064896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accent1"/>
              </a:buClr>
            </a:pPr>
            <a:r>
              <a:rPr lang="lv-LV" sz="2100" b="1" dirty="0" smtClean="0"/>
              <a:t>5) Maksājums </a:t>
            </a:r>
            <a:r>
              <a:rPr lang="lv-LV" sz="2100" b="1" dirty="0"/>
              <a:t>gados jauno lauksaimnieku atbalstam:</a:t>
            </a:r>
          </a:p>
          <a:p>
            <a:pPr marL="342900" indent="-342900" algn="just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lv-LV" sz="2100" dirty="0" smtClean="0"/>
              <a:t>Likmes </a:t>
            </a:r>
            <a:r>
              <a:rPr lang="lv-LV" sz="2100" dirty="0"/>
              <a:t>aprēķinā tiks </a:t>
            </a:r>
            <a:r>
              <a:rPr lang="lv-LV" sz="2100" dirty="0" smtClean="0"/>
              <a:t>izmantoti </a:t>
            </a:r>
            <a:r>
              <a:rPr lang="lv-LV" sz="2100" dirty="0"/>
              <a:t>35% no valsts vidējā maksājuma par hektāru 2020. </a:t>
            </a:r>
            <a:r>
              <a:rPr lang="lv-LV" sz="2100" dirty="0" smtClean="0"/>
              <a:t>gadā, likme </a:t>
            </a:r>
            <a:r>
              <a:rPr lang="lv-LV" sz="2100" b="1" dirty="0" smtClean="0">
                <a:solidFill>
                  <a:srgbClr val="C00000"/>
                </a:solidFill>
              </a:rPr>
              <a:t>palielināta </a:t>
            </a:r>
            <a:r>
              <a:rPr lang="lv-LV" sz="2100" b="1" dirty="0">
                <a:solidFill>
                  <a:srgbClr val="C00000"/>
                </a:solidFill>
              </a:rPr>
              <a:t>no 4</a:t>
            </a:r>
            <a:r>
              <a:rPr lang="lv-LV" sz="2100" b="1" dirty="0" smtClean="0">
                <a:solidFill>
                  <a:srgbClr val="C00000"/>
                </a:solidFill>
              </a:rPr>
              <a:t>2 EUR/ha uz </a:t>
            </a:r>
            <a:r>
              <a:rPr lang="lv-LV" sz="2100" b="1" dirty="0">
                <a:solidFill>
                  <a:srgbClr val="C00000"/>
                </a:solidFill>
              </a:rPr>
              <a:t>58 </a:t>
            </a:r>
            <a:r>
              <a:rPr lang="lv-LV" sz="2100" b="1" dirty="0" smtClean="0">
                <a:solidFill>
                  <a:srgbClr val="C00000"/>
                </a:solidFill>
              </a:rPr>
              <a:t>EUR/ha;</a:t>
            </a:r>
          </a:p>
          <a:p>
            <a:pPr marL="342900" indent="-342900" algn="just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lv-LV" sz="2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Var </a:t>
            </a:r>
            <a:r>
              <a:rPr lang="lv-LV" sz="2100" dirty="0">
                <a:ea typeface="Calibri" panose="020F0502020204030204" pitchFamily="34" charset="0"/>
                <a:cs typeface="Times New Roman" panose="02020603050405020304" pitchFamily="18" charset="0"/>
              </a:rPr>
              <a:t>saņemt atbalstu </a:t>
            </a:r>
            <a:r>
              <a:rPr lang="lv-LV" sz="21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lv-LV" sz="21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gadus no dienas, kad iesniegts iesniegums šim atbalstam,</a:t>
            </a:r>
            <a:r>
              <a:rPr lang="lv-LV" sz="21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100" dirty="0">
                <a:ea typeface="Calibri" panose="020F0502020204030204" pitchFamily="34" charset="0"/>
                <a:cs typeface="Times New Roman" panose="02020603050405020304" pitchFamily="18" charset="0"/>
              </a:rPr>
              <a:t>ja saimniecība izveidota ne vairāk kā 5 gadus pirms iesnieguma </a:t>
            </a:r>
            <a:r>
              <a:rPr lang="lv-LV" sz="2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iesniegšanas.</a:t>
            </a:r>
            <a:r>
              <a:rPr lang="lv-LV" sz="2100" i="1" dirty="0" smtClean="0">
                <a:solidFill>
                  <a:srgbClr val="956B43">
                    <a:lumMod val="50000"/>
                  </a:srgbClr>
                </a:solidFill>
                <a:latin typeface="Calibri"/>
              </a:rPr>
              <a:t>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lv-LV" sz="2100" b="1" dirty="0" smtClean="0"/>
              <a:t>6) </a:t>
            </a:r>
            <a:r>
              <a:rPr lang="lv-LV" sz="2100" b="1" dirty="0"/>
              <a:t>Atbalsts arī par kaņepju saglabājamās šķirnes platībām:</a:t>
            </a:r>
          </a:p>
          <a:p>
            <a:pPr algn="just">
              <a:spcAft>
                <a:spcPts val="600"/>
              </a:spcAft>
              <a:buClr>
                <a:schemeClr val="accent1"/>
              </a:buClr>
            </a:pPr>
            <a:r>
              <a:rPr lang="lv-LV" altLang="lv-LV" sz="2100" dirty="0"/>
              <a:t>Vienoto platības maksājumu piešķirs arī par platībām, kur iesētas kaņepju </a:t>
            </a:r>
            <a:r>
              <a:rPr lang="lv-LV" altLang="lv-LV" sz="2100" b="1" dirty="0">
                <a:solidFill>
                  <a:srgbClr val="C00000"/>
                </a:solidFill>
              </a:rPr>
              <a:t>saglabājamās šķirnes sēklas</a:t>
            </a:r>
            <a:r>
              <a:rPr lang="lv-LV" altLang="lv-LV" sz="2100" dirty="0">
                <a:solidFill>
                  <a:srgbClr val="FF0000"/>
                </a:solidFill>
              </a:rPr>
              <a:t> </a:t>
            </a:r>
            <a:r>
              <a:rPr lang="lv-LV" altLang="lv-LV" sz="2100" dirty="0" smtClean="0"/>
              <a:t>(«</a:t>
            </a:r>
            <a:r>
              <a:rPr lang="lv-LV" altLang="lv-LV" sz="2100" noProof="1" smtClean="0"/>
              <a:t>Adzelvieši</a:t>
            </a:r>
            <a:r>
              <a:rPr lang="lv-LV" altLang="lv-LV" sz="2100" dirty="0" smtClean="0"/>
              <a:t>»).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lv-LV" sz="2100" b="1" dirty="0" smtClean="0"/>
              <a:t>7) </a:t>
            </a:r>
            <a:r>
              <a:rPr lang="lv-LV" sz="2100" b="1" dirty="0"/>
              <a:t>Aktīvais lauksaimnieks:</a:t>
            </a:r>
          </a:p>
          <a:p>
            <a:pPr algn="just">
              <a:buClr>
                <a:schemeClr val="accent1"/>
              </a:buClr>
            </a:pPr>
            <a:r>
              <a:rPr lang="lv-LV" sz="2100" dirty="0" smtClean="0"/>
              <a:t>No </a:t>
            </a:r>
            <a:r>
              <a:rPr lang="lv-LV" sz="2100" b="1" dirty="0" smtClean="0">
                <a:solidFill>
                  <a:srgbClr val="C00000"/>
                </a:solidFill>
              </a:rPr>
              <a:t>2018.gada pārtraukta</a:t>
            </a:r>
            <a:r>
              <a:rPr lang="lv-LV" sz="2100" dirty="0" smtClean="0"/>
              <a:t> aktīva lauksaimnieka nosacījuma piemērošana.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lv-LV" sz="2100" b="1" dirty="0" smtClean="0"/>
              <a:t>8) </a:t>
            </a:r>
            <a:r>
              <a:rPr lang="lv-LV" sz="2100" b="1" dirty="0"/>
              <a:t>Atsevišķs kods  «</a:t>
            </a:r>
            <a:r>
              <a:rPr lang="lv-LV" sz="2100" b="1" dirty="0" err="1"/>
              <a:t>Kaupo</a:t>
            </a:r>
            <a:r>
              <a:rPr lang="lv-LV" sz="2100" b="1" dirty="0"/>
              <a:t>» šķirnes rudziem:</a:t>
            </a:r>
          </a:p>
          <a:p>
            <a:pPr algn="just">
              <a:buClr>
                <a:schemeClr val="accent1"/>
              </a:buClr>
            </a:pPr>
            <a:r>
              <a:rPr lang="lv-LV" sz="2100" dirty="0"/>
              <a:t>Kultūraugu un zemes izmantošanas veidu </a:t>
            </a:r>
            <a:r>
              <a:rPr lang="lv-LV" sz="2100" b="1" dirty="0">
                <a:solidFill>
                  <a:srgbClr val="C00000"/>
                </a:solidFill>
              </a:rPr>
              <a:t>kodu saraksts papildināts ar «</a:t>
            </a:r>
            <a:r>
              <a:rPr lang="lv-LV" sz="2100" b="1" dirty="0" err="1">
                <a:solidFill>
                  <a:srgbClr val="C00000"/>
                </a:solidFill>
              </a:rPr>
              <a:t>Kaupo</a:t>
            </a:r>
            <a:r>
              <a:rPr lang="lv-LV" sz="2100" b="1" dirty="0">
                <a:solidFill>
                  <a:srgbClr val="C00000"/>
                </a:solidFill>
              </a:rPr>
              <a:t>» šķirnes rudziem</a:t>
            </a:r>
            <a:r>
              <a:rPr lang="lv-LV" sz="2100" dirty="0"/>
              <a:t>, ņemot vērā nepieciešamību pēc statistikas datiem par šo rudzu šķirni</a:t>
            </a:r>
            <a:r>
              <a:rPr lang="lv-LV" sz="2100" dirty="0" smtClean="0"/>
              <a:t>.</a:t>
            </a:r>
          </a:p>
          <a:p>
            <a:pPr algn="just">
              <a:spcAft>
                <a:spcPts val="600"/>
              </a:spcAft>
              <a:buClr>
                <a:schemeClr val="accent1"/>
              </a:buClr>
            </a:pPr>
            <a:endParaRPr lang="lv-LV" sz="2100" dirty="0" smtClean="0"/>
          </a:p>
        </p:txBody>
      </p:sp>
      <p:sp>
        <p:nvSpPr>
          <p:cNvPr id="8" name="Virsraksts 1"/>
          <p:cNvSpPr txBox="1">
            <a:spLocks/>
          </p:cNvSpPr>
          <p:nvPr/>
        </p:nvSpPr>
        <p:spPr>
          <a:xfrm>
            <a:off x="205546" y="117529"/>
            <a:ext cx="7848600" cy="7112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lv-LV" sz="2800" b="1" dirty="0" smtClean="0">
                <a:solidFill>
                  <a:schemeClr val="accent4">
                    <a:lumMod val="50000"/>
                  </a:schemeClr>
                </a:solidFill>
                <a:latin typeface="Calibri"/>
                <a:cs typeface="Arial" panose="020B0604020202020204" pitchFamily="34" charset="0"/>
              </a:rPr>
              <a:t>1.5. </a:t>
            </a:r>
            <a:r>
              <a:rPr lang="lv-LV" sz="2800" b="1" dirty="0">
                <a:solidFill>
                  <a:schemeClr val="accent4">
                    <a:lumMod val="50000"/>
                  </a:schemeClr>
                </a:solidFill>
                <a:latin typeface="Calibri"/>
                <a:cs typeface="Arial" panose="020B0604020202020204" pitchFamily="34" charset="0"/>
              </a:rPr>
              <a:t>Izmaiņas tiešo maksājumu nosacījumos</a:t>
            </a:r>
          </a:p>
        </p:txBody>
      </p:sp>
    </p:spTree>
    <p:extLst>
      <p:ext uri="{BB962C8B-B14F-4D97-AF65-F5344CB8AC3E}">
        <p14:creationId xmlns:p14="http://schemas.microsoft.com/office/powerpoint/2010/main" val="136114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C1A32A9-C385-47DD-8D2A-1C08D3F57C0B}" type="slidenum">
              <a:rPr lang="en-US" smtClean="0"/>
              <a:pPr algn="ctr"/>
              <a:t>9</a:t>
            </a:fld>
            <a:endParaRPr lang="en-US" dirty="0"/>
          </a:p>
        </p:txBody>
      </p:sp>
      <p:sp>
        <p:nvSpPr>
          <p:cNvPr id="7" name="Rectangle 4"/>
          <p:cNvSpPr/>
          <p:nvPr/>
        </p:nvSpPr>
        <p:spPr>
          <a:xfrm>
            <a:off x="344840" y="1068948"/>
            <a:ext cx="8136904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lv-LV" sz="2000" b="1" dirty="0"/>
              <a:t>9</a:t>
            </a:r>
            <a:r>
              <a:rPr lang="lv-LV" sz="2000" b="1" dirty="0" smtClean="0"/>
              <a:t>) Par </a:t>
            </a:r>
            <a:r>
              <a:rPr lang="lv-LV" sz="2000" b="1" dirty="0"/>
              <a:t>slaucamām govīm:</a:t>
            </a:r>
          </a:p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lv-LV" sz="2000" dirty="0">
                <a:ea typeface="Calibri" panose="020F0502020204030204" pitchFamily="34" charset="0"/>
                <a:cs typeface="Times New Roman" panose="02020603050405020304" pitchFamily="18" charset="0"/>
              </a:rPr>
              <a:t>ai saņemtu atbalstu</a:t>
            </a: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000" b="1" noProof="1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Latvijas brūnās</a:t>
            </a:r>
            <a:r>
              <a:rPr lang="en-GB" sz="20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 </a:t>
            </a:r>
            <a:r>
              <a:rPr lang="en-GB" sz="2000" b="1" noProof="1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zilās šķirnes govīm</a:t>
            </a:r>
            <a:r>
              <a:rPr lang="lv-LV" sz="20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000" dirty="0">
                <a:ea typeface="Calibri" panose="020F0502020204030204" pitchFamily="34" charset="0"/>
                <a:cs typeface="Times New Roman" panose="02020603050405020304" pitchFamily="18" charset="0"/>
              </a:rPr>
              <a:t>jānodrošina </a:t>
            </a:r>
            <a:r>
              <a:rPr lang="lv-LV" sz="20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izslaukums vismaz </a:t>
            </a:r>
            <a:r>
              <a:rPr lang="lv-LV" dirty="0" smtClean="0"/>
              <a:t>4 500</a:t>
            </a:r>
            <a:r>
              <a:rPr lang="lv-LV" sz="20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kg</a:t>
            </a:r>
            <a:r>
              <a:rPr lang="lv-LV" sz="20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lv-LV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tās</a:t>
            </a: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lv-LV" sz="2000" dirty="0">
                <a:ea typeface="Calibri" panose="020F0502020204030204" pitchFamily="34" charset="0"/>
                <a:cs typeface="Times New Roman" panose="02020603050405020304" pitchFamily="18" charset="0"/>
              </a:rPr>
              <a:t>kuras izmanto</a:t>
            </a: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000" dirty="0">
                <a:ea typeface="Calibri" panose="020F0502020204030204" pitchFamily="34" charset="0"/>
                <a:cs typeface="Times New Roman" panose="02020603050405020304" pitchFamily="18" charset="0"/>
              </a:rPr>
              <a:t>lauksaimniecības ģenētisko resursu saglabāšanai</a:t>
            </a:r>
            <a:r>
              <a:rPr lang="lv-LV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lv-LV" sz="2000" noProof="1" smtClean="0"/>
              <a:t>zīdītājgovs</a:t>
            </a:r>
            <a:r>
              <a:rPr lang="lv-LV" sz="2000" dirty="0" smtClean="0"/>
              <a:t>, </a:t>
            </a:r>
            <a:r>
              <a:rPr lang="lv-LV" sz="2000" dirty="0"/>
              <a:t>ko neslauc, bet izmanto teļu zīdīšanai, </a:t>
            </a:r>
            <a:r>
              <a:rPr lang="lv-LV" sz="2000" b="1" dirty="0">
                <a:solidFill>
                  <a:srgbClr val="C00000"/>
                </a:solidFill>
              </a:rPr>
              <a:t>kura ir atnesusies divu gadu laikposmā, kas noslēdzas kārtējā gada 15. novembrī, un </a:t>
            </a:r>
            <a:r>
              <a:rPr lang="lv-LV" sz="2000" dirty="0"/>
              <a:t>kura ir turēta lauksaimnieka ganāmpulkā sešus mēnešus pēc kārtas, sākot no kārtējā gada 15. maija</a:t>
            </a:r>
            <a:r>
              <a:rPr lang="lv-LV" sz="2000" dirty="0" smtClean="0"/>
              <a:t>.</a:t>
            </a:r>
            <a:endParaRPr lang="lv-LV" sz="20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lv-LV" sz="2000" b="1" dirty="0" smtClean="0"/>
              <a:t>10) </a:t>
            </a:r>
            <a:r>
              <a:rPr lang="lv-LV" sz="2000" b="1" dirty="0"/>
              <a:t>Par dārzeņiem:</a:t>
            </a:r>
          </a:p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lv-LV" sz="2000" dirty="0">
                <a:ea typeface="Calibri" panose="020F0502020204030204" pitchFamily="34" charset="0"/>
                <a:cs typeface="Times New Roman" panose="02020603050405020304" pitchFamily="18" charset="0"/>
              </a:rPr>
              <a:t>No </a:t>
            </a:r>
            <a:r>
              <a:rPr lang="lv-LV" sz="2000" noProof="1" smtClean="0">
                <a:ea typeface="Calibri" panose="020F0502020204030204" pitchFamily="34" charset="0"/>
                <a:cs typeface="Times New Roman" panose="02020603050405020304" pitchFamily="18" charset="0"/>
              </a:rPr>
              <a:t>atbalsttiesīgo</a:t>
            </a:r>
            <a:r>
              <a:rPr lang="lv-LV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000" dirty="0">
                <a:ea typeface="Calibri" panose="020F0502020204030204" pitchFamily="34" charset="0"/>
                <a:cs typeface="Times New Roman" panose="02020603050405020304" pitchFamily="18" charset="0"/>
              </a:rPr>
              <a:t>kultūraugu veidu saraksta izņemtas </a:t>
            </a:r>
            <a:r>
              <a:rPr lang="lv-LV" sz="2000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lv-LV" sz="20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parastās </a:t>
            </a:r>
            <a:r>
              <a:rPr lang="lv-LV" sz="20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jeb dārza </a:t>
            </a:r>
            <a:r>
              <a:rPr lang="lv-LV" sz="20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pupiņas»</a:t>
            </a:r>
            <a:r>
              <a:rPr lang="lv-LV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lv-LV" sz="2000" dirty="0">
                <a:ea typeface="Calibri" panose="020F0502020204030204" pitchFamily="34" charset="0"/>
                <a:cs typeface="Times New Roman" panose="02020603050405020304" pitchFamily="18" charset="0"/>
              </a:rPr>
              <a:t>ņemot vērā atbalsta nesamērīgumu ar gūtajiem ieņēmumiem mehanizētās ražas novākšanas dēļ</a:t>
            </a:r>
            <a:r>
              <a:rPr lang="lv-LV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lv-LV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lv-LV" sz="2000" b="1" dirty="0" smtClean="0"/>
              <a:t>11) Par </a:t>
            </a:r>
            <a:r>
              <a:rPr lang="lv-LV" sz="2000" b="1" dirty="0"/>
              <a:t>sēklas kartupeļiem, par sertificētām stiebrzāļu un lopbarības augu sēklām, par sertificētu labības sēklu:</a:t>
            </a:r>
          </a:p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lv-LV" sz="2000" dirty="0">
                <a:ea typeface="Calibri" panose="020F0502020204030204" pitchFamily="34" charset="0"/>
                <a:cs typeface="Times New Roman" panose="02020603050405020304" pitchFamily="18" charset="0"/>
              </a:rPr>
              <a:t>Noteikts datums – </a:t>
            </a:r>
            <a:r>
              <a:rPr lang="lv-LV" sz="20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15.maijs</a:t>
            </a:r>
            <a:r>
              <a:rPr lang="lv-LV" sz="2000" dirty="0">
                <a:ea typeface="Calibri" panose="020F0502020204030204" pitchFamily="34" charset="0"/>
                <a:cs typeface="Times New Roman" panose="02020603050405020304" pitchFamily="18" charset="0"/>
              </a:rPr>
              <a:t> - līdz kuram lauksaimniekam ir jānodrošina sertificētas sēklas ieguve. </a:t>
            </a:r>
            <a:r>
              <a:rPr lang="lv-LV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Lai </a:t>
            </a:r>
            <a:r>
              <a:rPr lang="lv-LV" sz="2000" dirty="0">
                <a:ea typeface="Calibri" panose="020F0502020204030204" pitchFamily="34" charset="0"/>
                <a:cs typeface="Times New Roman" panose="02020603050405020304" pitchFamily="18" charset="0"/>
              </a:rPr>
              <a:t>laicīgi var pabeigt attiecīgo atbalstu administrēšanu.</a:t>
            </a:r>
            <a:endParaRPr lang="en-GB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Virsraksts 1"/>
          <p:cNvSpPr txBox="1">
            <a:spLocks/>
          </p:cNvSpPr>
          <p:nvPr/>
        </p:nvSpPr>
        <p:spPr>
          <a:xfrm>
            <a:off x="205546" y="117529"/>
            <a:ext cx="7848600" cy="7112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lv-LV" sz="2800" b="1" dirty="0" smtClean="0">
                <a:solidFill>
                  <a:schemeClr val="accent4">
                    <a:lumMod val="50000"/>
                  </a:schemeClr>
                </a:solidFill>
                <a:latin typeface="Calibri"/>
                <a:cs typeface="Arial" panose="020B0604020202020204" pitchFamily="34" charset="0"/>
              </a:rPr>
              <a:t>1.6. </a:t>
            </a:r>
            <a:r>
              <a:rPr lang="lv-LV" sz="2800" b="1" dirty="0">
                <a:solidFill>
                  <a:schemeClr val="accent4">
                    <a:lumMod val="50000"/>
                  </a:schemeClr>
                </a:solidFill>
                <a:latin typeface="Calibri"/>
                <a:cs typeface="Arial" panose="020B0604020202020204" pitchFamily="34" charset="0"/>
              </a:rPr>
              <a:t>Izmaiņas tiešo maksājumu nosacījumos</a:t>
            </a:r>
            <a:endParaRPr lang="lv-LV" sz="2800" b="1" dirty="0" smtClean="0">
              <a:solidFill>
                <a:schemeClr val="accent4">
                  <a:lumMod val="50000"/>
                </a:schemeClr>
              </a:solidFill>
              <a:latin typeface="Calibri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lv-LV" sz="2800" i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brīvprātīgi saistītais </a:t>
            </a:r>
            <a:r>
              <a:rPr lang="lv-LV" sz="2800" i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atbalsts</a:t>
            </a:r>
            <a:endParaRPr lang="lv-LV" sz="2100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lv-LV" sz="2100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09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eskaņots">
  <a:themeElements>
    <a:clrScheme name="Pielāgots 4">
      <a:dk1>
        <a:srgbClr val="4A3521"/>
      </a:dk1>
      <a:lt1>
        <a:sysClr val="window" lastClr="FFFFFF"/>
      </a:lt1>
      <a:dk2>
        <a:srgbClr val="4A3521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Iestād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eskaņots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ielāgots noformējum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ēma">
  <a:themeElements>
    <a:clrScheme name="Iestād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estād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20806</TotalTime>
  <Words>2663</Words>
  <Application>Microsoft Office PowerPoint</Application>
  <PresentationFormat>Slaidrāde ekrānā (4:3)</PresentationFormat>
  <Paragraphs>494</Paragraphs>
  <Slides>28</Slides>
  <Notes>16</Notes>
  <HiddenSlides>0</HiddenSlides>
  <MMClips>0</MMClips>
  <ScaleCrop>false</ScaleCrop>
  <HeadingPairs>
    <vt:vector size="6" baseType="variant">
      <vt:variant>
        <vt:lpstr>Lietotie fonti</vt:lpstr>
      </vt:variant>
      <vt:variant>
        <vt:i4>8</vt:i4>
      </vt:variant>
      <vt:variant>
        <vt:lpstr>Dizains</vt:lpstr>
      </vt:variant>
      <vt:variant>
        <vt:i4>2</vt:i4>
      </vt:variant>
      <vt:variant>
        <vt:lpstr>Slaidu virsraksti</vt:lpstr>
      </vt:variant>
      <vt:variant>
        <vt:i4>28</vt:i4>
      </vt:variant>
    </vt:vector>
  </HeadingPairs>
  <TitlesOfParts>
    <vt:vector size="38" baseType="lpstr">
      <vt:lpstr>Arial</vt:lpstr>
      <vt:lpstr>Calibri</vt:lpstr>
      <vt:lpstr>Calibri Light</vt:lpstr>
      <vt:lpstr>Cambria</vt:lpstr>
      <vt:lpstr>Segoe UI Light</vt:lpstr>
      <vt:lpstr>Times New Roman</vt:lpstr>
      <vt:lpstr>Verdana</vt:lpstr>
      <vt:lpstr>Wingdings</vt:lpstr>
      <vt:lpstr>Pieskaņots</vt:lpstr>
      <vt:lpstr>Pielāgots noformējums</vt:lpstr>
      <vt:lpstr>Izmaiņas tiešo maksājumu nosacījumos no 2018. gada  un  atbalsts saistībā ar 2017.gada nelabvēlīgajiem laika apstākļiem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2.1. Valsts atbalsta nosacījumi</vt:lpstr>
      <vt:lpstr>PowerPoint prezentācija</vt:lpstr>
      <vt:lpstr>PowerPoint prezentācija</vt:lpstr>
      <vt:lpstr>PowerPoint prezentācija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Tiešie maksājumi pēc 2014.gada</dc:title>
  <dc:creator>Zigmars Kikans</dc:creator>
  <cp:lastModifiedBy>Indra Ruļuka</cp:lastModifiedBy>
  <cp:revision>1760</cp:revision>
  <cp:lastPrinted>2018-03-01T12:52:22Z</cp:lastPrinted>
  <dcterms:created xsi:type="dcterms:W3CDTF">2013-04-29T13:05:24Z</dcterms:created>
  <dcterms:modified xsi:type="dcterms:W3CDTF">2018-03-26T13:51:45Z</dcterms:modified>
</cp:coreProperties>
</file>