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7"/>
  </p:notesMasterIdLst>
  <p:handoutMasterIdLst>
    <p:handoutMasterId r:id="rId28"/>
  </p:handoutMasterIdLst>
  <p:sldIdLst>
    <p:sldId id="257" r:id="rId2"/>
    <p:sldId id="581" r:id="rId3"/>
    <p:sldId id="680" r:id="rId4"/>
    <p:sldId id="717" r:id="rId5"/>
    <p:sldId id="731" r:id="rId6"/>
    <p:sldId id="732" r:id="rId7"/>
    <p:sldId id="681" r:id="rId8"/>
    <p:sldId id="682" r:id="rId9"/>
    <p:sldId id="728" r:id="rId10"/>
    <p:sldId id="721" r:id="rId11"/>
    <p:sldId id="727" r:id="rId12"/>
    <p:sldId id="711" r:id="rId13"/>
    <p:sldId id="716" r:id="rId14"/>
    <p:sldId id="713" r:id="rId15"/>
    <p:sldId id="704" r:id="rId16"/>
    <p:sldId id="705" r:id="rId17"/>
    <p:sldId id="280" r:id="rId18"/>
    <p:sldId id="667" r:id="rId19"/>
    <p:sldId id="683" r:id="rId20"/>
    <p:sldId id="730" r:id="rId21"/>
    <p:sldId id="672" r:id="rId22"/>
    <p:sldId id="723" r:id="rId23"/>
    <p:sldId id="726" r:id="rId24"/>
    <p:sldId id="715" r:id="rId25"/>
    <p:sldId id="707" r:id="rId26"/>
  </p:sldIdLst>
  <p:sldSz cx="9144000" cy="6858000" type="screen4x3"/>
  <p:notesSz cx="6799263" cy="99298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 Dimanta" initials="ED" lastIdx="1" clrIdx="0">
    <p:extLst>
      <p:ext uri="{19B8F6BF-5375-455C-9EA6-DF929625EA0E}">
        <p15:presenceInfo xmlns:p15="http://schemas.microsoft.com/office/powerpoint/2012/main" userId="S::Elina.Dimanta@zm.gov.lv::b0d432d8-b5b8-41cd-978a-9fe01f6c45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26A"/>
    <a:srgbClr val="4BACC6"/>
    <a:srgbClr val="6CA52D"/>
    <a:srgbClr val="AFABAB"/>
    <a:srgbClr val="FFC000"/>
    <a:srgbClr val="4B3C29"/>
    <a:srgbClr val="FF9900"/>
    <a:srgbClr val="FFA725"/>
    <a:srgbClr val="FF99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Gaišs stils 1 - izcēlum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Gaišs stils 1 - izcēlum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Gaišs stils 1 - izcēlum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Vidējs stils 4 - izcēlum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0698" autoAdjust="0"/>
  </p:normalViewPr>
  <p:slideViewPr>
    <p:cSldViewPr>
      <p:cViewPr varScale="1">
        <p:scale>
          <a:sx n="103" d="100"/>
          <a:sy n="103" d="100"/>
        </p:scale>
        <p:origin x="18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e.ozola\Desktop\Prezent&#257;cijas\Izlaid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e.ozola\Desktop\RO\Materi&#257;li\Kopija%20no%20RO%20darb&#299;bu%20r&#257;d&#299;t&#257;ji%20un%20DP%20izmaksas_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LR%20ZM\Tirgus%20un%20tiesa%20atbalsta%20departaments\Tirgus%20kopejas%20organizacijas%20nodala\TKO%20jautajumi\POs%20&amp;%20PGs\Materiali\RO_RO%20atbalsts%20papildin%20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LR%20ZM\Tirgus%20un%20tiesa%20atbalsta%20departaments\Tirgus%20kopejas%20organizacijas%20nodala\TKO%20nakotne%20pec%202020\Finanses\KOPSAVILKU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Gr&#257;mata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14025903136874"/>
          <c:y val="5.372390627337386E-2"/>
          <c:w val="0.4468322513952333"/>
          <c:h val="0.8514122910801951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8B-4BE1-9814-AA5C86047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8B-4BE1-9814-AA5C86047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8B-4BE1-9814-AA5C86047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8B-4BE1-9814-AA5C860476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58B-4BE1-9814-AA5C860476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58B-4BE1-9814-AA5C8604764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58B-4BE1-9814-AA5C8604764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58B-4BE1-9814-AA5C8604764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58B-4BE1-9814-AA5C8604764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58B-4BE1-9814-AA5C8604764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58B-4BE1-9814-AA5C8604764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958B-4BE1-9814-AA5C8604764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958B-4BE1-9814-AA5C8604764C}"/>
              </c:ext>
            </c:extLst>
          </c:dPt>
          <c:dLbls>
            <c:dLbl>
              <c:idx val="0"/>
              <c:layout>
                <c:manualLayout>
                  <c:x val="-6.6155491842960643E-2"/>
                  <c:y val="-0.123597630100195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860900675606274"/>
                      <c:h val="0.111993403392824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58B-4BE1-9814-AA5C8604764C}"/>
                </c:ext>
              </c:extLst>
            </c:dLbl>
            <c:dLbl>
              <c:idx val="1"/>
              <c:layout>
                <c:manualLayout>
                  <c:x val="2.3367293571154506E-2"/>
                  <c:y val="-0.1363477018176831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8B-4BE1-9814-AA5C8604764C}"/>
                </c:ext>
              </c:extLst>
            </c:dLbl>
            <c:dLbl>
              <c:idx val="2"/>
              <c:layout>
                <c:manualLayout>
                  <c:x val="9.4713794903291543E-2"/>
                  <c:y val="-0.1501106919175673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8B-4BE1-9814-AA5C8604764C}"/>
                </c:ext>
              </c:extLst>
            </c:dLbl>
            <c:dLbl>
              <c:idx val="3"/>
              <c:layout>
                <c:manualLayout>
                  <c:x val="0.16887811731610533"/>
                  <c:y val="-5.309135315511861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4">
                            <a:lumMod val="75000"/>
                          </a:schemeClr>
                        </a:solidFill>
                        <a:latin typeface="+mj-lt"/>
                        <a:ea typeface="+mn-ea"/>
                        <a:cs typeface="Segoe UI Light" panose="020B0502040204020203" pitchFamily="34" charset="0"/>
                      </a:defRPr>
                    </a:pPr>
                    <a:fld id="{6707A2D6-2C2B-4F96-9AAE-7AAA8A74EB96}" type="CATEGORYNAME">
                      <a:rPr lang="lv-LV" b="1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 b="1"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lv-LV" b="1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t>
</a:t>
                    </a:r>
                    <a:fld id="{6A2FB8D4-7B6C-4F3B-AB8B-FC6378C3FB72}" type="PERCENTAGE">
                      <a:rPr lang="lv-LV" b="1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 b="1"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[PERCENTAGE]</a:t>
                    </a:fld>
                    <a:r>
                      <a:rPr lang="lv-LV" b="1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t> (66 milj. EUR)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j-lt"/>
                      <a:ea typeface="+mn-ea"/>
                      <a:cs typeface="Segoe UI Light" panose="020B0502040204020203" pitchFamily="34" charset="0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57808880774253"/>
                      <c:h val="0.1425630302324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58B-4BE1-9814-AA5C8604764C}"/>
                </c:ext>
              </c:extLst>
            </c:dLbl>
            <c:dLbl>
              <c:idx val="4"/>
              <c:layout>
                <c:manualLayout>
                  <c:x val="0.15590300269582871"/>
                  <c:y val="-4.802455860418328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Segoe UI Light" panose="020B0502040204020203" pitchFamily="34" charset="0"/>
                      </a:defRPr>
                    </a:pPr>
                    <a:fld id="{63A1E54B-0256-4B78-A16B-B5E631F8ED21}" type="CATEGORYNAME">
                      <a:rPr lang="lv-LV" b="1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b="1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lv-LV" b="1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
</a:t>
                    </a:r>
                    <a:fld id="{639A6344-02CA-4288-820C-A091663B3814}" type="PERCENTAGE">
                      <a:rPr lang="lv-LV" b="1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b="1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r>
                      <a:rPr lang="lv-LV" b="1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 (84 milj. EUR)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j-lt"/>
                      <a:ea typeface="+mn-ea"/>
                      <a:cs typeface="Segoe UI Light" panose="020B0502040204020203" pitchFamily="34" charset="0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58B-4BE1-9814-AA5C8604764C}"/>
                </c:ext>
              </c:extLst>
            </c:dLbl>
            <c:dLbl>
              <c:idx val="5"/>
              <c:layout>
                <c:manualLayout>
                  <c:x val="0.1540901770830865"/>
                  <c:y val="-1.0348376056517703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  <a:ea typeface="+mn-ea"/>
                        <a:cs typeface="Segoe UI Light" panose="020B0502040204020203" pitchFamily="34" charset="0"/>
                      </a:defRPr>
                    </a:pPr>
                    <a:fld id="{40DEDDFD-EE24-43C5-81B1-91B89AE5E9B5}" type="CATEGORYNAME">
                      <a:rPr lang="lv-LV" b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b="1">
                          <a:solidFill>
                            <a:schemeClr val="accent6">
                              <a:lumMod val="7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lv-LV" b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
</a:t>
                    </a:r>
                    <a:fld id="{0C832341-86EB-4D0F-8EE5-81E61110B178}" type="PERCENTAGE">
                      <a:rPr lang="lv-LV" b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b="1">
                          <a:solidFill>
                            <a:schemeClr val="accent6">
                              <a:lumMod val="75000"/>
                            </a:schemeClr>
                          </a:solidFill>
                        </a:defRPr>
                      </a:pPr>
                      <a:t>[PERCENTAGE]</a:t>
                    </a:fld>
                    <a:r>
                      <a:rPr lang="lv-LV" b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 (9 milj. EUR)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j-lt"/>
                      <a:ea typeface="+mn-ea"/>
                      <a:cs typeface="Segoe UI Light" panose="020B0502040204020203" pitchFamily="34" charset="0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58B-4BE1-9814-AA5C8604764C}"/>
                </c:ext>
              </c:extLst>
            </c:dLbl>
            <c:dLbl>
              <c:idx val="6"/>
              <c:layout>
                <c:manualLayout>
                  <c:x val="0.14140039779389116"/>
                  <c:y val="8.29015544041450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58B-4BE1-9814-AA5C8604764C}"/>
                </c:ext>
              </c:extLst>
            </c:dLbl>
            <c:dLbl>
              <c:idx val="7"/>
              <c:layout>
                <c:manualLayout>
                  <c:x val="9.7892583088078494E-2"/>
                  <c:y val="7.94473229706389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58B-4BE1-9814-AA5C8604764C}"/>
                </c:ext>
              </c:extLst>
            </c:dLbl>
            <c:dLbl>
              <c:idx val="8"/>
              <c:layout>
                <c:manualLayout>
                  <c:x val="-1.8128463108778069E-3"/>
                  <c:y val="0.116360650760954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58B-4BE1-9814-AA5C8604764C}"/>
                </c:ext>
              </c:extLst>
            </c:dLbl>
            <c:dLbl>
              <c:idx val="9"/>
              <c:layout>
                <c:manualLayout>
                  <c:x val="-4.0886191309419659E-2"/>
                  <c:y val="0.140105431705915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58B-4BE1-9814-AA5C8604764C}"/>
                </c:ext>
              </c:extLst>
            </c:dLbl>
            <c:dLbl>
              <c:idx val="10"/>
              <c:layout>
                <c:manualLayout>
                  <c:x val="-9.0641280637109717E-2"/>
                  <c:y val="0.124352331606217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58B-4BE1-9814-AA5C8604764C}"/>
                </c:ext>
              </c:extLst>
            </c:dLbl>
            <c:dLbl>
              <c:idx val="11"/>
              <c:layout>
                <c:manualLayout>
                  <c:x val="-8.5202803798883189E-2"/>
                  <c:y val="3.10880829015544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58B-4BE1-9814-AA5C8604764C}"/>
                </c:ext>
              </c:extLst>
            </c:dLbl>
            <c:dLbl>
              <c:idx val="12"/>
              <c:layout>
                <c:manualLayout>
                  <c:x val="-0.17765691004873504"/>
                  <c:y val="-6.21761658031088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58B-4BE1-9814-AA5C860476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Lapa2!$A$4:$A$16</c:f>
              <c:strCache>
                <c:ptCount val="13"/>
                <c:pt idx="0">
                  <c:v>Graudaugi</c:v>
                </c:pt>
                <c:pt idx="1">
                  <c:v>Rapši</c:v>
                </c:pt>
                <c:pt idx="2">
                  <c:v>Lopbarības kultūras</c:v>
                </c:pt>
                <c:pt idx="3">
                  <c:v>Dārzeņi</c:v>
                </c:pt>
                <c:pt idx="4">
                  <c:v>Kartupeļi</c:v>
                </c:pt>
                <c:pt idx="5">
                  <c:v>Augļi un ogas</c:v>
                </c:pt>
                <c:pt idx="6">
                  <c:v>Citi augu produkti</c:v>
                </c:pt>
                <c:pt idx="7">
                  <c:v>Piens</c:v>
                </c:pt>
                <c:pt idx="8">
                  <c:v>Liellopi</c:v>
                </c:pt>
                <c:pt idx="9">
                  <c:v>Cūkas</c:v>
                </c:pt>
                <c:pt idx="10">
                  <c:v>Mājputni</c:v>
                </c:pt>
                <c:pt idx="11">
                  <c:v>Olas</c:v>
                </c:pt>
                <c:pt idx="12">
                  <c:v>Citi dzīvnieku produkti</c:v>
                </c:pt>
              </c:strCache>
            </c:strRef>
          </c:cat>
          <c:val>
            <c:numRef>
              <c:f>Lapa2!$B$4:$B$16</c:f>
              <c:numCache>
                <c:formatCode>0.0</c:formatCode>
                <c:ptCount val="13"/>
                <c:pt idx="0">
                  <c:v>444.44147512044316</c:v>
                </c:pt>
                <c:pt idx="1">
                  <c:v>139.58138819808002</c:v>
                </c:pt>
                <c:pt idx="2">
                  <c:v>57.997956214129047</c:v>
                </c:pt>
                <c:pt idx="3">
                  <c:v>65.914699588486997</c:v>
                </c:pt>
                <c:pt idx="4">
                  <c:v>84.152945962476053</c:v>
                </c:pt>
                <c:pt idx="5">
                  <c:v>8.5050589125404947</c:v>
                </c:pt>
                <c:pt idx="6">
                  <c:v>52.762938391625838</c:v>
                </c:pt>
                <c:pt idx="7">
                  <c:v>284.91481389849162</c:v>
                </c:pt>
                <c:pt idx="8">
                  <c:v>49.060379274672755</c:v>
                </c:pt>
                <c:pt idx="9">
                  <c:v>75.210787829784664</c:v>
                </c:pt>
                <c:pt idx="10">
                  <c:v>56.212327681716197</c:v>
                </c:pt>
                <c:pt idx="11">
                  <c:v>44.178964731164697</c:v>
                </c:pt>
                <c:pt idx="12">
                  <c:v>27.931553065862332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58B-4BE1-9814-AA5C860476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45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+mj-lt"/>
          <a:cs typeface="Segoe UI Light" panose="020B0502040204020203" pitchFamily="34" charset="0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8381452318461"/>
          <c:y val="0.10648148148148148"/>
          <c:w val="0.74279615048118985"/>
          <c:h val="0.56669562625725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Lapa1!$B$75</c:f>
              <c:strCache>
                <c:ptCount val="1"/>
                <c:pt idx="0">
                  <c:v>Pārdoto produktu (svaigu un pārstrādātu) kopējā  vērtība,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Lapa1!$C$74:$G$74</c:f>
              <c:strCache>
                <c:ptCount val="5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  <c:pt idx="4">
                  <c:v>2018.</c:v>
                </c:pt>
              </c:strCache>
            </c:strRef>
          </c:cat>
          <c:val>
            <c:numRef>
              <c:f>Lapa1!$C$75:$G$75</c:f>
            </c:numRef>
          </c:val>
          <c:extLst>
            <c:ext xmlns:c16="http://schemas.microsoft.com/office/drawing/2014/chart" uri="{C3380CC4-5D6E-409C-BE32-E72D297353CC}">
              <c16:uniqueId val="{00000000-E3A4-4FD7-97E8-C9EC1E961138}"/>
            </c:ext>
          </c:extLst>
        </c:ser>
        <c:ser>
          <c:idx val="1"/>
          <c:order val="1"/>
          <c:tx>
            <c:strRef>
              <c:f>Lapa1!$B$76</c:f>
              <c:strCache>
                <c:ptCount val="1"/>
                <c:pt idx="0">
                  <c:v>Pārdoto produktu (svaigu un pārstrādātu) kopējais apjoms, tonnas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\ #,#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Lapa1!$C$74:$G$74</c:f>
              <c:strCache>
                <c:ptCount val="5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  <c:pt idx="4">
                  <c:v>2018.</c:v>
                </c:pt>
              </c:strCache>
            </c:strRef>
          </c:cat>
          <c:val>
            <c:numRef>
              <c:f>Lapa1!$C$76:$G$76</c:f>
              <c:numCache>
                <c:formatCode>#,##0.00</c:formatCode>
                <c:ptCount val="5"/>
                <c:pt idx="0">
                  <c:v>30159.120000000003</c:v>
                </c:pt>
                <c:pt idx="1">
                  <c:v>33501.85</c:v>
                </c:pt>
                <c:pt idx="2">
                  <c:v>32833.03</c:v>
                </c:pt>
                <c:pt idx="3">
                  <c:v>29864.749</c:v>
                </c:pt>
                <c:pt idx="4">
                  <c:v>27023.570000000003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A4-4FD7-97E8-C9EC1E961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9427392"/>
        <c:axId val="559431328"/>
      </c:barChart>
      <c:lineChart>
        <c:grouping val="standard"/>
        <c:varyColors val="0"/>
        <c:ser>
          <c:idx val="2"/>
          <c:order val="2"/>
          <c:tx>
            <c:strRef>
              <c:f>Lapa1!$B$77</c:f>
              <c:strCache>
                <c:ptCount val="1"/>
                <c:pt idx="0">
                  <c:v>Vienas vienības cena, EUR/kg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1062086300084492E-2"/>
                  <c:y val="-9.7668266510735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A4-4FD7-97E8-C9EC1E961138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Lapa1!$C$74:$G$74</c:f>
              <c:strCache>
                <c:ptCount val="5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  <c:pt idx="4">
                  <c:v>2018.</c:v>
                </c:pt>
              </c:strCache>
            </c:strRef>
          </c:cat>
          <c:val>
            <c:numRef>
              <c:f>Lapa1!$C$77:$G$77</c:f>
              <c:numCache>
                <c:formatCode>General</c:formatCode>
                <c:ptCount val="5"/>
                <c:pt idx="0">
                  <c:v>0.57928232886105424</c:v>
                </c:pt>
                <c:pt idx="1">
                  <c:v>0.60185502114062361</c:v>
                </c:pt>
                <c:pt idx="2">
                  <c:v>0.63939732793470483</c:v>
                </c:pt>
                <c:pt idx="3">
                  <c:v>0.71480228378949395</c:v>
                </c:pt>
                <c:pt idx="4">
                  <c:v>0.74978259016110738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A4-4FD7-97E8-C9EC1E961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2670536"/>
        <c:axId val="512670208"/>
      </c:lineChart>
      <c:catAx>
        <c:axId val="55942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559431328"/>
        <c:crosses val="autoZero"/>
        <c:auto val="1"/>
        <c:lblAlgn val="ctr"/>
        <c:lblOffset val="100"/>
        <c:noMultiLvlLbl val="0"/>
      </c:catAx>
      <c:valAx>
        <c:axId val="55943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 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559427392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j-lt"/>
                      <a:ea typeface="+mn-ea"/>
                      <a:cs typeface="Segoe UI Light" panose="020B0502040204020203" pitchFamily="34" charset="0"/>
                    </a:defRPr>
                  </a:pPr>
                  <a:r>
                    <a:rPr lang="lv-LV">
                      <a:solidFill>
                        <a:schemeClr val="tx1"/>
                      </a:solidFill>
                    </a:rPr>
                    <a:t>tūkt., tonnas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</c:dispUnitsLbl>
        </c:dispUnits>
      </c:valAx>
      <c:valAx>
        <c:axId val="51267020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r>
                  <a:rPr lang="lv-LV">
                    <a:solidFill>
                      <a:schemeClr val="tx1"/>
                    </a:solidFill>
                  </a:rPr>
                  <a:t>EUR/kg</a:t>
                </a:r>
              </a:p>
            </c:rich>
          </c:tx>
          <c:layout>
            <c:manualLayout>
              <c:xMode val="edge"/>
              <c:yMode val="edge"/>
              <c:x val="0.93554155730533683"/>
              <c:y val="0.193984762321376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Segoe UI Light" panose="020B0502040204020203" pitchFamily="34" charset="0"/>
                </a:defRPr>
              </a:pPr>
              <a:endParaRPr lang="lv-LV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512670536"/>
        <c:crosses val="max"/>
        <c:crossBetween val="between"/>
      </c:valAx>
      <c:catAx>
        <c:axId val="51267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26702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305000739154781E-2"/>
          <c:y val="0.76668149095440652"/>
          <c:w val="0.86938999852169041"/>
          <c:h val="0.231944650954699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 Light" panose="020B0502040204020203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 sz="1200">
          <a:latin typeface="+mj-lt"/>
          <a:cs typeface="Segoe UI Light" panose="020B0502040204020203" pitchFamily="34" charset="0"/>
        </a:defRPr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r>
              <a:rPr lang="lv-LV" b="1"/>
              <a:t>Augļu un dārzeņu RO pārdotās produkcijas vērtība, 2014.-2018.g.</a:t>
            </a:r>
          </a:p>
        </c:rich>
      </c:tx>
      <c:layout>
        <c:manualLayout>
          <c:xMode val="edge"/>
          <c:yMode val="edge"/>
          <c:x val="0.12768941749334459"/>
          <c:y val="1.1347467035384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 Light" panose="020B0502040204020203" pitchFamily="34" charset="0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10336249156668204"/>
          <c:y val="0.21953125577612659"/>
          <c:w val="0.87618191114955379"/>
          <c:h val="0.44323360420536462"/>
        </c:manualLayout>
      </c:layout>
      <c:lineChart>
        <c:grouping val="standard"/>
        <c:varyColors val="0"/>
        <c:ser>
          <c:idx val="0"/>
          <c:order val="0"/>
          <c:tx>
            <c:strRef>
              <c:f>'RO_RG atbalsts'!$A$96</c:f>
              <c:strCache>
                <c:ptCount val="1"/>
                <c:pt idx="0">
                  <c:v> RO pārdoto produktu  vērtība, ko saražojuši paši RO biedri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tx2">
                  <a:lumMod val="50000"/>
                </a:schemeClr>
              </a:solidFill>
              <a:ln w="9525">
                <a:solidFill>
                  <a:schemeClr val="accent1">
                    <a:lumMod val="50000"/>
                  </a:schemeClr>
                </a:solidFill>
              </a:ln>
              <a:effectLst/>
            </c:spPr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'RO_RG atbalsts'!$D$95:$H$95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'RO_RG atbalsts'!$D$96:$H$96</c:f>
              <c:numCache>
                <c:formatCode>0.00</c:formatCode>
                <c:ptCount val="5"/>
                <c:pt idx="0">
                  <c:v>13.65206601</c:v>
                </c:pt>
                <c:pt idx="1">
                  <c:v>18.669592989999998</c:v>
                </c:pt>
                <c:pt idx="2">
                  <c:v>19.920177260000003</c:v>
                </c:pt>
                <c:pt idx="3">
                  <c:v>20.548714</c:v>
                </c:pt>
                <c:pt idx="4">
                  <c:v>20.26180231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6B-4D44-940D-F41918A5AC93}"/>
            </c:ext>
          </c:extLst>
        </c:ser>
        <c:ser>
          <c:idx val="1"/>
          <c:order val="1"/>
          <c:tx>
            <c:strRef>
              <c:f>'RO_RG atbalsts'!$A$97</c:f>
              <c:strCache>
                <c:ptCount val="1"/>
                <c:pt idx="0">
                  <c:v>Augļu un dārzeņu izlaide valstī 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'RO_RG atbalsts'!$D$95:$H$95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'RO_RG atbalsts'!$D$97:$H$97</c:f>
              <c:numCache>
                <c:formatCode>0.00</c:formatCode>
                <c:ptCount val="5"/>
                <c:pt idx="0">
                  <c:v>63.585695596539693</c:v>
                </c:pt>
                <c:pt idx="1">
                  <c:v>61.821391864011666</c:v>
                </c:pt>
                <c:pt idx="2">
                  <c:v>65.187350595280009</c:v>
                </c:pt>
                <c:pt idx="3">
                  <c:v>57.175135584571841</c:v>
                </c:pt>
                <c:pt idx="4">
                  <c:v>58.877037332375394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6B-4D44-940D-F41918A5A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5187000"/>
        <c:axId val="445188640"/>
      </c:lineChart>
      <c:catAx>
        <c:axId val="44518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445188640"/>
        <c:crosses val="autoZero"/>
        <c:auto val="1"/>
        <c:lblAlgn val="ctr"/>
        <c:lblOffset val="100"/>
        <c:noMultiLvlLbl val="0"/>
      </c:catAx>
      <c:valAx>
        <c:axId val="44518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r>
                  <a:rPr lang="lv-LV">
                    <a:solidFill>
                      <a:schemeClr val="tx1"/>
                    </a:solidFill>
                  </a:rPr>
                  <a:t>milj.,€</a:t>
                </a:r>
              </a:p>
            </c:rich>
          </c:tx>
          <c:layout>
            <c:manualLayout>
              <c:xMode val="edge"/>
              <c:yMode val="edge"/>
              <c:x val="2.0043463745889299E-3"/>
              <c:y val="0.260061160166816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Segoe UI Light" panose="020B0502040204020203" pitchFamily="34" charset="0"/>
                </a:defRPr>
              </a:pPr>
              <a:endParaRPr lang="lv-LV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445187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558021901424444E-2"/>
          <c:y val="0.81403199181552777"/>
          <c:w val="0.89999991913718291"/>
          <c:h val="0.181273105386249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 Light" panose="020B0502040204020203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 sz="1200">
          <a:latin typeface="+mj-lt"/>
          <a:cs typeface="Segoe UI Light" panose="020B0502040204020203" pitchFamily="34" charset="0"/>
        </a:defRPr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85103767166367"/>
          <c:y val="3.732679875847128E-2"/>
          <c:w val="0.76959470068064062"/>
          <c:h val="0.72939031079880012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RO!$F$111</c:f>
              <c:strCache>
                <c:ptCount val="1"/>
                <c:pt idx="0">
                  <c:v>dārzeņu RO realizētā produkcijas vērtība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RO!$G$108:$K$108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RO!$G$111:$K$111</c:f>
              <c:numCache>
                <c:formatCode>#,##0.00</c:formatCode>
                <c:ptCount val="5"/>
                <c:pt idx="0">
                  <c:v>14963538.18</c:v>
                </c:pt>
                <c:pt idx="1">
                  <c:v>17460397.059999999</c:v>
                </c:pt>
                <c:pt idx="2">
                  <c:v>18711415.240000002</c:v>
                </c:pt>
                <c:pt idx="3">
                  <c:v>19219590.219999999</c:v>
                </c:pt>
                <c:pt idx="4">
                  <c:v>18917593.200000003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CD-4A53-B620-885DBCA58705}"/>
            </c:ext>
          </c:extLst>
        </c:ser>
        <c:ser>
          <c:idx val="3"/>
          <c:order val="3"/>
          <c:tx>
            <c:strRef>
              <c:f>RO!$F$112</c:f>
              <c:strCache>
                <c:ptCount val="1"/>
                <c:pt idx="0">
                  <c:v>augļu/ogu realizētā produkcijas vērtība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RO!$G$108:$K$108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RO!$G$112:$K$112</c:f>
              <c:numCache>
                <c:formatCode>#,##0.00</c:formatCode>
                <c:ptCount val="5"/>
                <c:pt idx="0" formatCode="General">
                  <c:v>1217054.4200000002</c:v>
                </c:pt>
                <c:pt idx="1">
                  <c:v>1209195.9300000002</c:v>
                </c:pt>
                <c:pt idx="2">
                  <c:v>1208762.02</c:v>
                </c:pt>
                <c:pt idx="3">
                  <c:v>1329123.78</c:v>
                </c:pt>
                <c:pt idx="4">
                  <c:v>1344209.11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CD-4A53-B620-885DBCA587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8707072"/>
        <c:axId val="2001512912"/>
      </c:barChart>
      <c:lineChart>
        <c:grouping val="standard"/>
        <c:varyColors val="0"/>
        <c:ser>
          <c:idx val="0"/>
          <c:order val="0"/>
          <c:tx>
            <c:strRef>
              <c:f>RO!$F$109</c:f>
              <c:strCache>
                <c:ptCount val="1"/>
                <c:pt idx="0">
                  <c:v>atbalsts dārzeņu RO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RO!$G$108:$K$108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RO!$G$109:$K$109</c:f>
              <c:numCache>
                <c:formatCode>#,##0.00</c:formatCode>
                <c:ptCount val="5"/>
                <c:pt idx="0">
                  <c:v>384553.51</c:v>
                </c:pt>
                <c:pt idx="1">
                  <c:v>567470.05000000005</c:v>
                </c:pt>
                <c:pt idx="2">
                  <c:v>559846.32000000007</c:v>
                </c:pt>
                <c:pt idx="3">
                  <c:v>666506.23999999999</c:v>
                </c:pt>
                <c:pt idx="4">
                  <c:v>692321.61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E4CD-4A53-B620-885DBCA58705}"/>
            </c:ext>
          </c:extLst>
        </c:ser>
        <c:ser>
          <c:idx val="1"/>
          <c:order val="1"/>
          <c:tx>
            <c:strRef>
              <c:f>RO!$F$110</c:f>
              <c:strCache>
                <c:ptCount val="1"/>
                <c:pt idx="0">
                  <c:v>atbalsts augļu / ogu RO (t.sk. RG līdz 2016 ieskaitot)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RO!$G$108:$K$108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RO!$G$110:$K$110</c:f>
              <c:numCache>
                <c:formatCode>#,##0.00</c:formatCode>
                <c:ptCount val="5"/>
                <c:pt idx="0">
                  <c:v>921817.24</c:v>
                </c:pt>
                <c:pt idx="1">
                  <c:v>583328</c:v>
                </c:pt>
                <c:pt idx="2">
                  <c:v>498183.8</c:v>
                </c:pt>
                <c:pt idx="3">
                  <c:v>47671.87</c:v>
                </c:pt>
                <c:pt idx="4">
                  <c:v>46706.34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E4CD-4A53-B620-885DBCA587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539792"/>
        <c:axId val="679452816"/>
      </c:lineChart>
      <c:catAx>
        <c:axId val="68553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679452816"/>
        <c:crosses val="autoZero"/>
        <c:auto val="1"/>
        <c:lblAlgn val="ctr"/>
        <c:lblOffset val="100"/>
        <c:noMultiLvlLbl val="0"/>
      </c:catAx>
      <c:valAx>
        <c:axId val="679452816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685539792"/>
        <c:crosses val="autoZero"/>
        <c:crossBetween val="between"/>
        <c:majorUnit val="300000"/>
        <c:minorUnit val="10000"/>
        <c:dispUnits>
          <c:builtInUnit val="thousands"/>
          <c:dispUnitsLbl>
            <c:layout>
              <c:manualLayout>
                <c:xMode val="edge"/>
                <c:yMode val="edge"/>
                <c:x val="1.2376792442165295E-2"/>
                <c:y val="8.0719240007815218E-2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</c:dispUnitsLbl>
        </c:dispUnits>
      </c:valAx>
      <c:valAx>
        <c:axId val="2001512912"/>
        <c:scaling>
          <c:orientation val="minMax"/>
          <c:max val="20000000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1838707072"/>
        <c:crosses val="max"/>
        <c:crossBetween val="between"/>
        <c:majorUnit val="5000000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j-lt"/>
                      <a:ea typeface="+mn-ea"/>
                      <a:cs typeface="Segoe UI Light" panose="020B0502040204020203" pitchFamily="34" charset="0"/>
                    </a:defRPr>
                  </a:pPr>
                  <a:r>
                    <a:rPr lang="lv-LV" dirty="0"/>
                    <a:t>Milj.,</a:t>
                  </a:r>
                  <a:r>
                    <a:rPr lang="lv-LV" baseline="0" dirty="0"/>
                    <a:t> EUR</a:t>
                  </a:r>
                  <a:endParaRPr lang="lv-LV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</c:dispUnitsLbl>
        </c:dispUnits>
      </c:valAx>
      <c:catAx>
        <c:axId val="1838707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15129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998969811435088E-2"/>
          <c:y val="0.85203511085289263"/>
          <c:w val="0.93552874290368115"/>
          <c:h val="0.13061708990440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 Light" panose="020B0502040204020203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j-lt"/>
          <a:cs typeface="Segoe UI Light" panose="020B0502040204020203" pitchFamily="34" charset="0"/>
        </a:defRPr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51373706173841"/>
          <c:y val="3.4687199588348781E-2"/>
          <c:w val="0.73221627136484824"/>
          <c:h val="0.72276411115748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Lapa1!$A$5</c:f>
              <c:strCache>
                <c:ptCount val="1"/>
                <c:pt idx="0">
                  <c:v>Izmaksātais atbalsts, kopā €</c:v>
                </c:pt>
              </c:strCache>
            </c:strRef>
          </c:tx>
          <c:spPr>
            <a:solidFill>
              <a:srgbClr val="A5C26A"/>
            </a:solidFill>
            <a:ln>
              <a:solidFill>
                <a:srgbClr val="A5C26A"/>
              </a:solidFill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Lapa1!$B$4:$G$4</c:f>
              <c:strCache>
                <c:ptCount val="6"/>
                <c:pt idx="0">
                  <c:v>2013./2014.</c:v>
                </c:pt>
                <c:pt idx="1">
                  <c:v>2014./2015.</c:v>
                </c:pt>
                <c:pt idx="2">
                  <c:v>2015./2016.</c:v>
                </c:pt>
                <c:pt idx="3">
                  <c:v>2016./2017.</c:v>
                </c:pt>
                <c:pt idx="4">
                  <c:v>2017./2018.</c:v>
                </c:pt>
                <c:pt idx="5">
                  <c:v>2018./2019.</c:v>
                </c:pt>
              </c:strCache>
            </c:strRef>
          </c:cat>
          <c:val>
            <c:numRef>
              <c:f>Lapa1!$B$5:$G$5</c:f>
              <c:numCache>
                <c:formatCode>General</c:formatCode>
                <c:ptCount val="6"/>
                <c:pt idx="0">
                  <c:v>1069942</c:v>
                </c:pt>
                <c:pt idx="1">
                  <c:v>1109193</c:v>
                </c:pt>
                <c:pt idx="2">
                  <c:v>1114061.97</c:v>
                </c:pt>
                <c:pt idx="3">
                  <c:v>1084039.45</c:v>
                </c:pt>
                <c:pt idx="4">
                  <c:v>1395311.29</c:v>
                </c:pt>
                <c:pt idx="5">
                  <c:v>1436663.14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2D-41E7-9E38-0B2FBB5FD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750640336"/>
        <c:axId val="750642304"/>
      </c:barChart>
      <c:lineChart>
        <c:grouping val="standard"/>
        <c:varyColors val="0"/>
        <c:ser>
          <c:idx val="1"/>
          <c:order val="1"/>
          <c:tx>
            <c:strRef>
              <c:f>Lapa1!$A$6</c:f>
              <c:strCache>
                <c:ptCount val="1"/>
                <c:pt idx="0">
                  <c:v>Izdalīti produkti, tonnas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3.4567339355610585E-2"/>
                  <c:y val="3.04455892704744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58-436B-B593-0AD2AE154E92}"/>
                </c:ext>
              </c:extLst>
            </c:dLbl>
            <c:dLbl>
              <c:idx val="4"/>
              <c:layout>
                <c:manualLayout>
                  <c:x val="-3.2581303618830687E-2"/>
                  <c:y val="5.4179618635885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2D-41E7-9E38-0B2FBB5FDF6F}"/>
                </c:ext>
              </c:extLst>
            </c:dLbl>
            <c:dLbl>
              <c:idx val="5"/>
              <c:layout>
                <c:manualLayout>
                  <c:x val="-1.8884505434141767E-2"/>
                  <c:y val="4.0994046766212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58-436B-B593-0AD2AE154E9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Lapa1!$B$4:$G$4</c:f>
              <c:strCache>
                <c:ptCount val="6"/>
                <c:pt idx="0">
                  <c:v>2013./2014.</c:v>
                </c:pt>
                <c:pt idx="1">
                  <c:v>2014./2015.</c:v>
                </c:pt>
                <c:pt idx="2">
                  <c:v>2015./2016.</c:v>
                </c:pt>
                <c:pt idx="3">
                  <c:v>2016./2017.</c:v>
                </c:pt>
                <c:pt idx="4">
                  <c:v>2017./2018.</c:v>
                </c:pt>
                <c:pt idx="5">
                  <c:v>2018./2019.</c:v>
                </c:pt>
              </c:strCache>
            </c:strRef>
          </c:cat>
          <c:val>
            <c:numRef>
              <c:f>Lapa1!$B$6:$G$6</c:f>
              <c:numCache>
                <c:formatCode>General</c:formatCode>
                <c:ptCount val="6"/>
                <c:pt idx="0">
                  <c:v>635.30129999999997</c:v>
                </c:pt>
                <c:pt idx="1">
                  <c:v>711.73509999999999</c:v>
                </c:pt>
                <c:pt idx="2">
                  <c:v>719.02380000000005</c:v>
                </c:pt>
                <c:pt idx="3">
                  <c:v>687.50260000000003</c:v>
                </c:pt>
                <c:pt idx="4">
                  <c:v>1065.4267</c:v>
                </c:pt>
                <c:pt idx="5">
                  <c:v>1091.9802999999999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2D-41E7-9E38-0B2FBB5FD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835800"/>
        <c:axId val="606834488"/>
      </c:lineChart>
      <c:catAx>
        <c:axId val="75064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50642304"/>
        <c:crosses val="autoZero"/>
        <c:auto val="1"/>
        <c:lblAlgn val="ctr"/>
        <c:lblOffset val="100"/>
        <c:noMultiLvlLbl val="0"/>
      </c:catAx>
      <c:valAx>
        <c:axId val="75064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5064033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5.3146991094028699E-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lv-LV" sz="1400" dirty="0"/>
                    <a:t>Milj.,</a:t>
                  </a:r>
                  <a:r>
                    <a:rPr lang="lv-LV" sz="1400" baseline="0" dirty="0"/>
                    <a:t> EUR</a:t>
                  </a:r>
                  <a:endParaRPr lang="lv-LV" sz="1400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</c:dispUnitsLbl>
        </c:dispUnits>
      </c:valAx>
      <c:valAx>
        <c:axId val="60683448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v-LV" sz="1400" dirty="0"/>
                  <a:t>tonnas</a:t>
                </a:r>
              </a:p>
            </c:rich>
          </c:tx>
          <c:layout>
            <c:manualLayout>
              <c:xMode val="edge"/>
              <c:yMode val="edge"/>
              <c:x val="0.95266732053729297"/>
              <c:y val="4.412020853803985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06835800"/>
        <c:crosses val="max"/>
        <c:crossBetween val="between"/>
      </c:valAx>
      <c:catAx>
        <c:axId val="606835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068344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4862D-27D5-4DBE-8900-43E58939BB4E}" type="doc">
      <dgm:prSet loTypeId="urn:microsoft.com/office/officeart/2005/8/layout/chevron2" loCatId="list" qsTypeId="urn:microsoft.com/office/officeart/2005/8/quickstyle/simple1" qsCatId="simple" csTypeId="urn:microsoft.com/office/officeart/2005/8/colors/accent3_1" csCatId="accent3" phldr="1"/>
      <dgm:spPr/>
    </dgm:pt>
    <dgm:pt modelId="{A0C25338-4A0A-4B5F-BA62-C9B9406EB3E1}">
      <dgm:prSet phldrT="[Teksts]" custT="1"/>
      <dgm:spPr/>
      <dgm:t>
        <a:bodyPr tIns="180000"/>
        <a:lstStyle/>
        <a:p>
          <a:r>
            <a:rPr lang="lv-LV" sz="1200" b="1" dirty="0">
              <a:latin typeface="+mj-lt"/>
              <a:cs typeface="Segoe UI Light" panose="020B0502040204020203" pitchFamily="34" charset="0"/>
            </a:rPr>
            <a:t>PVN maksātāju skaits</a:t>
          </a:r>
        </a:p>
      </dgm:t>
    </dgm:pt>
    <dgm:pt modelId="{72F649D0-A0B1-4FDB-91E5-80CD6534ABC9}" type="parTrans" cxnId="{7C83492D-4F82-43BE-8AF9-28A2F1716E3A}">
      <dgm:prSet/>
      <dgm:spPr/>
      <dgm:t>
        <a:bodyPr/>
        <a:lstStyle/>
        <a:p>
          <a:endParaRPr lang="lv-LV"/>
        </a:p>
      </dgm:t>
    </dgm:pt>
    <dgm:pt modelId="{F87D9664-4CE9-49C5-AF7A-D936FCF4DE9E}" type="sibTrans" cxnId="{7C83492D-4F82-43BE-8AF9-28A2F1716E3A}">
      <dgm:prSet/>
      <dgm:spPr/>
      <dgm:t>
        <a:bodyPr/>
        <a:lstStyle/>
        <a:p>
          <a:endParaRPr lang="lv-LV"/>
        </a:p>
      </dgm:t>
    </dgm:pt>
    <dgm:pt modelId="{A4618C59-00B9-401E-B6BF-303C4557162F}">
      <dgm:prSet phldrT="[Teksts]" custT="1"/>
      <dgm:spPr/>
      <dgm:t>
        <a:bodyPr tIns="108000"/>
        <a:lstStyle/>
        <a:p>
          <a:r>
            <a:rPr lang="lv-LV" sz="1100" b="1" dirty="0">
              <a:latin typeface="+mj-lt"/>
              <a:cs typeface="Segoe UI Light" panose="020B0502040204020203" pitchFamily="34" charset="0"/>
            </a:rPr>
            <a:t>Preču apgrozījums</a:t>
          </a:r>
        </a:p>
      </dgm:t>
    </dgm:pt>
    <dgm:pt modelId="{23825BAF-07C1-42FC-B99B-621AE45B797F}" type="parTrans" cxnId="{A94A3369-1A18-4C23-8F8B-5AD64950D3FB}">
      <dgm:prSet/>
      <dgm:spPr/>
      <dgm:t>
        <a:bodyPr/>
        <a:lstStyle/>
        <a:p>
          <a:endParaRPr lang="lv-LV"/>
        </a:p>
      </dgm:t>
    </dgm:pt>
    <dgm:pt modelId="{6FAF6752-0A9F-45E9-AE0C-8CDB4833467B}" type="sibTrans" cxnId="{A94A3369-1A18-4C23-8F8B-5AD64950D3FB}">
      <dgm:prSet/>
      <dgm:spPr/>
      <dgm:t>
        <a:bodyPr/>
        <a:lstStyle/>
        <a:p>
          <a:endParaRPr lang="lv-LV"/>
        </a:p>
      </dgm:t>
    </dgm:pt>
    <dgm:pt modelId="{C00E1BF4-568C-4C71-86FC-C7438A4060BB}">
      <dgm:prSet phldrT="[Teksts]" custT="1"/>
      <dgm:spPr/>
      <dgm:t>
        <a:bodyPr tIns="108000"/>
        <a:lstStyle/>
        <a:p>
          <a:r>
            <a:rPr lang="lv-LV" sz="1200" b="1" dirty="0">
              <a:latin typeface="+mj-lt"/>
              <a:cs typeface="Segoe UI Light" panose="020B0502040204020203" pitchFamily="34" charset="0"/>
            </a:rPr>
            <a:t>Patēriņš</a:t>
          </a:r>
        </a:p>
      </dgm:t>
    </dgm:pt>
    <dgm:pt modelId="{C2F5199C-1801-43BA-B85B-A366B30ED1F1}" type="parTrans" cxnId="{ABBD7E7A-3512-4B00-9A2D-6569E4838D5C}">
      <dgm:prSet/>
      <dgm:spPr/>
      <dgm:t>
        <a:bodyPr/>
        <a:lstStyle/>
        <a:p>
          <a:endParaRPr lang="lv-LV"/>
        </a:p>
      </dgm:t>
    </dgm:pt>
    <dgm:pt modelId="{A8835FD4-4CCF-4778-ACEB-EE61B29CCF3E}" type="sibTrans" cxnId="{ABBD7E7A-3512-4B00-9A2D-6569E4838D5C}">
      <dgm:prSet/>
      <dgm:spPr/>
      <dgm:t>
        <a:bodyPr/>
        <a:lstStyle/>
        <a:p>
          <a:endParaRPr lang="lv-LV"/>
        </a:p>
      </dgm:t>
    </dgm:pt>
    <dgm:pt modelId="{6CA79BBF-37E2-4FBE-B077-478AA0F64266}">
      <dgm:prSet phldrT="[Teksts]" custT="1"/>
      <dgm:spPr/>
      <dgm:t>
        <a:bodyPr tIns="108000"/>
        <a:lstStyle/>
        <a:p>
          <a:r>
            <a:rPr lang="lv-LV" sz="1200" b="1" dirty="0">
              <a:latin typeface="+mj-lt"/>
              <a:cs typeface="Segoe UI Light" panose="020B0502040204020203" pitchFamily="34" charset="0"/>
            </a:rPr>
            <a:t>Vidējais </a:t>
          </a:r>
          <a:r>
            <a:rPr lang="lv-LV" sz="1150" b="1" dirty="0">
              <a:latin typeface="+mj-lt"/>
              <a:cs typeface="Segoe UI Light" panose="020B0502040204020203" pitchFamily="34" charset="0"/>
            </a:rPr>
            <a:t>atalgojums</a:t>
          </a:r>
        </a:p>
      </dgm:t>
    </dgm:pt>
    <dgm:pt modelId="{8C52A315-4B67-4AA7-B381-A75BC57B9606}" type="parTrans" cxnId="{2274F0D8-4276-4D5C-8FB5-4146393EE7B2}">
      <dgm:prSet/>
      <dgm:spPr/>
      <dgm:t>
        <a:bodyPr/>
        <a:lstStyle/>
        <a:p>
          <a:endParaRPr lang="lv-LV"/>
        </a:p>
      </dgm:t>
    </dgm:pt>
    <dgm:pt modelId="{FE433651-88EC-48AF-B9C9-1633F8F9958A}" type="sibTrans" cxnId="{2274F0D8-4276-4D5C-8FB5-4146393EE7B2}">
      <dgm:prSet/>
      <dgm:spPr/>
      <dgm:t>
        <a:bodyPr/>
        <a:lstStyle/>
        <a:p>
          <a:endParaRPr lang="lv-LV"/>
        </a:p>
      </dgm:t>
    </dgm:pt>
    <dgm:pt modelId="{5C38DFBD-21C0-4A94-BD30-44EF50C48D8C}">
      <dgm:prSet custT="1"/>
      <dgm:spPr/>
      <dgm:t>
        <a:bodyPr/>
        <a:lstStyle/>
        <a:p>
          <a:r>
            <a:rPr lang="lv-LV" sz="1600" b="1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+6% </a:t>
          </a:r>
          <a:r>
            <a:rPr lang="lv-LV" sz="16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26 PVN maksātājiem 2019.gada 5.decembris/2018.gada 1.janvāri)</a:t>
          </a:r>
          <a:endParaRPr lang="lv-LV" sz="1600" dirty="0"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AF878512-E5A8-48E2-ABA0-360D76895C23}" type="parTrans" cxnId="{E0BE679C-F159-497D-8CEB-190885FC6E6C}">
      <dgm:prSet/>
      <dgm:spPr/>
      <dgm:t>
        <a:bodyPr/>
        <a:lstStyle/>
        <a:p>
          <a:endParaRPr lang="lv-LV"/>
        </a:p>
      </dgm:t>
    </dgm:pt>
    <dgm:pt modelId="{FC6E5880-BC9D-4206-90EB-F9F1706EEB4A}" type="sibTrans" cxnId="{E0BE679C-F159-497D-8CEB-190885FC6E6C}">
      <dgm:prSet/>
      <dgm:spPr/>
      <dgm:t>
        <a:bodyPr/>
        <a:lstStyle/>
        <a:p>
          <a:endParaRPr lang="lv-LV"/>
        </a:p>
      </dgm:t>
    </dgm:pt>
    <dgm:pt modelId="{BA2869FF-A0CA-4B63-89CA-BCCEA67D9AC5}">
      <dgm:prSet custT="1"/>
      <dgm:spPr/>
      <dgm:t>
        <a:bodyPr/>
        <a:lstStyle/>
        <a:p>
          <a:r>
            <a:rPr lang="lv-LV" sz="1600" b="1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+6% 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1,5 </a:t>
          </a:r>
          <a:r>
            <a:rPr lang="lv-LV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milj.euro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 2019.gada 9 </a:t>
          </a:r>
          <a:r>
            <a:rPr lang="lv-LV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mēn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./2018.gada 9 </a:t>
          </a:r>
          <a:r>
            <a:rPr lang="lv-LV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mēn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.)</a:t>
          </a:r>
        </a:p>
      </dgm:t>
    </dgm:pt>
    <dgm:pt modelId="{32CEEC57-8635-4145-9790-3E2028E69BA4}" type="parTrans" cxnId="{D5D4F154-F0EE-43DD-9D99-63092066969C}">
      <dgm:prSet/>
      <dgm:spPr/>
      <dgm:t>
        <a:bodyPr/>
        <a:lstStyle/>
        <a:p>
          <a:endParaRPr lang="lv-LV"/>
        </a:p>
      </dgm:t>
    </dgm:pt>
    <dgm:pt modelId="{7A184D09-0DE5-4966-8B47-0C9F4C068C06}" type="sibTrans" cxnId="{D5D4F154-F0EE-43DD-9D99-63092066969C}">
      <dgm:prSet/>
      <dgm:spPr/>
      <dgm:t>
        <a:bodyPr/>
        <a:lstStyle/>
        <a:p>
          <a:endParaRPr lang="lv-LV"/>
        </a:p>
      </dgm:t>
    </dgm:pt>
    <dgm:pt modelId="{5AA6FEDE-8AAD-4533-8650-042E2C3F4EC7}">
      <dgm:prSet custT="1"/>
      <dgm:spPr/>
      <dgm:t>
        <a:bodyPr/>
        <a:lstStyle/>
        <a:p>
          <a:endParaRPr lang="lv-LV" sz="1800" dirty="0"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9D460AD1-655C-4897-865D-A5AF8E4BB474}" type="parTrans" cxnId="{5B45B4B1-D6D5-4F79-9117-7136DD8DD60F}">
      <dgm:prSet/>
      <dgm:spPr/>
      <dgm:t>
        <a:bodyPr/>
        <a:lstStyle/>
        <a:p>
          <a:endParaRPr lang="lv-LV"/>
        </a:p>
      </dgm:t>
    </dgm:pt>
    <dgm:pt modelId="{14845649-797F-4441-B3B2-366085AF5834}" type="sibTrans" cxnId="{5B45B4B1-D6D5-4F79-9117-7136DD8DD60F}">
      <dgm:prSet/>
      <dgm:spPr/>
      <dgm:t>
        <a:bodyPr/>
        <a:lstStyle/>
        <a:p>
          <a:endParaRPr lang="lv-LV"/>
        </a:p>
      </dgm:t>
    </dgm:pt>
    <dgm:pt modelId="{482837B6-1E50-4A15-92DB-68DD301ED325}">
      <dgm:prSet custT="1"/>
      <dgm:spPr/>
      <dgm:t>
        <a:bodyPr/>
        <a:lstStyle/>
        <a:p>
          <a:r>
            <a:rPr lang="lv-LV" sz="16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Šobrīd dati nav pieejami</a:t>
          </a:r>
          <a:endParaRPr lang="en-US" sz="1600" dirty="0">
            <a:latin typeface="Segoe UI Light" panose="020B0502040204020203" pitchFamily="34" charset="0"/>
            <a:ea typeface="Verdana" panose="020B0604030504040204" pitchFamily="34" charset="0"/>
            <a:cs typeface="Segoe UI Light" panose="020B0502040204020203" pitchFamily="34" charset="0"/>
          </a:endParaRPr>
        </a:p>
      </dgm:t>
    </dgm:pt>
    <dgm:pt modelId="{CA769B54-B2FE-4959-9F1B-C01C705D402A}" type="parTrans" cxnId="{1B21E117-AEAE-492E-8DFA-1812C9AD6783}">
      <dgm:prSet/>
      <dgm:spPr/>
      <dgm:t>
        <a:bodyPr/>
        <a:lstStyle/>
        <a:p>
          <a:endParaRPr lang="lv-LV"/>
        </a:p>
      </dgm:t>
    </dgm:pt>
    <dgm:pt modelId="{5B03487B-1CFC-48D1-95F0-80F5DF9CB92A}" type="sibTrans" cxnId="{1B21E117-AEAE-492E-8DFA-1812C9AD6783}">
      <dgm:prSet/>
      <dgm:spPr/>
      <dgm:t>
        <a:bodyPr/>
        <a:lstStyle/>
        <a:p>
          <a:endParaRPr lang="lv-LV"/>
        </a:p>
      </dgm:t>
    </dgm:pt>
    <dgm:pt modelId="{ECD877D1-CFA7-4759-B401-7F05D1218044}">
      <dgm:prSet/>
      <dgm:spPr/>
      <dgm:t>
        <a:bodyPr/>
        <a:lstStyle/>
        <a:p>
          <a:endParaRPr lang="lv-LV" sz="1400" dirty="0"/>
        </a:p>
      </dgm:t>
    </dgm:pt>
    <dgm:pt modelId="{F873B090-70CD-44A0-B5E6-5DCFDA79F1E4}" type="parTrans" cxnId="{13BEC703-21F2-4258-A440-E383FE6F9ABD}">
      <dgm:prSet/>
      <dgm:spPr/>
      <dgm:t>
        <a:bodyPr/>
        <a:lstStyle/>
        <a:p>
          <a:endParaRPr lang="lv-LV"/>
        </a:p>
      </dgm:t>
    </dgm:pt>
    <dgm:pt modelId="{BD7E4807-EE1F-4D44-A7F4-8368F8881979}" type="sibTrans" cxnId="{13BEC703-21F2-4258-A440-E383FE6F9ABD}">
      <dgm:prSet/>
      <dgm:spPr/>
      <dgm:t>
        <a:bodyPr/>
        <a:lstStyle/>
        <a:p>
          <a:endParaRPr lang="lv-LV"/>
        </a:p>
      </dgm:t>
    </dgm:pt>
    <dgm:pt modelId="{D544DDB7-CB8A-4D64-904B-E28E2C99F7A9}">
      <dgm:prSet custT="1"/>
      <dgm:spPr/>
      <dgm:t>
        <a:bodyPr/>
        <a:lstStyle/>
        <a:p>
          <a:r>
            <a:rPr lang="lv-LV" sz="1400" b="1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+9,5% </a:t>
          </a:r>
          <a:r>
            <a:rPr lang="lv-LV" sz="1400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48 </a:t>
          </a:r>
          <a:r>
            <a:rPr lang="lv-LV" sz="1400" i="1" kern="1200" dirty="0" err="1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euro</a:t>
          </a:r>
          <a:r>
            <a:rPr lang="lv-LV" sz="1400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 mēnesī 2018.gadā/2017.gadu)</a:t>
          </a:r>
          <a:endParaRPr lang="lv-LV" sz="1400" kern="1200" dirty="0"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C9A407FB-4BF5-45E9-8CC1-3242CD7E3262}" type="parTrans" cxnId="{989360A1-D6D1-4504-A387-0209F8417579}">
      <dgm:prSet/>
      <dgm:spPr/>
      <dgm:t>
        <a:bodyPr/>
        <a:lstStyle/>
        <a:p>
          <a:endParaRPr lang="lv-LV"/>
        </a:p>
      </dgm:t>
    </dgm:pt>
    <dgm:pt modelId="{6C8E6912-EF7E-4B88-9A6B-CF9A9A9B9842}" type="sibTrans" cxnId="{989360A1-D6D1-4504-A387-0209F8417579}">
      <dgm:prSet/>
      <dgm:spPr/>
      <dgm:t>
        <a:bodyPr/>
        <a:lstStyle/>
        <a:p>
          <a:endParaRPr lang="lv-LV"/>
        </a:p>
      </dgm:t>
    </dgm:pt>
    <dgm:pt modelId="{ABDBAED3-8152-47D5-8AA2-8D8369A6CBBF}">
      <dgm:prSet phldrT="[Text]" custT="1"/>
      <dgm:spPr/>
      <dgm:t>
        <a:bodyPr/>
        <a:lstStyle/>
        <a:p>
          <a:r>
            <a:rPr lang="lv-LV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+14% </a:t>
          </a:r>
          <a:r>
            <a:rPr lang="lv-LV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71 </a:t>
          </a:r>
          <a:r>
            <a:rPr lang="lv-LV" sz="1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euro</a:t>
          </a:r>
          <a:r>
            <a:rPr lang="lv-LV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 mēnesī 2019.gada 9 </a:t>
          </a:r>
          <a:r>
            <a:rPr lang="lv-LV" sz="1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mēn</a:t>
          </a:r>
          <a:r>
            <a:rPr lang="lv-LV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./2017.gadu)</a:t>
          </a:r>
        </a:p>
      </dgm:t>
    </dgm:pt>
    <dgm:pt modelId="{153AEF4C-52EB-450C-BB0C-05B47ECEF026}" type="parTrans" cxnId="{4B64ACD2-88C8-4817-8EEF-A71FED133176}">
      <dgm:prSet/>
      <dgm:spPr/>
      <dgm:t>
        <a:bodyPr/>
        <a:lstStyle/>
        <a:p>
          <a:endParaRPr lang="lv-LV"/>
        </a:p>
      </dgm:t>
    </dgm:pt>
    <dgm:pt modelId="{3CBC3129-B275-4AD4-B662-8B1FC8405D78}" type="sibTrans" cxnId="{4B64ACD2-88C8-4817-8EEF-A71FED133176}">
      <dgm:prSet/>
      <dgm:spPr/>
      <dgm:t>
        <a:bodyPr/>
        <a:lstStyle/>
        <a:p>
          <a:endParaRPr lang="lv-LV"/>
        </a:p>
      </dgm:t>
    </dgm:pt>
    <dgm:pt modelId="{9A7FD124-8318-4BB0-895D-73279A4DF08F}" type="pres">
      <dgm:prSet presAssocID="{5664862D-27D5-4DBE-8900-43E58939BB4E}" presName="linearFlow" presStyleCnt="0">
        <dgm:presLayoutVars>
          <dgm:dir/>
          <dgm:animLvl val="lvl"/>
          <dgm:resizeHandles val="exact"/>
        </dgm:presLayoutVars>
      </dgm:prSet>
      <dgm:spPr/>
    </dgm:pt>
    <dgm:pt modelId="{3B737A7D-8A28-4429-BC7D-2A36A70E3C80}" type="pres">
      <dgm:prSet presAssocID="{A0C25338-4A0A-4B5F-BA62-C9B9406EB3E1}" presName="composite" presStyleCnt="0"/>
      <dgm:spPr/>
    </dgm:pt>
    <dgm:pt modelId="{4656862A-C0DD-43C6-9FC5-91AEAF775DB8}" type="pres">
      <dgm:prSet presAssocID="{A0C25338-4A0A-4B5F-BA62-C9B9406EB3E1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801B3B9-7EE7-444D-97B4-F7A947418AAB}" type="pres">
      <dgm:prSet presAssocID="{A0C25338-4A0A-4B5F-BA62-C9B9406EB3E1}" presName="descendantText" presStyleLbl="alignAcc1" presStyleIdx="0" presStyleCnt="4">
        <dgm:presLayoutVars>
          <dgm:bulletEnabled val="1"/>
        </dgm:presLayoutVars>
      </dgm:prSet>
      <dgm:spPr/>
    </dgm:pt>
    <dgm:pt modelId="{1AC6CFD3-0DA9-4C4F-9340-CCAA5BF57245}" type="pres">
      <dgm:prSet presAssocID="{F87D9664-4CE9-49C5-AF7A-D936FCF4DE9E}" presName="sp" presStyleCnt="0"/>
      <dgm:spPr/>
    </dgm:pt>
    <dgm:pt modelId="{B6D6945F-DD61-45EF-8137-BA1A2333AAE1}" type="pres">
      <dgm:prSet presAssocID="{A4618C59-00B9-401E-B6BF-303C4557162F}" presName="composite" presStyleCnt="0"/>
      <dgm:spPr/>
    </dgm:pt>
    <dgm:pt modelId="{7B8F79CA-B297-4FED-9D16-C6F421986A16}" type="pres">
      <dgm:prSet presAssocID="{A4618C59-00B9-401E-B6BF-303C4557162F}" presName="parentText" presStyleLbl="alignNode1" presStyleIdx="1" presStyleCnt="4" custScaleX="103532" custScaleY="116767" custLinFactNeighborX="0" custLinFactNeighborY="-1239">
        <dgm:presLayoutVars>
          <dgm:chMax val="1"/>
          <dgm:bulletEnabled val="1"/>
        </dgm:presLayoutVars>
      </dgm:prSet>
      <dgm:spPr/>
    </dgm:pt>
    <dgm:pt modelId="{09C0BE28-7224-423B-84C5-3F6E59728B76}" type="pres">
      <dgm:prSet presAssocID="{A4618C59-00B9-401E-B6BF-303C4557162F}" presName="descendantText" presStyleLbl="alignAcc1" presStyleIdx="1" presStyleCnt="4" custScaleX="99836">
        <dgm:presLayoutVars>
          <dgm:bulletEnabled val="1"/>
        </dgm:presLayoutVars>
      </dgm:prSet>
      <dgm:spPr/>
    </dgm:pt>
    <dgm:pt modelId="{F11FA4A9-917B-4F1B-A752-6DB15E51E2CB}" type="pres">
      <dgm:prSet presAssocID="{6FAF6752-0A9F-45E9-AE0C-8CDB4833467B}" presName="sp" presStyleCnt="0"/>
      <dgm:spPr/>
    </dgm:pt>
    <dgm:pt modelId="{305DF515-8846-4346-AEB1-6B92C4E37888}" type="pres">
      <dgm:prSet presAssocID="{C00E1BF4-568C-4C71-86FC-C7438A4060BB}" presName="composite" presStyleCnt="0"/>
      <dgm:spPr/>
    </dgm:pt>
    <dgm:pt modelId="{E143AA8D-F509-4135-963D-CBCDF896B8AA}" type="pres">
      <dgm:prSet presAssocID="{C00E1BF4-568C-4C71-86FC-C7438A4060BB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E040B594-8941-4FBC-8D76-AEEFBFE4DBF5}" type="pres">
      <dgm:prSet presAssocID="{C00E1BF4-568C-4C71-86FC-C7438A4060BB}" presName="descendantText" presStyleLbl="alignAcc1" presStyleIdx="2" presStyleCnt="4">
        <dgm:presLayoutVars>
          <dgm:bulletEnabled val="1"/>
        </dgm:presLayoutVars>
      </dgm:prSet>
      <dgm:spPr/>
    </dgm:pt>
    <dgm:pt modelId="{BD02BA4F-D351-4631-BC71-F31FDB8A8B2D}" type="pres">
      <dgm:prSet presAssocID="{A8835FD4-4CCF-4778-ACEB-EE61B29CCF3E}" presName="sp" presStyleCnt="0"/>
      <dgm:spPr/>
    </dgm:pt>
    <dgm:pt modelId="{0E934E80-E5D4-4542-BEEA-221461767C95}" type="pres">
      <dgm:prSet presAssocID="{6CA79BBF-37E2-4FBE-B077-478AA0F64266}" presName="composite" presStyleCnt="0"/>
      <dgm:spPr/>
    </dgm:pt>
    <dgm:pt modelId="{E417543C-FE19-49D4-AD71-334D0C6C08CC}" type="pres">
      <dgm:prSet presAssocID="{6CA79BBF-37E2-4FBE-B077-478AA0F64266}" presName="parentText" presStyleLbl="alignNode1" presStyleIdx="3" presStyleCnt="4" custLinFactNeighborX="0" custLinFactNeighborY="53">
        <dgm:presLayoutVars>
          <dgm:chMax val="1"/>
          <dgm:bulletEnabled val="1"/>
        </dgm:presLayoutVars>
      </dgm:prSet>
      <dgm:spPr/>
    </dgm:pt>
    <dgm:pt modelId="{58D2FB9F-20BA-4E9D-B6B1-5D4CF4F31A11}" type="pres">
      <dgm:prSet presAssocID="{6CA79BBF-37E2-4FBE-B077-478AA0F64266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13BEC703-21F2-4258-A440-E383FE6F9ABD}" srcId="{C00E1BF4-568C-4C71-86FC-C7438A4060BB}" destId="{ECD877D1-CFA7-4759-B401-7F05D1218044}" srcOrd="2" destOrd="0" parTransId="{F873B090-70CD-44A0-B5E6-5DCFDA79F1E4}" sibTransId="{BD7E4807-EE1F-4D44-A7F4-8368F8881979}"/>
    <dgm:cxn modelId="{0647BC10-B2A8-47CA-B0F6-3158FDB8186B}" type="presOf" srcId="{482837B6-1E50-4A15-92DB-68DD301ED325}" destId="{E040B594-8941-4FBC-8D76-AEEFBFE4DBF5}" srcOrd="0" destOrd="1" presId="urn:microsoft.com/office/officeart/2005/8/layout/chevron2"/>
    <dgm:cxn modelId="{1B21E117-AEAE-492E-8DFA-1812C9AD6783}" srcId="{C00E1BF4-568C-4C71-86FC-C7438A4060BB}" destId="{482837B6-1E50-4A15-92DB-68DD301ED325}" srcOrd="1" destOrd="0" parTransId="{CA769B54-B2FE-4959-9F1B-C01C705D402A}" sibTransId="{5B03487B-1CFC-48D1-95F0-80F5DF9CB92A}"/>
    <dgm:cxn modelId="{7C83492D-4F82-43BE-8AF9-28A2F1716E3A}" srcId="{5664862D-27D5-4DBE-8900-43E58939BB4E}" destId="{A0C25338-4A0A-4B5F-BA62-C9B9406EB3E1}" srcOrd="0" destOrd="0" parTransId="{72F649D0-A0B1-4FDB-91E5-80CD6534ABC9}" sibTransId="{F87D9664-4CE9-49C5-AF7A-D936FCF4DE9E}"/>
    <dgm:cxn modelId="{6DFD2C34-7C7B-41A9-A421-64D9B46E5023}" type="presOf" srcId="{5AA6FEDE-8AAD-4533-8650-042E2C3F4EC7}" destId="{E040B594-8941-4FBC-8D76-AEEFBFE4DBF5}" srcOrd="0" destOrd="0" presId="urn:microsoft.com/office/officeart/2005/8/layout/chevron2"/>
    <dgm:cxn modelId="{A94A3369-1A18-4C23-8F8B-5AD64950D3FB}" srcId="{5664862D-27D5-4DBE-8900-43E58939BB4E}" destId="{A4618C59-00B9-401E-B6BF-303C4557162F}" srcOrd="1" destOrd="0" parTransId="{23825BAF-07C1-42FC-B99B-621AE45B797F}" sibTransId="{6FAF6752-0A9F-45E9-AE0C-8CDB4833467B}"/>
    <dgm:cxn modelId="{D5D4F154-F0EE-43DD-9D99-63092066969C}" srcId="{A4618C59-00B9-401E-B6BF-303C4557162F}" destId="{BA2869FF-A0CA-4B63-89CA-BCCEA67D9AC5}" srcOrd="0" destOrd="0" parTransId="{32CEEC57-8635-4145-9790-3E2028E69BA4}" sibTransId="{7A184D09-0DE5-4966-8B47-0C9F4C068C06}"/>
    <dgm:cxn modelId="{ABBD7E7A-3512-4B00-9A2D-6569E4838D5C}" srcId="{5664862D-27D5-4DBE-8900-43E58939BB4E}" destId="{C00E1BF4-568C-4C71-86FC-C7438A4060BB}" srcOrd="2" destOrd="0" parTransId="{C2F5199C-1801-43BA-B85B-A366B30ED1F1}" sibTransId="{A8835FD4-4CCF-4778-ACEB-EE61B29CCF3E}"/>
    <dgm:cxn modelId="{48A4748B-5FB3-4CEE-931D-7CC8EFE6CCF5}" type="presOf" srcId="{5C38DFBD-21C0-4A94-BD30-44EF50C48D8C}" destId="{4801B3B9-7EE7-444D-97B4-F7A947418AAB}" srcOrd="0" destOrd="0" presId="urn:microsoft.com/office/officeart/2005/8/layout/chevron2"/>
    <dgm:cxn modelId="{E0BE679C-F159-497D-8CEB-190885FC6E6C}" srcId="{A0C25338-4A0A-4B5F-BA62-C9B9406EB3E1}" destId="{5C38DFBD-21C0-4A94-BD30-44EF50C48D8C}" srcOrd="0" destOrd="0" parTransId="{AF878512-E5A8-48E2-ABA0-360D76895C23}" sibTransId="{FC6E5880-BC9D-4206-90EB-F9F1706EEB4A}"/>
    <dgm:cxn modelId="{989360A1-D6D1-4504-A387-0209F8417579}" srcId="{6CA79BBF-37E2-4FBE-B077-478AA0F64266}" destId="{D544DDB7-CB8A-4D64-904B-E28E2C99F7A9}" srcOrd="0" destOrd="0" parTransId="{C9A407FB-4BF5-45E9-8CC1-3242CD7E3262}" sibTransId="{6C8E6912-EF7E-4B88-9A6B-CF9A9A9B9842}"/>
    <dgm:cxn modelId="{B2CAB2A1-2ED4-47B3-A715-89CCA4479FA2}" type="presOf" srcId="{ABDBAED3-8152-47D5-8AA2-8D8369A6CBBF}" destId="{58D2FB9F-20BA-4E9D-B6B1-5D4CF4F31A11}" srcOrd="0" destOrd="1" presId="urn:microsoft.com/office/officeart/2005/8/layout/chevron2"/>
    <dgm:cxn modelId="{5B45B4B1-D6D5-4F79-9117-7136DD8DD60F}" srcId="{C00E1BF4-568C-4C71-86FC-C7438A4060BB}" destId="{5AA6FEDE-8AAD-4533-8650-042E2C3F4EC7}" srcOrd="0" destOrd="0" parTransId="{9D460AD1-655C-4897-865D-A5AF8E4BB474}" sibTransId="{14845649-797F-4441-B3B2-366085AF5834}"/>
    <dgm:cxn modelId="{6AE0BFB6-8A71-47A2-B012-2C9C563ABF40}" type="presOf" srcId="{A4618C59-00B9-401E-B6BF-303C4557162F}" destId="{7B8F79CA-B297-4FED-9D16-C6F421986A16}" srcOrd="0" destOrd="0" presId="urn:microsoft.com/office/officeart/2005/8/layout/chevron2"/>
    <dgm:cxn modelId="{86BF4CBC-6DE5-4764-A7FD-1316424C9384}" type="presOf" srcId="{ECD877D1-CFA7-4759-B401-7F05D1218044}" destId="{E040B594-8941-4FBC-8D76-AEEFBFE4DBF5}" srcOrd="0" destOrd="2" presId="urn:microsoft.com/office/officeart/2005/8/layout/chevron2"/>
    <dgm:cxn modelId="{D32634C2-2050-4FB6-8D1A-540B45D8461C}" type="presOf" srcId="{6CA79BBF-37E2-4FBE-B077-478AA0F64266}" destId="{E417543C-FE19-49D4-AD71-334D0C6C08CC}" srcOrd="0" destOrd="0" presId="urn:microsoft.com/office/officeart/2005/8/layout/chevron2"/>
    <dgm:cxn modelId="{03E268C8-FDA6-4ACB-8EC7-953F4512E5B6}" type="presOf" srcId="{BA2869FF-A0CA-4B63-89CA-BCCEA67D9AC5}" destId="{09C0BE28-7224-423B-84C5-3F6E59728B76}" srcOrd="0" destOrd="0" presId="urn:microsoft.com/office/officeart/2005/8/layout/chevron2"/>
    <dgm:cxn modelId="{B0F935CB-5EF4-4E90-BF21-5F7F3C338B36}" type="presOf" srcId="{A0C25338-4A0A-4B5F-BA62-C9B9406EB3E1}" destId="{4656862A-C0DD-43C6-9FC5-91AEAF775DB8}" srcOrd="0" destOrd="0" presId="urn:microsoft.com/office/officeart/2005/8/layout/chevron2"/>
    <dgm:cxn modelId="{4B64ACD2-88C8-4817-8EEF-A71FED133176}" srcId="{6CA79BBF-37E2-4FBE-B077-478AA0F64266}" destId="{ABDBAED3-8152-47D5-8AA2-8D8369A6CBBF}" srcOrd="1" destOrd="0" parTransId="{153AEF4C-52EB-450C-BB0C-05B47ECEF026}" sibTransId="{3CBC3129-B275-4AD4-B662-8B1FC8405D78}"/>
    <dgm:cxn modelId="{90F29AD7-DAA5-450D-9FD1-AB809A0ACC73}" type="presOf" srcId="{5664862D-27D5-4DBE-8900-43E58939BB4E}" destId="{9A7FD124-8318-4BB0-895D-73279A4DF08F}" srcOrd="0" destOrd="0" presId="urn:microsoft.com/office/officeart/2005/8/layout/chevron2"/>
    <dgm:cxn modelId="{2274F0D8-4276-4D5C-8FB5-4146393EE7B2}" srcId="{5664862D-27D5-4DBE-8900-43E58939BB4E}" destId="{6CA79BBF-37E2-4FBE-B077-478AA0F64266}" srcOrd="3" destOrd="0" parTransId="{8C52A315-4B67-4AA7-B381-A75BC57B9606}" sibTransId="{FE433651-88EC-48AF-B9C9-1633F8F9958A}"/>
    <dgm:cxn modelId="{89F61CDA-86FB-4CB7-AD88-B98B2AE2DB64}" type="presOf" srcId="{C00E1BF4-568C-4C71-86FC-C7438A4060BB}" destId="{E143AA8D-F509-4135-963D-CBCDF896B8AA}" srcOrd="0" destOrd="0" presId="urn:microsoft.com/office/officeart/2005/8/layout/chevron2"/>
    <dgm:cxn modelId="{CAAD61FF-CDFD-49BA-9523-28ACFCC985F4}" type="presOf" srcId="{D544DDB7-CB8A-4D64-904B-E28E2C99F7A9}" destId="{58D2FB9F-20BA-4E9D-B6B1-5D4CF4F31A11}" srcOrd="0" destOrd="0" presId="urn:microsoft.com/office/officeart/2005/8/layout/chevron2"/>
    <dgm:cxn modelId="{91A23A45-43C5-465F-8E0F-E218FD78C110}" type="presParOf" srcId="{9A7FD124-8318-4BB0-895D-73279A4DF08F}" destId="{3B737A7D-8A28-4429-BC7D-2A36A70E3C80}" srcOrd="0" destOrd="0" presId="urn:microsoft.com/office/officeart/2005/8/layout/chevron2"/>
    <dgm:cxn modelId="{95F0A818-63E6-4335-84AC-0924268851AC}" type="presParOf" srcId="{3B737A7D-8A28-4429-BC7D-2A36A70E3C80}" destId="{4656862A-C0DD-43C6-9FC5-91AEAF775DB8}" srcOrd="0" destOrd="0" presId="urn:microsoft.com/office/officeart/2005/8/layout/chevron2"/>
    <dgm:cxn modelId="{C75FD6CE-3A05-4F38-A016-07697BFB0E40}" type="presParOf" srcId="{3B737A7D-8A28-4429-BC7D-2A36A70E3C80}" destId="{4801B3B9-7EE7-444D-97B4-F7A947418AAB}" srcOrd="1" destOrd="0" presId="urn:microsoft.com/office/officeart/2005/8/layout/chevron2"/>
    <dgm:cxn modelId="{F7856BF9-33D2-440A-A39C-F514814F18A7}" type="presParOf" srcId="{9A7FD124-8318-4BB0-895D-73279A4DF08F}" destId="{1AC6CFD3-0DA9-4C4F-9340-CCAA5BF57245}" srcOrd="1" destOrd="0" presId="urn:microsoft.com/office/officeart/2005/8/layout/chevron2"/>
    <dgm:cxn modelId="{5075DA16-AF57-4CB7-84F3-37D8B8E38F5A}" type="presParOf" srcId="{9A7FD124-8318-4BB0-895D-73279A4DF08F}" destId="{B6D6945F-DD61-45EF-8137-BA1A2333AAE1}" srcOrd="2" destOrd="0" presId="urn:microsoft.com/office/officeart/2005/8/layout/chevron2"/>
    <dgm:cxn modelId="{8F4193FB-21E3-49A0-8A25-B2FE4ABC2BB5}" type="presParOf" srcId="{B6D6945F-DD61-45EF-8137-BA1A2333AAE1}" destId="{7B8F79CA-B297-4FED-9D16-C6F421986A16}" srcOrd="0" destOrd="0" presId="urn:microsoft.com/office/officeart/2005/8/layout/chevron2"/>
    <dgm:cxn modelId="{E6788149-84C0-45BB-91F9-8C0F253257B1}" type="presParOf" srcId="{B6D6945F-DD61-45EF-8137-BA1A2333AAE1}" destId="{09C0BE28-7224-423B-84C5-3F6E59728B76}" srcOrd="1" destOrd="0" presId="urn:microsoft.com/office/officeart/2005/8/layout/chevron2"/>
    <dgm:cxn modelId="{EB04FCFA-5EBB-4FFC-AB09-C1CC0C8F131A}" type="presParOf" srcId="{9A7FD124-8318-4BB0-895D-73279A4DF08F}" destId="{F11FA4A9-917B-4F1B-A752-6DB15E51E2CB}" srcOrd="3" destOrd="0" presId="urn:microsoft.com/office/officeart/2005/8/layout/chevron2"/>
    <dgm:cxn modelId="{BA8A57FC-A3E5-425F-82FF-13244D82143A}" type="presParOf" srcId="{9A7FD124-8318-4BB0-895D-73279A4DF08F}" destId="{305DF515-8846-4346-AEB1-6B92C4E37888}" srcOrd="4" destOrd="0" presId="urn:microsoft.com/office/officeart/2005/8/layout/chevron2"/>
    <dgm:cxn modelId="{C31900ED-5129-4125-AADD-3E1DA18AC7F6}" type="presParOf" srcId="{305DF515-8846-4346-AEB1-6B92C4E37888}" destId="{E143AA8D-F509-4135-963D-CBCDF896B8AA}" srcOrd="0" destOrd="0" presId="urn:microsoft.com/office/officeart/2005/8/layout/chevron2"/>
    <dgm:cxn modelId="{D335972F-2FF9-449A-B729-4E5E57414354}" type="presParOf" srcId="{305DF515-8846-4346-AEB1-6B92C4E37888}" destId="{E040B594-8941-4FBC-8D76-AEEFBFE4DBF5}" srcOrd="1" destOrd="0" presId="urn:microsoft.com/office/officeart/2005/8/layout/chevron2"/>
    <dgm:cxn modelId="{7A9660E8-9054-4BF5-BCF5-7A595FD037C8}" type="presParOf" srcId="{9A7FD124-8318-4BB0-895D-73279A4DF08F}" destId="{BD02BA4F-D351-4631-BC71-F31FDB8A8B2D}" srcOrd="5" destOrd="0" presId="urn:microsoft.com/office/officeart/2005/8/layout/chevron2"/>
    <dgm:cxn modelId="{6503D2CC-3C35-4455-98A8-B0B59931FBCF}" type="presParOf" srcId="{9A7FD124-8318-4BB0-895D-73279A4DF08F}" destId="{0E934E80-E5D4-4542-BEEA-221461767C95}" srcOrd="6" destOrd="0" presId="urn:microsoft.com/office/officeart/2005/8/layout/chevron2"/>
    <dgm:cxn modelId="{D6490353-A72D-4FB3-8779-D1654EF96D24}" type="presParOf" srcId="{0E934E80-E5D4-4542-BEEA-221461767C95}" destId="{E417543C-FE19-49D4-AD71-334D0C6C08CC}" srcOrd="0" destOrd="0" presId="urn:microsoft.com/office/officeart/2005/8/layout/chevron2"/>
    <dgm:cxn modelId="{313E5390-A6DF-4127-B5E6-A23943FBC889}" type="presParOf" srcId="{0E934E80-E5D4-4542-BEEA-221461767C95}" destId="{58D2FB9F-20BA-4E9D-B6B1-5D4CF4F31A1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6862A-C0DD-43C6-9FC5-91AEAF775DB8}">
      <dsp:nvSpPr>
        <dsp:cNvPr id="0" name=""/>
        <dsp:cNvSpPr/>
      </dsp:nvSpPr>
      <dsp:spPr>
        <a:xfrm rot="5400000">
          <a:off x="-152793" y="151806"/>
          <a:ext cx="993579" cy="69550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18000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latin typeface="+mj-lt"/>
              <a:cs typeface="Segoe UI Light" panose="020B0502040204020203" pitchFamily="34" charset="0"/>
            </a:rPr>
            <a:t>PVN maksātāju skaits</a:t>
          </a:r>
        </a:p>
      </dsp:txBody>
      <dsp:txXfrm rot="-5400000">
        <a:off x="-3755" y="350522"/>
        <a:ext cx="695505" cy="298074"/>
      </dsp:txXfrm>
    </dsp:sp>
    <dsp:sp modelId="{4801B3B9-7EE7-444D-97B4-F7A947418AAB}">
      <dsp:nvSpPr>
        <dsp:cNvPr id="0" name=""/>
        <dsp:cNvSpPr/>
      </dsp:nvSpPr>
      <dsp:spPr>
        <a:xfrm rot="5400000">
          <a:off x="2929819" y="-2235300"/>
          <a:ext cx="645826" cy="512196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b="1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+6% </a:t>
          </a:r>
          <a:r>
            <a:rPr lang="lv-LV" sz="1600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26 PVN maksātājiem 2019.gada 5.decembris/2018.gada 1.janvāri)</a:t>
          </a:r>
          <a:endParaRPr lang="lv-LV" sz="1600" kern="1200" dirty="0">
            <a:latin typeface="Segoe UI Light" panose="020B0502040204020203" pitchFamily="34" charset="0"/>
            <a:cs typeface="Segoe UI Light" panose="020B0502040204020203" pitchFamily="34" charset="0"/>
          </a:endParaRPr>
        </a:p>
      </dsp:txBody>
      <dsp:txXfrm rot="-5400000">
        <a:off x="691750" y="34296"/>
        <a:ext cx="5090439" cy="582772"/>
      </dsp:txXfrm>
    </dsp:sp>
    <dsp:sp modelId="{7B8F79CA-B297-4FED-9D16-C6F421986A16}">
      <dsp:nvSpPr>
        <dsp:cNvPr id="0" name=""/>
        <dsp:cNvSpPr/>
      </dsp:nvSpPr>
      <dsp:spPr>
        <a:xfrm rot="5400000">
          <a:off x="-223807" y="1060893"/>
          <a:ext cx="1160173" cy="72007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108000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dirty="0">
              <a:latin typeface="+mj-lt"/>
              <a:cs typeface="Segoe UI Light" panose="020B0502040204020203" pitchFamily="34" charset="0"/>
            </a:rPr>
            <a:t>Preču apgrozījums</a:t>
          </a:r>
        </a:p>
      </dsp:txBody>
      <dsp:txXfrm rot="-5400000">
        <a:off x="-3755" y="1200878"/>
        <a:ext cx="720071" cy="440102"/>
      </dsp:txXfrm>
    </dsp:sp>
    <dsp:sp modelId="{09C0BE28-7224-423B-84C5-3F6E59728B76}">
      <dsp:nvSpPr>
        <dsp:cNvPr id="0" name=""/>
        <dsp:cNvSpPr/>
      </dsp:nvSpPr>
      <dsp:spPr>
        <a:xfrm rot="5400000">
          <a:off x="3289854" y="-1644602"/>
          <a:ext cx="645826" cy="580793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b="1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+6% 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1,5 </a:t>
          </a:r>
          <a:r>
            <a:rPr lang="lv-LV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milj.euro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 2019.gada 9 </a:t>
          </a:r>
          <a:r>
            <a:rPr lang="lv-LV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mēn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./2018.gada 9 </a:t>
          </a:r>
          <a:r>
            <a:rPr lang="lv-LV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mēn</a:t>
          </a:r>
          <a:r>
            <a:rPr lang="lv-LV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.)</a:t>
          </a:r>
        </a:p>
      </dsp:txBody>
      <dsp:txXfrm rot="-5400000">
        <a:off x="708802" y="967977"/>
        <a:ext cx="5776404" cy="582772"/>
      </dsp:txXfrm>
    </dsp:sp>
    <dsp:sp modelId="{E143AA8D-F509-4135-963D-CBCDF896B8AA}">
      <dsp:nvSpPr>
        <dsp:cNvPr id="0" name=""/>
        <dsp:cNvSpPr/>
      </dsp:nvSpPr>
      <dsp:spPr>
        <a:xfrm rot="5400000">
          <a:off x="-152793" y="2019166"/>
          <a:ext cx="993579" cy="69550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10800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latin typeface="+mj-lt"/>
              <a:cs typeface="Segoe UI Light" panose="020B0502040204020203" pitchFamily="34" charset="0"/>
            </a:rPr>
            <a:t>Patēriņš</a:t>
          </a:r>
        </a:p>
      </dsp:txBody>
      <dsp:txXfrm rot="-5400000">
        <a:off x="-3755" y="2217882"/>
        <a:ext cx="695505" cy="298074"/>
      </dsp:txXfrm>
    </dsp:sp>
    <dsp:sp modelId="{E040B594-8941-4FBC-8D76-AEEFBFE4DBF5}">
      <dsp:nvSpPr>
        <dsp:cNvPr id="0" name=""/>
        <dsp:cNvSpPr/>
      </dsp:nvSpPr>
      <dsp:spPr>
        <a:xfrm rot="5400000">
          <a:off x="3277572" y="-715693"/>
          <a:ext cx="645826" cy="581747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800" kern="1200" dirty="0"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Šobrīd dati nav pieejami</a:t>
          </a:r>
          <a:endParaRPr lang="en-US" sz="1600" kern="1200" dirty="0">
            <a:latin typeface="Segoe UI Light" panose="020B0502040204020203" pitchFamily="34" charset="0"/>
            <a:ea typeface="Verdana" panose="020B0604030504040204" pitchFamily="34" charset="0"/>
            <a:cs typeface="Segoe UI Light" panose="020B0502040204020203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400" kern="1200" dirty="0"/>
        </a:p>
      </dsp:txBody>
      <dsp:txXfrm rot="-5400000">
        <a:off x="691750" y="1901656"/>
        <a:ext cx="5785945" cy="582772"/>
      </dsp:txXfrm>
    </dsp:sp>
    <dsp:sp modelId="{E417543C-FE19-49D4-AD71-334D0C6C08CC}">
      <dsp:nvSpPr>
        <dsp:cNvPr id="0" name=""/>
        <dsp:cNvSpPr/>
      </dsp:nvSpPr>
      <dsp:spPr>
        <a:xfrm rot="5400000">
          <a:off x="-152793" y="2870076"/>
          <a:ext cx="993579" cy="69550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10800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latin typeface="+mj-lt"/>
              <a:cs typeface="Segoe UI Light" panose="020B0502040204020203" pitchFamily="34" charset="0"/>
            </a:rPr>
            <a:t>Vidējais </a:t>
          </a:r>
          <a:r>
            <a:rPr lang="lv-LV" sz="1150" b="1" kern="1200" dirty="0">
              <a:latin typeface="+mj-lt"/>
              <a:cs typeface="Segoe UI Light" panose="020B0502040204020203" pitchFamily="34" charset="0"/>
            </a:rPr>
            <a:t>atalgojums</a:t>
          </a:r>
        </a:p>
      </dsp:txBody>
      <dsp:txXfrm rot="-5400000">
        <a:off x="-3755" y="3068792"/>
        <a:ext cx="695505" cy="298074"/>
      </dsp:txXfrm>
    </dsp:sp>
    <dsp:sp modelId="{58D2FB9F-20BA-4E9D-B6B1-5D4CF4F31A11}">
      <dsp:nvSpPr>
        <dsp:cNvPr id="0" name=""/>
        <dsp:cNvSpPr/>
      </dsp:nvSpPr>
      <dsp:spPr>
        <a:xfrm rot="5400000">
          <a:off x="3277572" y="134690"/>
          <a:ext cx="645826" cy="581747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b="1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+9,5% </a:t>
          </a:r>
          <a:r>
            <a:rPr lang="lv-LV" sz="1400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48 </a:t>
          </a:r>
          <a:r>
            <a:rPr lang="lv-LV" sz="1400" i="1" kern="1200" dirty="0" err="1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euro</a:t>
          </a:r>
          <a:r>
            <a:rPr lang="lv-LV" sz="1400" kern="1200" dirty="0"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 mēnesī 2018.gadā/2017.gadu)</a:t>
          </a:r>
          <a:endParaRPr lang="lv-LV" sz="1400" kern="1200" dirty="0"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+14% </a:t>
          </a:r>
          <a:r>
            <a:rPr lang="lv-LV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(palielinājies par 71 </a:t>
          </a:r>
          <a:r>
            <a:rPr lang="lv-LV" sz="1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euro</a:t>
          </a:r>
          <a:r>
            <a:rPr lang="lv-LV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 mēnesī 2019.gada 9 </a:t>
          </a:r>
          <a:r>
            <a:rPr lang="lv-LV" sz="1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mēn</a:t>
          </a:r>
          <a:r>
            <a:rPr lang="lv-LV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Light" panose="020B0502040204020203" pitchFamily="34" charset="0"/>
              <a:ea typeface="Verdana" panose="020B0604030504040204" pitchFamily="34" charset="0"/>
              <a:cs typeface="Segoe UI Light" panose="020B0502040204020203" pitchFamily="34" charset="0"/>
            </a:rPr>
            <a:t>./2017.gadu)</a:t>
          </a:r>
        </a:p>
      </dsp:txBody>
      <dsp:txXfrm rot="-5400000">
        <a:off x="691750" y="2752040"/>
        <a:ext cx="5785945" cy="582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1344" y="3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90861-B7C6-498B-8108-B96BAFEB0909}" type="datetimeFigureOut">
              <a:rPr lang="lv-LV" smtClean="0"/>
              <a:t>30.01.2020</a:t>
            </a:fld>
            <a:endParaRPr lang="lv-LV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1" y="9431607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1344" y="9431607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0237C-9B00-4FCC-9341-7728E1D410A1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2832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51344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BE9AA-8E77-4DC3-A931-D699EECC4912}" type="datetimeFigureOut">
              <a:rPr lang="lv-LV" smtClean="0"/>
              <a:t>30.01.2020</a:t>
            </a:fld>
            <a:endParaRPr lang="lv-LV" dirty="0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51344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106F8-55BE-4375-99CB-999F6EDDA859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9747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26551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4880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07358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0959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93225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12743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Jānoņem starpība.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57063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19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654737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20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32625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22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62661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23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44539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8187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25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82623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76879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30447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13053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04455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Klavieru bilde. Pārliekam aiz 5.slaida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21543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Klavieru bilde. Pārliekam aiz 5.slaida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49632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3349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Rediģēt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3897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516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4870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367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B8719ED3-7948-4C12-A114-DC93F50FCF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00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2477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4493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5795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791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8016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3360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0067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0577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3574-3613-4BC7-92B6-70EB1B4E1F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1365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09451" y="2852936"/>
            <a:ext cx="7772400" cy="2232248"/>
          </a:xfrm>
        </p:spPr>
        <p:txBody>
          <a:bodyPr>
            <a:noAutofit/>
          </a:bodyPr>
          <a:lstStyle/>
          <a:p>
            <a:r>
              <a:rPr lang="lv-LV" altLang="en-US" sz="4400" dirty="0">
                <a:solidFill>
                  <a:schemeClr val="accent3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Dārzkopības sektora attīstība, gatavojoties jaunajam KLP periodam</a:t>
            </a:r>
            <a:endParaRPr lang="en-GB" altLang="en-US" sz="4400" dirty="0">
              <a:solidFill>
                <a:schemeClr val="accent3">
                  <a:lumMod val="50000"/>
                </a:schemeClr>
              </a:solidFill>
              <a:latin typeface="+mj-lt"/>
              <a:cs typeface="Segoe UI Light" panose="020B0502040204020203" pitchFamily="34" charset="0"/>
            </a:endParaRPr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lv-LV" sz="1600" dirty="0">
                <a:solidFill>
                  <a:srgbClr val="4B3C29"/>
                </a:solidFill>
                <a:latin typeface="+mj-lt"/>
                <a:cs typeface="Segoe UI Light" panose="020B0502040204020203" pitchFamily="34" charset="0"/>
              </a:rPr>
              <a:t>31.01.2020.</a:t>
            </a:r>
          </a:p>
          <a:p>
            <a:r>
              <a:rPr lang="lv-LV" sz="1600" dirty="0">
                <a:solidFill>
                  <a:srgbClr val="4B3C29"/>
                </a:solidFill>
                <a:latin typeface="+mj-lt"/>
                <a:cs typeface="Segoe UI Light" panose="020B0502040204020203" pitchFamily="34" charset="0"/>
              </a:rPr>
              <a:t>Bulduri</a:t>
            </a:r>
          </a:p>
        </p:txBody>
      </p:sp>
    </p:spTree>
    <p:extLst>
      <p:ext uri="{BB962C8B-B14F-4D97-AF65-F5344CB8AC3E}">
        <p14:creationId xmlns:p14="http://schemas.microsoft.com/office/powerpoint/2010/main" val="237011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23728" y="251556"/>
            <a:ext cx="6715472" cy="624417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Provizoriskais atbalsts uz hektāru</a:t>
            </a:r>
            <a:b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</a:br>
            <a:endParaRPr lang="lv-LV" sz="2700" dirty="0">
              <a:latin typeface="+mj-lt"/>
            </a:endParaRP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08FE3476-10E6-4EC4-A76C-0591B6BA524C}"/>
              </a:ext>
            </a:extLst>
          </p:cNvPr>
          <p:cNvSpPr/>
          <p:nvPr/>
        </p:nvSpPr>
        <p:spPr>
          <a:xfrm>
            <a:off x="654254" y="1568913"/>
            <a:ext cx="1656184" cy="6244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400" b="1" dirty="0">
                <a:solidFill>
                  <a:schemeClr val="tx1"/>
                </a:solidFill>
                <a:latin typeface="Segoe UI Light" panose="020B0502040204020203" pitchFamily="34" charset="0"/>
                <a:ea typeface="Verdana" panose="020B0604030504040204" pitchFamily="34" charset="0"/>
                <a:cs typeface="Segoe UI Light" panose="020B0502040204020203" pitchFamily="34" charset="0"/>
              </a:rPr>
              <a:t>Dārzeņiem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71F5EE7-638D-46A9-9EC7-5BA74715A05F}"/>
              </a:ext>
            </a:extLst>
          </p:cNvPr>
          <p:cNvSpPr/>
          <p:nvPr/>
        </p:nvSpPr>
        <p:spPr>
          <a:xfrm>
            <a:off x="6019708" y="1481422"/>
            <a:ext cx="2486608" cy="6244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400" b="1" dirty="0">
                <a:solidFill>
                  <a:schemeClr val="tx1"/>
                </a:solidFill>
                <a:latin typeface="Segoe UI Light" panose="020B0502040204020203" pitchFamily="34" charset="0"/>
                <a:ea typeface="Verdana" panose="020B0604030504040204" pitchFamily="34" charset="0"/>
                <a:cs typeface="Segoe UI Light" panose="020B0502040204020203" pitchFamily="34" charset="0"/>
              </a:rPr>
              <a:t>Augļiem un ogām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3AE8E7-10A1-40F4-80EF-C49A50560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67" y="2420888"/>
            <a:ext cx="4058876" cy="31752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E0C521C-4746-4926-AB07-6FDF79BCA1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3519" y="2333925"/>
            <a:ext cx="4282414" cy="3349179"/>
          </a:xfrm>
          <a:prstGeom prst="rect">
            <a:avLst/>
          </a:prstGeom>
        </p:spPr>
      </p:pic>
      <p:sp>
        <p:nvSpPr>
          <p:cNvPr id="12" name="Taisnstūris 1">
            <a:extLst>
              <a:ext uri="{FF2B5EF4-FFF2-40B4-BE49-F238E27FC236}">
                <a16:creationId xmlns:a16="http://schemas.microsoft.com/office/drawing/2014/main" id="{692497AF-BDAF-41E3-9DE5-62CEE1EB5CEC}"/>
              </a:ext>
            </a:extLst>
          </p:cNvPr>
          <p:cNvSpPr/>
          <p:nvPr/>
        </p:nvSpPr>
        <p:spPr>
          <a:xfrm>
            <a:off x="107504" y="6446968"/>
            <a:ext cx="9102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</a:t>
            </a:r>
          </a:p>
        </p:txBody>
      </p:sp>
    </p:spTree>
    <p:extLst>
      <p:ext uri="{BB962C8B-B14F-4D97-AF65-F5344CB8AC3E}">
        <p14:creationId xmlns:p14="http://schemas.microsoft.com/office/powerpoint/2010/main" val="7799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CAB6B-2C94-4A66-BFE4-ABC3F438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1" y="98424"/>
            <a:ext cx="6912767" cy="1301776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Dārzeņu, augļu un ogu produkcijas izlaide, atbalsts (BSA, BLA un IDIV) un apsaimniekotie hektāri, 2015 - 2018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737BA-DE91-4905-9750-C4D9AA3335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7E53A7D4-B6B8-4669-8926-FF8DDE2CC27A}"/>
              </a:ext>
            </a:extLst>
          </p:cNvPr>
          <p:cNvSpPr/>
          <p:nvPr/>
        </p:nvSpPr>
        <p:spPr>
          <a:xfrm>
            <a:off x="5004048" y="2158656"/>
            <a:ext cx="2700300" cy="1152128"/>
          </a:xfrm>
          <a:prstGeom prst="leftArrow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DĀRZEŅIEM</a:t>
            </a:r>
            <a:endParaRPr lang="lv-LV" sz="2800" dirty="0">
              <a:latin typeface="+mj-lt"/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E15DA18-074A-499C-B370-88E10633D633}"/>
              </a:ext>
            </a:extLst>
          </p:cNvPr>
          <p:cNvSpPr/>
          <p:nvPr/>
        </p:nvSpPr>
        <p:spPr>
          <a:xfrm>
            <a:off x="395536" y="5014041"/>
            <a:ext cx="3635424" cy="1311424"/>
          </a:xfrm>
          <a:prstGeom prst="rightArrow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b="1" dirty="0">
                <a:solidFill>
                  <a:schemeClr val="tx1"/>
                </a:solidFill>
              </a:rPr>
              <a:t>AUGĻIEM UN OGĀM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4608943-5EEB-4A2A-A9A4-2F1044E7E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9" y="1628800"/>
            <a:ext cx="4590686" cy="272514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0FB9441-E60B-4B39-850B-1C7D019336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5595" y="4069240"/>
            <a:ext cx="4590686" cy="2712955"/>
          </a:xfrm>
          <a:prstGeom prst="rect">
            <a:avLst/>
          </a:prstGeom>
        </p:spPr>
      </p:pic>
      <p:sp>
        <p:nvSpPr>
          <p:cNvPr id="8" name="Taisnstūris 1">
            <a:extLst>
              <a:ext uri="{FF2B5EF4-FFF2-40B4-BE49-F238E27FC236}">
                <a16:creationId xmlns:a16="http://schemas.microsoft.com/office/drawing/2014/main" id="{4E59C340-0087-4CAA-A522-F7B345FBA24E}"/>
              </a:ext>
            </a:extLst>
          </p:cNvPr>
          <p:cNvSpPr/>
          <p:nvPr/>
        </p:nvSpPr>
        <p:spPr>
          <a:xfrm>
            <a:off x="179965" y="6427053"/>
            <a:ext cx="27312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</a:t>
            </a:r>
            <a:r>
              <a:rPr lang="lv-LV" sz="1400" i="1" dirty="0">
                <a:latin typeface="+mj-lt"/>
              </a:rPr>
              <a:t>AREI  un LAD 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231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6715472" cy="697891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Augļu un dārzeņu RO darbības rādītāji</a:t>
            </a:r>
            <a:br>
              <a:rPr lang="lv-LV" sz="27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endParaRPr lang="lv-LV" sz="2700" dirty="0">
              <a:solidFill>
                <a:srgbClr val="C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6" name="Diagram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381746"/>
              </p:ext>
            </p:extLst>
          </p:nvPr>
        </p:nvGraphicFramePr>
        <p:xfrm>
          <a:off x="3779912" y="3717032"/>
          <a:ext cx="5181594" cy="2999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07965" y="1361184"/>
            <a:ext cx="2997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latin typeface="+mj-lt"/>
                <a:cs typeface="Segoe UI Light" panose="020B0502040204020203" pitchFamily="34" charset="0"/>
              </a:rPr>
              <a:t>Laika periodā no 2014. – 2018. gadam augļu un dārzeņu RO (t.sk. </a:t>
            </a:r>
            <a:r>
              <a:rPr lang="lv-LV" sz="2000" dirty="0" err="1">
                <a:latin typeface="+mj-lt"/>
                <a:cs typeface="Segoe UI Light" panose="020B0502040204020203" pitchFamily="34" charset="0"/>
              </a:rPr>
              <a:t>augļu&amp;ogu</a:t>
            </a:r>
            <a:r>
              <a:rPr lang="lv-LV" sz="2000" dirty="0">
                <a:latin typeface="+mj-lt"/>
                <a:cs typeface="Segoe UI Light" panose="020B0502040204020203" pitchFamily="34" charset="0"/>
              </a:rPr>
              <a:t> RG) izmaksāts </a:t>
            </a:r>
            <a:r>
              <a:rPr lang="lv-LV" sz="2000" b="1" u="sng" dirty="0">
                <a:latin typeface="+mj-lt"/>
                <a:cs typeface="Segoe UI Light" panose="020B0502040204020203" pitchFamily="34" charset="0"/>
              </a:rPr>
              <a:t>ES atbalsts 4,22 milj. EUR </a:t>
            </a:r>
            <a:r>
              <a:rPr lang="lv-LV" sz="2000" dirty="0">
                <a:latin typeface="+mj-lt"/>
                <a:cs typeface="Segoe UI Light" panose="020B0502040204020203" pitchFamily="34" charset="0"/>
              </a:rPr>
              <a:t>apmērā.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557" y="4508936"/>
            <a:ext cx="28083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200" u="sng" dirty="0">
                <a:latin typeface="+mj-lt"/>
                <a:cs typeface="Segoe UI Light" panose="020B0502040204020203" pitchFamily="34" charset="0"/>
              </a:rPr>
              <a:t>Pieaug saražotā vienas vienības vērtība</a:t>
            </a:r>
            <a:r>
              <a:rPr lang="lv-LV" sz="2200" dirty="0">
                <a:latin typeface="+mj-lt"/>
                <a:cs typeface="Segoe UI Light" panose="020B0502040204020203" pitchFamily="34" charset="0"/>
              </a:rPr>
              <a:t>, </a:t>
            </a:r>
            <a:r>
              <a:rPr lang="lv-LV" sz="2200" b="1" dirty="0">
                <a:latin typeface="+mj-lt"/>
                <a:cs typeface="Segoe UI Light" panose="020B0502040204020203" pitchFamily="34" charset="0"/>
              </a:rPr>
              <a:t>2018./2014. g. +29%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6408837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LAD datiem</a:t>
            </a:r>
          </a:p>
        </p:txBody>
      </p:sp>
      <p:graphicFrame>
        <p:nvGraphicFramePr>
          <p:cNvPr id="8" name="Diagramma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024939"/>
              </p:ext>
            </p:extLst>
          </p:nvPr>
        </p:nvGraphicFramePr>
        <p:xfrm>
          <a:off x="179513" y="1361185"/>
          <a:ext cx="5472607" cy="2355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25887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FADA3-6634-4385-9DC1-94F06CEF4DA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88424" y="6324600"/>
            <a:ext cx="450776" cy="304800"/>
          </a:xfrm>
        </p:spPr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3B35F12-E601-47F7-A39A-F095C085F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685527"/>
              </p:ext>
            </p:extLst>
          </p:nvPr>
        </p:nvGraphicFramePr>
        <p:xfrm>
          <a:off x="251520" y="1628800"/>
          <a:ext cx="871296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Virsraksts 1">
            <a:extLst>
              <a:ext uri="{FF2B5EF4-FFF2-40B4-BE49-F238E27FC236}">
                <a16:creationId xmlns:a16="http://schemas.microsoft.com/office/drawing/2014/main" id="{3F502089-B179-42C8-9938-1AE7A0138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808" y="332656"/>
            <a:ext cx="6715472" cy="1080120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Augļu un dārzeņu RO realizētā produkcijas vērtība un ES atbalsts (t.sk. RG), 2014 - 2018</a:t>
            </a:r>
            <a:br>
              <a:rPr lang="lv-LV" sz="2700" dirty="0">
                <a:latin typeface="+mj-lt"/>
                <a:cs typeface="Segoe UI Light" panose="020B0502040204020203" pitchFamily="34" charset="0"/>
              </a:rPr>
            </a:br>
            <a:endParaRPr lang="lv-LV" sz="2700" dirty="0">
              <a:solidFill>
                <a:srgbClr val="C00000"/>
              </a:solidFill>
              <a:latin typeface="+mj-lt"/>
              <a:cs typeface="Segoe UI Light" panose="020B0502040204020203" pitchFamily="34" charset="0"/>
            </a:endParaRPr>
          </a:p>
        </p:txBody>
      </p:sp>
      <p:sp>
        <p:nvSpPr>
          <p:cNvPr id="2" name="Taisnstūris 1"/>
          <p:cNvSpPr/>
          <p:nvPr/>
        </p:nvSpPr>
        <p:spPr>
          <a:xfrm>
            <a:off x="755576" y="6427819"/>
            <a:ext cx="2090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LAD datiem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1367ED8-0DA4-41CB-A335-868F256A0986}"/>
              </a:ext>
            </a:extLst>
          </p:cNvPr>
          <p:cNvCxnSpPr/>
          <p:nvPr/>
        </p:nvCxnSpPr>
        <p:spPr>
          <a:xfrm>
            <a:off x="5292080" y="1772816"/>
            <a:ext cx="0" cy="3384376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23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2456" y="404664"/>
            <a:ext cx="6096000" cy="671736"/>
          </a:xfrm>
        </p:spPr>
        <p:txBody>
          <a:bodyPr>
            <a:norm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Skolu apgādes programma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876789" y="1426126"/>
            <a:ext cx="30963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u="sng" dirty="0">
                <a:latin typeface="+mj-lt"/>
                <a:cs typeface="Segoe UI Light" panose="020B0502040204020203" pitchFamily="34" charset="0"/>
              </a:rPr>
              <a:t>Kopš 2013./2014. </a:t>
            </a:r>
            <a:r>
              <a:rPr lang="lv-LV" sz="2000" b="1" u="sng" dirty="0" err="1">
                <a:latin typeface="+mj-lt"/>
                <a:cs typeface="Segoe UI Light" panose="020B0502040204020203" pitchFamily="34" charset="0"/>
              </a:rPr>
              <a:t>m.g</a:t>
            </a:r>
            <a:r>
              <a:rPr lang="lv-LV" sz="2000" b="1" u="sng" dirty="0">
                <a:latin typeface="+mj-lt"/>
                <a:cs typeface="Segoe UI Light" panose="020B0502040204020203" pitchFamily="34" charset="0"/>
              </a:rPr>
              <a:t>.:</a:t>
            </a:r>
          </a:p>
          <a:p>
            <a:r>
              <a:rPr lang="lv-LV" sz="2000" dirty="0">
                <a:latin typeface="+mj-lt"/>
                <a:cs typeface="Segoe UI Light" panose="020B0502040204020203" pitchFamily="34" charset="0"/>
              </a:rPr>
              <a:t> </a:t>
            </a:r>
          </a:p>
          <a:p>
            <a:r>
              <a:rPr lang="lv-LV" sz="2000" dirty="0">
                <a:latin typeface="+mj-lt"/>
                <a:cs typeface="Segoe UI Light" panose="020B0502040204020203" pitchFamily="34" charset="0"/>
              </a:rPr>
              <a:t>→ </a:t>
            </a:r>
            <a:r>
              <a:rPr lang="lv-LV" sz="2000" b="1" dirty="0">
                <a:latin typeface="+mj-lt"/>
                <a:cs typeface="Segoe UI Light" panose="020B0502040204020203" pitchFamily="34" charset="0"/>
              </a:rPr>
              <a:t>izdalītas 4911 tonnas </a:t>
            </a:r>
            <a:r>
              <a:rPr lang="lv-LV" sz="2000" dirty="0">
                <a:latin typeface="+mj-lt"/>
                <a:cs typeface="Segoe UI Light" panose="020B0502040204020203" pitchFamily="34" charset="0"/>
              </a:rPr>
              <a:t>svaigu augļu un dārzeņu t.sk. āboli – 3501 t, burkāni – 1017 t u.c.</a:t>
            </a:r>
          </a:p>
          <a:p>
            <a:r>
              <a:rPr lang="lv-LV" sz="2000" dirty="0">
                <a:latin typeface="+mj-lt"/>
                <a:cs typeface="Segoe UI Light" panose="020B0502040204020203" pitchFamily="34" charset="0"/>
              </a:rPr>
              <a:t> → saņemts </a:t>
            </a:r>
            <a:r>
              <a:rPr lang="lv-LV" sz="2000" b="1" dirty="0">
                <a:latin typeface="+mj-lt"/>
                <a:cs typeface="Segoe UI Light" panose="020B0502040204020203" pitchFamily="34" charset="0"/>
              </a:rPr>
              <a:t>ES un LV atbalsts 7,21 milj.</a:t>
            </a:r>
            <a:r>
              <a:rPr lang="lv-LV" sz="2000" dirty="0">
                <a:latin typeface="+mj-lt"/>
                <a:cs typeface="Segoe UI Light" panose="020B0502040204020203" pitchFamily="34" charset="0"/>
              </a:rPr>
              <a:t>, EUR apmērā.</a:t>
            </a:r>
          </a:p>
          <a:p>
            <a:endParaRPr lang="lv-LV" sz="2000" dirty="0">
              <a:latin typeface="+mj-lt"/>
              <a:cs typeface="Segoe UI Light" panose="020B0502040204020203" pitchFamily="34" charset="0"/>
            </a:endParaRPr>
          </a:p>
          <a:p>
            <a:r>
              <a:rPr lang="lv-LV" sz="2000" dirty="0">
                <a:latin typeface="+mj-lt"/>
                <a:cs typeface="Segoe UI Light" panose="020B0502040204020203" pitchFamily="34" charset="0"/>
              </a:rPr>
              <a:t>→Kopš 2017./2018. gada </a:t>
            </a:r>
            <a:r>
              <a:rPr lang="lv-LV" sz="2000" b="1" dirty="0">
                <a:latin typeface="+mj-lt"/>
                <a:cs typeface="Segoe UI Light" panose="020B0502040204020203" pitchFamily="34" charset="0"/>
              </a:rPr>
              <a:t>programmā iesaistīto bērnu skaits pieaudzis par 43%</a:t>
            </a:r>
          </a:p>
          <a:p>
            <a:endParaRPr lang="lv-LV" sz="2000" dirty="0">
              <a:latin typeface="+mj-lt"/>
              <a:cs typeface="Segoe UI Light" panose="020B0502040204020203" pitchFamily="34" charset="0"/>
            </a:endParaRPr>
          </a:p>
          <a:p>
            <a:endParaRPr lang="lv-LV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lv-LV" dirty="0">
              <a:latin typeface="+mj-lt"/>
              <a:cs typeface="Segoe UI Ligh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4576" y="6381328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LAD datiem</a:t>
            </a:r>
          </a:p>
        </p:txBody>
      </p:sp>
      <p:graphicFrame>
        <p:nvGraphicFramePr>
          <p:cNvPr id="10" name="Diagramma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687446"/>
              </p:ext>
            </p:extLst>
          </p:nvPr>
        </p:nvGraphicFramePr>
        <p:xfrm>
          <a:off x="179512" y="1508730"/>
          <a:ext cx="5563344" cy="4815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652120-B2F7-4566-BAC3-B3D234590C66}"/>
              </a:ext>
            </a:extLst>
          </p:cNvPr>
          <p:cNvCxnSpPr>
            <a:cxnSpLocks/>
          </p:cNvCxnSpPr>
          <p:nvPr/>
        </p:nvCxnSpPr>
        <p:spPr>
          <a:xfrm>
            <a:off x="3491880" y="1718810"/>
            <a:ext cx="0" cy="342038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356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835696" y="381000"/>
            <a:ext cx="6851104" cy="715097"/>
          </a:xfrm>
        </p:spPr>
        <p:txBody>
          <a:bodyPr>
            <a:normAutofit/>
          </a:bodyPr>
          <a:lstStyle/>
          <a:p>
            <a:r>
              <a:rPr lang="lv-LV" altLang="en-US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PVN 5% likmes ieviešanas starprezultāti*</a:t>
            </a:r>
            <a:endParaRPr lang="lv-LV" sz="2700" dirty="0">
              <a:solidFill>
                <a:srgbClr val="C00000"/>
              </a:solidFill>
              <a:latin typeface="+mj-lt"/>
              <a:cs typeface="Segoe UI Light" panose="020B0502040204020203" pitchFamily="34" charset="0"/>
            </a:endParaRP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E9390053-C420-4F2E-9B13-6CB5F88FA7F5}"/>
              </a:ext>
            </a:extLst>
          </p:cNvPr>
          <p:cNvGrpSpPr/>
          <p:nvPr/>
        </p:nvGrpSpPr>
        <p:grpSpPr>
          <a:xfrm>
            <a:off x="467542" y="1340768"/>
            <a:ext cx="8066857" cy="3716862"/>
            <a:chOff x="460131" y="1942123"/>
            <a:chExt cx="7550395" cy="4064000"/>
          </a:xfrm>
        </p:grpSpPr>
        <p:graphicFrame>
          <p:nvGraphicFramePr>
            <p:cNvPr id="8" name="Shēma 7">
              <a:extLst>
                <a:ext uri="{FF2B5EF4-FFF2-40B4-BE49-F238E27FC236}">
                  <a16:creationId xmlns:a16="http://schemas.microsoft.com/office/drawing/2014/main" id="{DF65B7E0-B6A5-4CE0-BE4A-BD86711951A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79083651"/>
                </p:ext>
              </p:extLst>
            </p:nvPr>
          </p:nvGraphicFramePr>
          <p:xfrm>
            <a:off x="460131" y="1942123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9" name="Labā bultiņa 8">
              <a:extLst>
                <a:ext uri="{FF2B5EF4-FFF2-40B4-BE49-F238E27FC236}">
                  <a16:creationId xmlns:a16="http://schemas.microsoft.com/office/drawing/2014/main" id="{A3B63E0A-D8C7-4E5F-B7E5-1C49687F91F0}"/>
                </a:ext>
              </a:extLst>
            </p:cNvPr>
            <p:cNvSpPr/>
            <p:nvPr/>
          </p:nvSpPr>
          <p:spPr>
            <a:xfrm>
              <a:off x="6556375" y="2066925"/>
              <a:ext cx="468313" cy="457200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lv-LV" sz="1500"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0" name="Labā bultiņa 9">
              <a:extLst>
                <a:ext uri="{FF2B5EF4-FFF2-40B4-BE49-F238E27FC236}">
                  <a16:creationId xmlns:a16="http://schemas.microsoft.com/office/drawing/2014/main" id="{AB420054-B28F-4D3A-B344-1AEA70B6007C}"/>
                </a:ext>
              </a:extLst>
            </p:cNvPr>
            <p:cNvSpPr/>
            <p:nvPr/>
          </p:nvSpPr>
          <p:spPr>
            <a:xfrm>
              <a:off x="6556375" y="3024188"/>
              <a:ext cx="468313" cy="457200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lv-LV" sz="1500"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1" name="Labā bultiņa 10">
              <a:extLst>
                <a:ext uri="{FF2B5EF4-FFF2-40B4-BE49-F238E27FC236}">
                  <a16:creationId xmlns:a16="http://schemas.microsoft.com/office/drawing/2014/main" id="{63FBA013-255F-43D7-8726-C5BE72021C6B}"/>
                </a:ext>
              </a:extLst>
            </p:cNvPr>
            <p:cNvSpPr/>
            <p:nvPr/>
          </p:nvSpPr>
          <p:spPr>
            <a:xfrm>
              <a:off x="6556375" y="4033838"/>
              <a:ext cx="468313" cy="457200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lv-LV" sz="1500"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2" name="Labā bultiņa 11">
              <a:extLst>
                <a:ext uri="{FF2B5EF4-FFF2-40B4-BE49-F238E27FC236}">
                  <a16:creationId xmlns:a16="http://schemas.microsoft.com/office/drawing/2014/main" id="{53706AAC-8BD5-492B-80A8-E51EA7C2C635}"/>
                </a:ext>
              </a:extLst>
            </p:cNvPr>
            <p:cNvSpPr/>
            <p:nvPr/>
          </p:nvSpPr>
          <p:spPr>
            <a:xfrm>
              <a:off x="6556375" y="4992688"/>
              <a:ext cx="468313" cy="457200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lv-LV" sz="1500"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3" name="Taisnstūris ar noapaļotiem stūriem 12">
              <a:extLst>
                <a:ext uri="{FF2B5EF4-FFF2-40B4-BE49-F238E27FC236}">
                  <a16:creationId xmlns:a16="http://schemas.microsoft.com/office/drawing/2014/main" id="{869869AD-D9E2-41EA-907A-6AE215AF3643}"/>
                </a:ext>
              </a:extLst>
            </p:cNvPr>
            <p:cNvSpPr/>
            <p:nvPr/>
          </p:nvSpPr>
          <p:spPr>
            <a:xfrm>
              <a:off x="7156450" y="2030413"/>
              <a:ext cx="854075" cy="52863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v-LV" sz="1500" b="1" dirty="0">
                  <a:latin typeface="+mj-lt"/>
                  <a:cs typeface="Segoe UI Light" panose="020B0502040204020203" pitchFamily="34" charset="0"/>
                </a:rPr>
                <a:t>+10%</a:t>
              </a:r>
            </a:p>
          </p:txBody>
        </p:sp>
        <p:sp>
          <p:nvSpPr>
            <p:cNvPr id="14" name="Taisnstūris ar noapaļotiem stūriem 13">
              <a:extLst>
                <a:ext uri="{FF2B5EF4-FFF2-40B4-BE49-F238E27FC236}">
                  <a16:creationId xmlns:a16="http://schemas.microsoft.com/office/drawing/2014/main" id="{CD16C6CB-1A83-4EB6-868F-F6BB7D0445CA}"/>
                </a:ext>
              </a:extLst>
            </p:cNvPr>
            <p:cNvSpPr/>
            <p:nvPr/>
          </p:nvSpPr>
          <p:spPr>
            <a:xfrm>
              <a:off x="7156450" y="2984500"/>
              <a:ext cx="854075" cy="528638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v-LV" sz="1500" b="1" dirty="0">
                  <a:latin typeface="+mj-lt"/>
                  <a:cs typeface="Segoe UI Light" panose="020B0502040204020203" pitchFamily="34" charset="0"/>
                </a:rPr>
                <a:t>+6%</a:t>
              </a:r>
            </a:p>
          </p:txBody>
        </p:sp>
        <p:sp>
          <p:nvSpPr>
            <p:cNvPr id="15" name="Taisnstūris ar noapaļotiem stūriem 14">
              <a:extLst>
                <a:ext uri="{FF2B5EF4-FFF2-40B4-BE49-F238E27FC236}">
                  <a16:creationId xmlns:a16="http://schemas.microsoft.com/office/drawing/2014/main" id="{DDCE2420-0394-44E0-B13A-051D8CD2B996}"/>
                </a:ext>
              </a:extLst>
            </p:cNvPr>
            <p:cNvSpPr/>
            <p:nvPr/>
          </p:nvSpPr>
          <p:spPr>
            <a:xfrm>
              <a:off x="7024688" y="3994150"/>
              <a:ext cx="985838" cy="528638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v-LV" sz="1500" b="1" dirty="0">
                  <a:latin typeface="+mj-lt"/>
                  <a:cs typeface="Segoe UI Light" panose="020B0502040204020203" pitchFamily="34" charset="0"/>
                </a:rPr>
                <a:t>+2% </a:t>
              </a:r>
            </a:p>
            <a:p>
              <a:pPr algn="ctr">
                <a:defRPr/>
              </a:pPr>
              <a:r>
                <a:rPr lang="lv-LV" sz="1500" b="1" dirty="0">
                  <a:latin typeface="+mj-lt"/>
                  <a:cs typeface="Segoe UI Light" panose="020B0502040204020203" pitchFamily="34" charset="0"/>
                </a:rPr>
                <a:t>(ik gadu)</a:t>
              </a:r>
            </a:p>
          </p:txBody>
        </p:sp>
        <p:sp>
          <p:nvSpPr>
            <p:cNvPr id="16" name="Taisnstūris ar noapaļotiem stūriem 15">
              <a:extLst>
                <a:ext uri="{FF2B5EF4-FFF2-40B4-BE49-F238E27FC236}">
                  <a16:creationId xmlns:a16="http://schemas.microsoft.com/office/drawing/2014/main" id="{5E663C7B-EC51-404C-BB50-91250A2F83E9}"/>
                </a:ext>
              </a:extLst>
            </p:cNvPr>
            <p:cNvSpPr/>
            <p:nvPr/>
          </p:nvSpPr>
          <p:spPr>
            <a:xfrm>
              <a:off x="7024688" y="4922838"/>
              <a:ext cx="985838" cy="527051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v-LV" sz="1500" b="1" dirty="0">
                  <a:latin typeface="+mj-lt"/>
                  <a:cs typeface="Segoe UI Light" panose="020B0502040204020203" pitchFamily="34" charset="0"/>
                </a:rPr>
                <a:t>+6% </a:t>
              </a:r>
            </a:p>
            <a:p>
              <a:pPr algn="ctr">
                <a:defRPr/>
              </a:pPr>
              <a:r>
                <a:rPr lang="lv-LV" sz="1500" b="1" dirty="0">
                  <a:latin typeface="+mj-lt"/>
                  <a:cs typeface="Segoe UI Light" panose="020B0502040204020203" pitchFamily="34" charset="0"/>
                </a:rPr>
                <a:t>(ik gadu)</a:t>
              </a:r>
            </a:p>
          </p:txBody>
        </p:sp>
      </p:grpSp>
      <p:sp>
        <p:nvSpPr>
          <p:cNvPr id="27" name="Rectangle: Rounded Corners 3">
            <a:extLst>
              <a:ext uri="{FF2B5EF4-FFF2-40B4-BE49-F238E27FC236}">
                <a16:creationId xmlns:a16="http://schemas.microsoft.com/office/drawing/2014/main" id="{CEE01F8D-FC2D-4AEF-A7B2-AEA8CBF0937E}"/>
              </a:ext>
            </a:extLst>
          </p:cNvPr>
          <p:cNvSpPr/>
          <p:nvPr/>
        </p:nvSpPr>
        <p:spPr>
          <a:xfrm>
            <a:off x="1440145" y="5093928"/>
            <a:ext cx="7382251" cy="90990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rPr>
              <a:t>Valdības rīcības plāna deklarācijas pasākums Nr.70.1 paredz – </a:t>
            </a:r>
            <a:r>
              <a:rPr lang="lv-LV" sz="1400" b="1" u="sng" dirty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rPr>
              <a:t>Zemkopības  ministrijai līdz 2020.gada 31.jūlijam,</a:t>
            </a:r>
            <a:r>
              <a:rPr lang="lv-LV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 </a:t>
            </a:r>
            <a:r>
              <a:rPr lang="lv-LV" sz="1400" dirty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rPr>
              <a:t>pamatojoties uz samazinātās 5% PVN likmes augļiem, ogām un dārzeņiem ieviešanas rezultātiem,</a:t>
            </a:r>
            <a:r>
              <a:rPr lang="lv-LV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rPr>
              <a:t> </a:t>
            </a:r>
            <a:r>
              <a:rPr lang="lv-LV" sz="1400" b="1" u="sng" dirty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rPr>
              <a:t>izvērtēt iespējas ieviest samazināto PVN likmi svaigai gaļai, svaigām zivīm, olām un piena produktiem.</a:t>
            </a:r>
            <a:endParaRPr lang="lv-LV" sz="1400" u="sng" dirty="0">
              <a:solidFill>
                <a:schemeClr val="tx1"/>
              </a:solidFill>
              <a:latin typeface="+mj-lt"/>
              <a:cs typeface="Segoe UI Light" panose="020B0502040204020203" pitchFamily="34" charset="0"/>
            </a:endParaRPr>
          </a:p>
        </p:txBody>
      </p:sp>
      <p:pic>
        <p:nvPicPr>
          <p:cNvPr id="28" name="Attēls 27" descr="75+ Free Stock Images 3D Human Character Best Collection ...">
            <a:extLst>
              <a:ext uri="{FF2B5EF4-FFF2-40B4-BE49-F238E27FC236}">
                <a16:creationId xmlns:a16="http://schemas.microsoft.com/office/drawing/2014/main" id="{E73A0258-93D6-4FC2-9A3A-EB4A43D7E5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20" y="5132924"/>
            <a:ext cx="843121" cy="843121"/>
          </a:xfrm>
          <a:prstGeom prst="rect">
            <a:avLst/>
          </a:prstGeom>
        </p:spPr>
      </p:pic>
      <p:sp>
        <p:nvSpPr>
          <p:cNvPr id="29" name="Teksta vietturis 6">
            <a:extLst>
              <a:ext uri="{FF2B5EF4-FFF2-40B4-BE49-F238E27FC236}">
                <a16:creationId xmlns:a16="http://schemas.microsoft.com/office/drawing/2014/main" id="{74E419F1-CD5C-48C0-9518-C1B4C45E11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7552" y="6079128"/>
            <a:ext cx="8858943" cy="685210"/>
          </a:xfrm>
        </p:spPr>
        <p:txBody>
          <a:bodyPr>
            <a:noAutofit/>
          </a:bodyPr>
          <a:lstStyle/>
          <a:p>
            <a:r>
              <a:rPr lang="lv-LV" altLang="lv-LV" dirty="0">
                <a:latin typeface="+mj-lt"/>
                <a:cs typeface="Segoe UI Light" panose="020B0502040204020203" pitchFamily="34" charset="0"/>
              </a:rPr>
              <a:t>*</a:t>
            </a:r>
            <a:r>
              <a:rPr lang="lv-LV" altLang="en-US" dirty="0">
                <a:latin typeface="+mj-lt"/>
                <a:cs typeface="Segoe UI Light" panose="020B0502040204020203" pitchFamily="34" charset="0"/>
              </a:rPr>
              <a:t>jāvērtē par laika posmu no 2018.gada 1.janvāra līdz 2020.gada 30.jūnijam</a:t>
            </a:r>
            <a:endParaRPr lang="lv-LV" altLang="lv-LV" dirty="0">
              <a:latin typeface="+mj-lt"/>
              <a:cs typeface="Segoe UI Light" panose="020B0502040204020203" pitchFamily="34" charset="0"/>
            </a:endParaRPr>
          </a:p>
          <a:p>
            <a:r>
              <a:rPr lang="lv-LV" altLang="lv-LV" dirty="0">
                <a:latin typeface="+mj-lt"/>
                <a:cs typeface="Segoe UI Light" panose="020B0502040204020203" pitchFamily="34" charset="0"/>
              </a:rPr>
              <a:t>Datu avots: Valsts ieņēmumu dienests, dati atlasīti uz 01.10.2019, par augkopības un lopkopības, medniecības un saistīto palīgdarbību nozares (NACE 2.red.apk.kods 01) nodokļu maksātāji, kas ir deklarējuši ar PVN 5% likmi apliekamos darījumus.</a:t>
            </a:r>
          </a:p>
          <a:p>
            <a:endParaRPr lang="lv-LV" altLang="en-US" dirty="0">
              <a:latin typeface="+mj-lt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64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ttēls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86036"/>
            <a:ext cx="6878166" cy="4138006"/>
          </a:xfrm>
          <a:prstGeom prst="rect">
            <a:avLst/>
          </a:prstGeom>
        </p:spPr>
      </p:pic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3CA7D590-BAC5-409C-AE13-345B94671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671794"/>
              </p:ext>
            </p:extLst>
          </p:nvPr>
        </p:nvGraphicFramePr>
        <p:xfrm>
          <a:off x="2996529" y="4766837"/>
          <a:ext cx="5944761" cy="155184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981587">
                  <a:extLst>
                    <a:ext uri="{9D8B030D-6E8A-4147-A177-3AD203B41FA5}">
                      <a16:colId xmlns:a16="http://schemas.microsoft.com/office/drawing/2014/main" val="3867893682"/>
                    </a:ext>
                  </a:extLst>
                </a:gridCol>
                <a:gridCol w="1981587">
                  <a:extLst>
                    <a:ext uri="{9D8B030D-6E8A-4147-A177-3AD203B41FA5}">
                      <a16:colId xmlns:a16="http://schemas.microsoft.com/office/drawing/2014/main" val="4195763702"/>
                    </a:ext>
                  </a:extLst>
                </a:gridCol>
                <a:gridCol w="1981587">
                  <a:extLst>
                    <a:ext uri="{9D8B030D-6E8A-4147-A177-3AD203B41FA5}">
                      <a16:colId xmlns:a16="http://schemas.microsoft.com/office/drawing/2014/main" val="752832475"/>
                    </a:ext>
                  </a:extLst>
                </a:gridCol>
              </a:tblGrid>
              <a:tr h="48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 </a:t>
                      </a:r>
                      <a:endParaRPr lang="lv-LV" sz="1500" dirty="0"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Sezonas laukstrādnieki</a:t>
                      </a:r>
                      <a:endParaRPr lang="lv-LV" sz="1500" dirty="0"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Nodoklis (</a:t>
                      </a:r>
                      <a:r>
                        <a:rPr lang="lv-LV" sz="1500" i="1" dirty="0" err="1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15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)</a:t>
                      </a:r>
                      <a:endParaRPr lang="lv-LV" sz="1500" dirty="0"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81133618"/>
                  </a:ext>
                </a:extLst>
              </a:tr>
              <a:tr h="347721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500" b="1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01.04.2019-31.11.2019</a:t>
                      </a:r>
                      <a:endParaRPr lang="lv-LV" sz="15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500" b="1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3 240</a:t>
                      </a:r>
                      <a:endParaRPr lang="lv-LV" sz="15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lv-LV" sz="1500" b="1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212 669</a:t>
                      </a:r>
                      <a:endParaRPr lang="lv-LV" sz="15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82392615"/>
                  </a:ext>
                </a:extLst>
              </a:tr>
              <a:tr h="7224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500" baseline="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Kritēriji, kas jāsasniedz 2020 gada sezonā</a:t>
                      </a:r>
                      <a:endParaRPr lang="lv-LV" sz="15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                   7 700 </a:t>
                      </a:r>
                      <a:endParaRPr lang="lv-LV" sz="15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                  370 000 </a:t>
                      </a:r>
                      <a:endParaRPr lang="lv-LV" sz="15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egoe UI Light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93349352"/>
                  </a:ext>
                </a:extLst>
              </a:tr>
            </a:tbl>
          </a:graphicData>
        </a:graphic>
      </p:graphicFrame>
      <p:sp>
        <p:nvSpPr>
          <p:cNvPr id="9" name="Taisnstūris ar noapaļotiem stūriem 17">
            <a:extLst>
              <a:ext uri="{FF2B5EF4-FFF2-40B4-BE49-F238E27FC236}">
                <a16:creationId xmlns:a16="http://schemas.microsoft.com/office/drawing/2014/main" id="{D0E0E2C9-78E5-46F4-831E-C635D27C75EB}"/>
              </a:ext>
            </a:extLst>
          </p:cNvPr>
          <p:cNvSpPr/>
          <p:nvPr/>
        </p:nvSpPr>
        <p:spPr>
          <a:xfrm>
            <a:off x="960000" y="4879260"/>
            <a:ext cx="1977631" cy="13269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lv-LV" sz="1600" b="1" dirty="0">
                <a:solidFill>
                  <a:srgbClr val="6CA52D"/>
                </a:solidFill>
                <a:latin typeface="+mj-lt"/>
                <a:cs typeface="Segoe UI Light" panose="020B0502040204020203" pitchFamily="34" charset="0"/>
              </a:rPr>
              <a:t>Ja 2020.gadā netiks sasniegti kritēriji, paredzēts režīmu likvidēt</a:t>
            </a:r>
          </a:p>
        </p:txBody>
      </p:sp>
      <p:pic>
        <p:nvPicPr>
          <p:cNvPr id="10" name="Attēls 16" descr="75+ Free Stock Images 3D Human Character Best Collection ...">
            <a:extLst>
              <a:ext uri="{FF2B5EF4-FFF2-40B4-BE49-F238E27FC236}">
                <a16:creationId xmlns:a16="http://schemas.microsoft.com/office/drawing/2014/main" id="{D5A9FC2C-3E2B-4459-B985-526D62B123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83" y="5133158"/>
            <a:ext cx="774189" cy="843121"/>
          </a:xfrm>
          <a:prstGeom prst="rect">
            <a:avLst/>
          </a:prstGeom>
        </p:spPr>
      </p:pic>
      <p:sp>
        <p:nvSpPr>
          <p:cNvPr id="11" name="Teksta vietturis 1"/>
          <p:cNvSpPr txBox="1">
            <a:spLocks/>
          </p:cNvSpPr>
          <p:nvPr/>
        </p:nvSpPr>
        <p:spPr>
          <a:xfrm>
            <a:off x="251520" y="6400450"/>
            <a:ext cx="8280920" cy="3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v-LV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i="1" dirty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rPr>
              <a:t>Avots: Infografikas avots Latvijas vēstnesis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A6C3E7-722A-4402-9265-3D7F7D619E6A}"/>
              </a:ext>
            </a:extLst>
          </p:cNvPr>
          <p:cNvSpPr/>
          <p:nvPr/>
        </p:nvSpPr>
        <p:spPr>
          <a:xfrm>
            <a:off x="1974277" y="65462"/>
            <a:ext cx="6768752" cy="6992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700" b="1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Segoe UI Light" panose="020B0502040204020203" pitchFamily="34" charset="0"/>
              </a:rPr>
              <a:t>Lauksaimnieku</a:t>
            </a:r>
            <a:r>
              <a:rPr lang="lv-LV" sz="2700" dirty="0">
                <a:solidFill>
                  <a:srgbClr val="FF0000"/>
                </a:solidFill>
                <a:latin typeface="+mj-lt"/>
              </a:rPr>
              <a:t> </a:t>
            </a:r>
            <a:r>
              <a:rPr lang="lv-LV" sz="2700" b="1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Segoe UI Light" panose="020B0502040204020203" pitchFamily="34" charset="0"/>
              </a:rPr>
              <a:t>15% nodoklis sezonas darbos</a:t>
            </a:r>
          </a:p>
        </p:txBody>
      </p:sp>
    </p:spTree>
    <p:extLst>
      <p:ext uri="{BB962C8B-B14F-4D97-AF65-F5344CB8AC3E}">
        <p14:creationId xmlns:p14="http://schemas.microsoft.com/office/powerpoint/2010/main" val="2458061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41075" y="498446"/>
            <a:ext cx="6742386" cy="801848"/>
          </a:xfrm>
        </p:spPr>
        <p:txBody>
          <a:bodyPr>
            <a:noAutofit/>
          </a:bodyPr>
          <a:lstStyle/>
          <a:p>
            <a:pPr algn="ctr"/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Akcīzes nodoklis dīzeļdegvielai lauksaimniekiem</a:t>
            </a:r>
          </a:p>
        </p:txBody>
      </p:sp>
      <p:graphicFrame>
        <p:nvGraphicFramePr>
          <p:cNvPr id="5" name="Tabula 2">
            <a:extLst>
              <a:ext uri="{FF2B5EF4-FFF2-40B4-BE49-F238E27FC236}">
                <a16:creationId xmlns:a16="http://schemas.microsoft.com/office/drawing/2014/main" id="{C2ED35C8-96A1-4896-8D9E-0B876C153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201747"/>
              </p:ext>
            </p:extLst>
          </p:nvPr>
        </p:nvGraphicFramePr>
        <p:xfrm>
          <a:off x="467544" y="1628800"/>
          <a:ext cx="8208912" cy="481960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085800">
                  <a:extLst>
                    <a:ext uri="{9D8B030D-6E8A-4147-A177-3AD203B41FA5}">
                      <a16:colId xmlns:a16="http://schemas.microsoft.com/office/drawing/2014/main" val="2391059865"/>
                    </a:ext>
                  </a:extLst>
                </a:gridCol>
                <a:gridCol w="4123112">
                  <a:extLst>
                    <a:ext uri="{9D8B030D-6E8A-4147-A177-3AD203B41FA5}">
                      <a16:colId xmlns:a16="http://schemas.microsoft.com/office/drawing/2014/main" val="3728158527"/>
                    </a:ext>
                  </a:extLst>
                </a:gridCol>
              </a:tblGrid>
              <a:tr h="99334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latin typeface="+mj-lt"/>
                          <a:cs typeface="Segoe UI Light" panose="020B0502040204020203" pitchFamily="34" charset="0"/>
                        </a:rPr>
                        <a:t>Akcīzes nodokļa likme:</a:t>
                      </a:r>
                      <a:endParaRPr lang="lv-LV" sz="2000" b="1" dirty="0">
                        <a:latin typeface="+mj-lt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48315"/>
                  </a:ext>
                </a:extLst>
              </a:tr>
              <a:tr h="141645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lv-LV" sz="2000" b="1" u="sng" dirty="0">
                          <a:latin typeface="+mj-lt"/>
                          <a:cs typeface="Segoe UI Light" panose="020B0502040204020203" pitchFamily="34" charset="0"/>
                        </a:rPr>
                        <a:t>līdz</a:t>
                      </a:r>
                      <a:r>
                        <a:rPr lang="lv-LV" sz="2000" b="1" u="sng" baseline="0" dirty="0">
                          <a:latin typeface="+mj-lt"/>
                          <a:cs typeface="Segoe UI Light" panose="020B0502040204020203" pitchFamily="34" charset="0"/>
                        </a:rPr>
                        <a:t> 2019.gada 31.decembrim:</a:t>
                      </a:r>
                      <a:endParaRPr lang="lv-LV" sz="2000" b="1" u="sng" dirty="0">
                        <a:latin typeface="+mj-lt"/>
                        <a:cs typeface="Segoe UI Light" panose="020B0502040204020203" pitchFamily="34" charset="0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lv-LV" sz="2000" b="1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55,80 </a:t>
                      </a:r>
                      <a:r>
                        <a:rPr lang="lv-LV" sz="2000" b="1" kern="1200" dirty="0" err="1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b="1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/1000 l</a:t>
                      </a:r>
                      <a:r>
                        <a:rPr lang="lv-LV" sz="2000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 (standartlikme – 372 </a:t>
                      </a:r>
                      <a:r>
                        <a:rPr lang="lv-LV" sz="2000" kern="1200" dirty="0" err="1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/1000 l)</a:t>
                      </a:r>
                      <a:endParaRPr lang="lv-LV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lv-LV" sz="2000" b="1" u="sng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no 2020.gada 1.janvāra: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lv-LV" sz="2000" b="1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62,10 </a:t>
                      </a:r>
                      <a:r>
                        <a:rPr lang="lv-LV" sz="2000" b="1" kern="1200" dirty="0" err="1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b="1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/1000 l </a:t>
                      </a:r>
                      <a:r>
                        <a:rPr lang="lv-LV" sz="2000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(standartlikme – 372 </a:t>
                      </a:r>
                      <a:r>
                        <a:rPr lang="lv-LV" sz="2000" kern="1200" dirty="0" err="1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kern="1200" dirty="0">
                          <a:effectLst/>
                          <a:latin typeface="+mj-lt"/>
                          <a:cs typeface="Segoe UI Light" panose="020B0502040204020203" pitchFamily="34" charset="0"/>
                        </a:rPr>
                        <a:t>/1000 l)</a:t>
                      </a:r>
                      <a:endParaRPr lang="lv-LV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6821341"/>
                  </a:ext>
                </a:extLst>
              </a:tr>
              <a:tr h="99334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dirty="0">
                          <a:latin typeface="+mj-lt"/>
                          <a:cs typeface="Segoe UI Light" panose="020B0502040204020203" pitchFamily="34" charset="0"/>
                        </a:rPr>
                        <a:t>Minimālie ieņēmumi: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0335"/>
                  </a:ext>
                </a:extLst>
              </a:tr>
              <a:tr h="141645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lv-LV" sz="2000" b="1" u="sng" dirty="0">
                          <a:latin typeface="+mj-lt"/>
                          <a:cs typeface="Segoe UI Light" panose="020B0502040204020203" pitchFamily="34" charset="0"/>
                        </a:rPr>
                        <a:t>2019./2020.saimnieciskajā gadā: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000" dirty="0">
                          <a:latin typeface="+mj-lt"/>
                          <a:cs typeface="Segoe UI Light" panose="020B0502040204020203" pitchFamily="34" charset="0"/>
                        </a:rPr>
                        <a:t>vismaz 285 </a:t>
                      </a:r>
                      <a:r>
                        <a:rPr lang="lv-LV" sz="2000" dirty="0" err="1"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dirty="0">
                          <a:latin typeface="+mj-lt"/>
                          <a:cs typeface="Segoe UI Light" panose="020B0502040204020203" pitchFamily="34" charset="0"/>
                        </a:rPr>
                        <a:t>/ha;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000" dirty="0">
                          <a:latin typeface="+mj-lt"/>
                          <a:cs typeface="Segoe UI Light" panose="020B0502040204020203" pitchFamily="34" charset="0"/>
                        </a:rPr>
                        <a:t>vismaz 200 </a:t>
                      </a:r>
                      <a:r>
                        <a:rPr lang="lv-LV" sz="2000" dirty="0" err="1"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dirty="0">
                          <a:latin typeface="+mj-lt"/>
                          <a:cs typeface="Segoe UI Light" panose="020B0502040204020203" pitchFamily="34" charset="0"/>
                        </a:rPr>
                        <a:t>/ha  bioloģiskām  saimniecībām</a:t>
                      </a:r>
                      <a:endParaRPr lang="lv-LV" sz="2000" kern="120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lv-LV" sz="2000" b="1" u="sng" dirty="0">
                          <a:latin typeface="+mj-lt"/>
                          <a:cs typeface="Segoe UI Light" panose="020B0502040204020203" pitchFamily="34" charset="0"/>
                        </a:rPr>
                        <a:t>2020. /2021.saimnieciskajā gadā: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000" b="0" dirty="0">
                          <a:latin typeface="+mj-lt"/>
                          <a:cs typeface="Segoe UI Light" panose="020B0502040204020203" pitchFamily="34" charset="0"/>
                        </a:rPr>
                        <a:t>vismaz 350 </a:t>
                      </a:r>
                      <a:r>
                        <a:rPr lang="lv-LV" sz="2000" b="0" dirty="0" err="1"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b="0" dirty="0">
                          <a:latin typeface="+mj-lt"/>
                          <a:cs typeface="Segoe UI Light" panose="020B0502040204020203" pitchFamily="34" charset="0"/>
                        </a:rPr>
                        <a:t>/ha;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000" b="0" dirty="0">
                          <a:latin typeface="+mj-lt"/>
                          <a:cs typeface="Segoe UI Light" panose="020B0502040204020203" pitchFamily="34" charset="0"/>
                        </a:rPr>
                        <a:t>vismaz 210 </a:t>
                      </a:r>
                      <a:r>
                        <a:rPr lang="lv-LV" sz="2000" b="0" dirty="0" err="1">
                          <a:latin typeface="+mj-lt"/>
                          <a:cs typeface="Segoe UI Light" panose="020B0502040204020203" pitchFamily="34" charset="0"/>
                        </a:rPr>
                        <a:t>euro</a:t>
                      </a:r>
                      <a:r>
                        <a:rPr lang="lv-LV" sz="2000" b="0" dirty="0">
                          <a:latin typeface="+mj-lt"/>
                          <a:cs typeface="Segoe UI Light" panose="020B0502040204020203" pitchFamily="34" charset="0"/>
                        </a:rPr>
                        <a:t>/ha  bioloģiskām  saimniecībām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887386"/>
                  </a:ext>
                </a:extLst>
              </a:tr>
            </a:tbl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C928A5C1-F5D9-47E7-A05F-2C5EA05C4D50}"/>
              </a:ext>
            </a:extLst>
          </p:cNvPr>
          <p:cNvSpPr/>
          <p:nvPr/>
        </p:nvSpPr>
        <p:spPr>
          <a:xfrm>
            <a:off x="4139952" y="2924944"/>
            <a:ext cx="504056" cy="36004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F716C89-87DB-4069-A86B-21EBCCF53960}"/>
              </a:ext>
            </a:extLst>
          </p:cNvPr>
          <p:cNvSpPr/>
          <p:nvPr/>
        </p:nvSpPr>
        <p:spPr>
          <a:xfrm>
            <a:off x="4139952" y="5157192"/>
            <a:ext cx="504056" cy="36004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599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snstūris 4"/>
          <p:cNvSpPr/>
          <p:nvPr/>
        </p:nvSpPr>
        <p:spPr>
          <a:xfrm>
            <a:off x="755576" y="2276872"/>
            <a:ext cx="74888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400" b="1" dirty="0">
                <a:solidFill>
                  <a:schemeClr val="accent3">
                    <a:lumMod val="50000"/>
                  </a:schemeClr>
                </a:solidFill>
                <a:latin typeface="+mj-lt"/>
                <a:ea typeface="Verdana" panose="020B0604030504040204" pitchFamily="34" charset="0"/>
                <a:cs typeface="Segoe UI Light" panose="020B0502040204020203" pitchFamily="34" charset="0"/>
              </a:rPr>
              <a:t>Atbalsts pārejas periodā</a:t>
            </a:r>
          </a:p>
          <a:p>
            <a:pPr algn="ctr"/>
            <a:r>
              <a:rPr lang="lv-LV" sz="4400" b="1" dirty="0">
                <a:solidFill>
                  <a:schemeClr val="accent3">
                    <a:lumMod val="50000"/>
                  </a:schemeClr>
                </a:solidFill>
                <a:latin typeface="+mj-lt"/>
                <a:ea typeface="Verdana" panose="020B0604030504040204" pitchFamily="34" charset="0"/>
                <a:cs typeface="Segoe UI Light" panose="020B0502040204020203" pitchFamily="34" charset="0"/>
              </a:rPr>
              <a:t>2021. gadā</a:t>
            </a:r>
          </a:p>
        </p:txBody>
      </p:sp>
    </p:spTree>
    <p:extLst>
      <p:ext uri="{BB962C8B-B14F-4D97-AF65-F5344CB8AC3E}">
        <p14:creationId xmlns:p14="http://schemas.microsoft.com/office/powerpoint/2010/main" val="2708296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950E748-3FE3-46B9-8AF7-435E995FF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369110"/>
            <a:ext cx="7632848" cy="5372258"/>
          </a:xfrm>
          <a:prstGeom prst="rect">
            <a:avLst/>
          </a:prstGeom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707904" y="404664"/>
            <a:ext cx="3240360" cy="720080"/>
          </a:xfrm>
        </p:spPr>
        <p:txBody>
          <a:bodyPr>
            <a:normAutofit/>
          </a:bodyPr>
          <a:lstStyle/>
          <a:p>
            <a:r>
              <a:rPr lang="lv-LV" sz="29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Pamatnosacījumi</a:t>
            </a:r>
          </a:p>
        </p:txBody>
      </p:sp>
    </p:spTree>
    <p:extLst>
      <p:ext uri="{BB962C8B-B14F-4D97-AF65-F5344CB8AC3E}">
        <p14:creationId xmlns:p14="http://schemas.microsoft.com/office/powerpoint/2010/main" val="197011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99592" y="2204864"/>
            <a:ext cx="7211144" cy="2232248"/>
          </a:xfrm>
        </p:spPr>
        <p:txBody>
          <a:bodyPr>
            <a:noAutofit/>
          </a:bodyPr>
          <a:lstStyle/>
          <a:p>
            <a:r>
              <a:rPr lang="lv-LV" b="1" dirty="0">
                <a:solidFill>
                  <a:schemeClr val="accent3">
                    <a:lumMod val="50000"/>
                  </a:schemeClr>
                </a:solidFill>
                <a:ea typeface="Verdana" panose="020B0604030504040204" pitchFamily="34" charset="0"/>
                <a:cs typeface="Segoe UI Light" panose="020B0502040204020203" pitchFamily="34" charset="0"/>
              </a:rPr>
              <a:t>Dārzkopības nozares rādītāji un atbalsts</a:t>
            </a:r>
          </a:p>
        </p:txBody>
      </p:sp>
    </p:spTree>
    <p:extLst>
      <p:ext uri="{BB962C8B-B14F-4D97-AF65-F5344CB8AC3E}">
        <p14:creationId xmlns:p14="http://schemas.microsoft.com/office/powerpoint/2010/main" val="2587510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88A61-5319-46BA-B09D-901C070AB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598760"/>
            <a:ext cx="6120680" cy="743744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Vai būs izmaiņas 2021.gadā? </a:t>
            </a:r>
            <a:endParaRPr lang="lv-LV" sz="27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Segoe UI Light" panose="020B0502040204020203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FA207C4-5E96-4CC9-A21D-F8800343C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621314"/>
              </p:ext>
            </p:extLst>
          </p:nvPr>
        </p:nvGraphicFramePr>
        <p:xfrm>
          <a:off x="755576" y="1988840"/>
          <a:ext cx="8136904" cy="3807968"/>
        </p:xfrm>
        <a:graphic>
          <a:graphicData uri="http://schemas.openxmlformats.org/drawingml/2006/table">
            <a:tbl>
              <a:tblPr firstRow="1" firstCol="1" bandRow="1"/>
              <a:tblGrid>
                <a:gridCol w="1385902">
                  <a:extLst>
                    <a:ext uri="{9D8B030D-6E8A-4147-A177-3AD203B41FA5}">
                      <a16:colId xmlns:a16="http://schemas.microsoft.com/office/drawing/2014/main" val="2635047288"/>
                    </a:ext>
                  </a:extLst>
                </a:gridCol>
                <a:gridCol w="6751002">
                  <a:extLst>
                    <a:ext uri="{9D8B030D-6E8A-4147-A177-3AD203B41FA5}">
                      <a16:colId xmlns:a16="http://schemas.microsoft.com/office/drawing/2014/main" val="3048691568"/>
                    </a:ext>
                  </a:extLst>
                </a:gridCol>
              </a:tblGrid>
              <a:tr h="1325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</a:t>
                      </a:r>
                      <a:endParaRPr lang="lv-LV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Izvēlētajos</a:t>
                      </a:r>
                      <a:r>
                        <a:rPr lang="lv-LV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LAP atbalsta pasākumos (investīcijas/platībmaksājumi) atbalsta saņemšanas pamatnosacījumi nemainīsies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584851"/>
                  </a:ext>
                </a:extLst>
              </a:tr>
              <a:tr h="1325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</a:t>
                      </a:r>
                      <a:endParaRPr lang="lv-LV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Pieejamais TM finansējums samazināsies par 1%, līdz ar to </a:t>
                      </a:r>
                      <a:r>
                        <a:rPr lang="lv-LV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samazināsies pieejamais </a:t>
                      </a:r>
                      <a:r>
                        <a:rPr lang="lv-LV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finansējums brīvprātīgi saistītajam atbalstam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376064"/>
                  </a:ext>
                </a:extLst>
              </a:tr>
              <a:tr h="877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</a:t>
                      </a:r>
                      <a:endParaRPr lang="lv-LV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lv-LV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Atbalsta nosacījumi augļu un dārzeņu RO </a:t>
                      </a:r>
                      <a:r>
                        <a:rPr lang="lv-LV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nemainās</a:t>
                      </a:r>
                      <a:r>
                        <a:rPr lang="lv-LV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2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394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snstūris 4"/>
          <p:cNvSpPr/>
          <p:nvPr/>
        </p:nvSpPr>
        <p:spPr>
          <a:xfrm>
            <a:off x="539552" y="2132856"/>
            <a:ext cx="7776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cs typeface="Segoe UI Light" panose="020B0502040204020203" pitchFamily="34" charset="0"/>
              </a:rPr>
              <a:t>KLP nākotne 2021-2027 – gala lēmumi ES līmenī nav pieņemti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altLang="en-US" sz="4400" b="1" dirty="0">
              <a:solidFill>
                <a:srgbClr val="9BBB59">
                  <a:lumMod val="50000"/>
                </a:srgbClr>
              </a:solidFill>
              <a:latin typeface="+mj-lt"/>
              <a:ea typeface="Verdana" panose="020B0604030504040204" pitchFamily="34" charset="0"/>
              <a:cs typeface="Segoe UI Light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dirty="0">
                <a:solidFill>
                  <a:srgbClr val="9BBB59">
                    <a:lumMod val="50000"/>
                  </a:srgbClr>
                </a:solidFill>
                <a:latin typeface="+mj-lt"/>
                <a:ea typeface="Verdana" panose="020B0604030504040204" pitchFamily="34" charset="0"/>
                <a:cs typeface="Segoe UI Light" panose="020B0502040204020203" pitchFamily="34" charset="0"/>
              </a:rPr>
              <a:t>Turpinās diskusijas ar nozarēm</a:t>
            </a:r>
            <a:endParaRPr kumimoji="0" lang="lv-LV" sz="44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+mj-lt"/>
              <a:ea typeface="Verdana" panose="020B060403050404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31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979712" y="404664"/>
            <a:ext cx="6943600" cy="648072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Tiešie maksājumi</a:t>
            </a:r>
            <a:endParaRPr lang="lv-LV" sz="2700" dirty="0">
              <a:latin typeface="+mj-lt"/>
            </a:endParaRPr>
          </a:p>
        </p:txBody>
      </p:sp>
      <p:sp>
        <p:nvSpPr>
          <p:cNvPr id="7" name="Taisnstūris 6"/>
          <p:cNvSpPr/>
          <p:nvPr/>
        </p:nvSpPr>
        <p:spPr>
          <a:xfrm>
            <a:off x="395536" y="1700808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just">
              <a:spcAft>
                <a:spcPts val="1800"/>
              </a:spcAft>
            </a:pP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Turpināsies diskusija par sekojošu tiešo maksājumu </a:t>
            </a:r>
            <a:r>
              <a:rPr lang="lv-LV" sz="2800" b="1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intervenču īstenošanu, nosacījumiem un finansējumu</a:t>
            </a: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:</a:t>
            </a:r>
          </a:p>
          <a:p>
            <a:pPr marL="5524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Mazo lauksaimnieka maksājums</a:t>
            </a:r>
          </a:p>
          <a:p>
            <a:pPr marL="5524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Gados jauno lauksaimnieku maksājums</a:t>
            </a:r>
          </a:p>
          <a:p>
            <a:pPr marL="5524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Brīvprātīgi saistītais ienākuma atbalsts</a:t>
            </a:r>
          </a:p>
          <a:p>
            <a:pPr marL="1181100" lvl="1" indent="-457200" algn="just">
              <a:buFont typeface="Wingdings" panose="05000000000000000000" pitchFamily="2" charset="2"/>
              <a:buChar char="Ø"/>
            </a:pP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Atbalstāmās nozares</a:t>
            </a:r>
          </a:p>
          <a:p>
            <a:pPr marL="1181100" lvl="1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Finansējuma apmērs</a:t>
            </a:r>
          </a:p>
          <a:p>
            <a:pPr marL="5524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Eko-shēmas.</a:t>
            </a:r>
            <a:endParaRPr lang="lv-LV" u="sng" dirty="0">
              <a:latin typeface="+mj-lt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pPr marL="266700" algn="just">
              <a:spcAft>
                <a:spcPts val="0"/>
              </a:spcAft>
            </a:pPr>
            <a:endParaRPr lang="lv-LV" b="1" u="sng" dirty="0">
              <a:latin typeface="+mj-lt"/>
              <a:ea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38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979712" y="404664"/>
            <a:ext cx="6943600" cy="1080120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LAP 2021-2027 </a:t>
            </a:r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  <a:sym typeface="Wingdings" panose="05000000000000000000" pitchFamily="2" charset="2"/>
              </a:rPr>
              <a:t> priekšlikumi turpmākai apspriešanai</a:t>
            </a:r>
            <a:endParaRPr lang="lv-LV" sz="2700" dirty="0">
              <a:latin typeface="+mj-lt"/>
            </a:endParaRPr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61844A81-ACAD-43B6-8608-3C9C42250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533802"/>
              </p:ext>
            </p:extLst>
          </p:nvPr>
        </p:nvGraphicFramePr>
        <p:xfrm>
          <a:off x="251520" y="1688151"/>
          <a:ext cx="8640960" cy="4749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415706823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1509986092"/>
                    </a:ext>
                  </a:extLst>
                </a:gridCol>
              </a:tblGrid>
              <a:tr h="1286231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solidFill>
                            <a:schemeClr val="tx1"/>
                          </a:solidFill>
                          <a:latin typeface="+mj-lt"/>
                          <a:cs typeface="Segoe UI Light" panose="020B0502040204020203" pitchFamily="34" charset="0"/>
                        </a:rPr>
                        <a:t>Bioloģiskā lauksaimniecība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(t.sk. biškopība)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Vidi saudzējošā dārzkopība</a:t>
                      </a:r>
                    </a:p>
                    <a:p>
                      <a:pPr algn="ctr"/>
                      <a:r>
                        <a:rPr lang="lv-LV" sz="24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(t.sk. stādaudzētāji)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0936926"/>
                  </a:ext>
                </a:extLst>
              </a:tr>
              <a:tr h="1286231">
                <a:tc gridSpan="2">
                  <a:txBody>
                    <a:bodyPr/>
                    <a:lstStyle/>
                    <a:p>
                      <a:pPr algn="ctr"/>
                      <a:r>
                        <a:rPr lang="lv-LV" b="1" dirty="0">
                          <a:solidFill>
                            <a:srgbClr val="C00000"/>
                          </a:solidFill>
                          <a:latin typeface="+mj-lt"/>
                          <a:cs typeface="Segoe UI Light" panose="020B0502040204020203" pitchFamily="34" charset="0"/>
                        </a:rPr>
                        <a:t>* tematiskā kvalifikācijas celšana;</a:t>
                      </a:r>
                    </a:p>
                    <a:p>
                      <a:pPr algn="ctr"/>
                      <a:r>
                        <a:rPr lang="lv-LV" b="1" dirty="0">
                          <a:solidFill>
                            <a:srgbClr val="C00000"/>
                          </a:solidFill>
                          <a:latin typeface="+mj-lt"/>
                          <a:cs typeface="Segoe UI Light" panose="020B0502040204020203" pitchFamily="34" charset="0"/>
                        </a:rPr>
                        <a:t>* augšņu agroķīmiskā izpēte &amp; mēslošanas plāna sagatavošana, īstenošana;</a:t>
                      </a:r>
                    </a:p>
                    <a:p>
                      <a:pPr algn="ctr"/>
                      <a:r>
                        <a:rPr lang="lv-LV" b="1" dirty="0">
                          <a:solidFill>
                            <a:srgbClr val="C00000"/>
                          </a:solidFill>
                          <a:latin typeface="+mj-lt"/>
                          <a:cs typeface="Segoe UI Light" panose="020B0502040204020203" pitchFamily="34" charset="0"/>
                        </a:rPr>
                        <a:t>* nodrošināta bioloģisko AAL lietojuma paškontroli un produkcijas 1 x 5g parauga analīzes</a:t>
                      </a:r>
                      <a:endParaRPr lang="lv-LV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199027"/>
                  </a:ext>
                </a:extLst>
              </a:tr>
              <a:tr h="217669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b="1" dirty="0">
                          <a:latin typeface="+mj-lt"/>
                          <a:cs typeface="Segoe UI Light" panose="020B0502040204020203" pitchFamily="34" charset="0"/>
                        </a:rPr>
                        <a:t>lauku vēsture (uzskaites sistēma);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b="1" dirty="0">
                          <a:latin typeface="+mj-lt"/>
                          <a:cs typeface="Segoe UI Light" panose="020B0502040204020203" pitchFamily="34" charset="0"/>
                        </a:rPr>
                        <a:t>izsējas normas un minimālais augu skaits uz ha;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b="1" dirty="0">
                          <a:latin typeface="+mj-lt"/>
                          <a:cs typeface="Segoe UI Light" panose="020B0502040204020203" pitchFamily="34" charset="0"/>
                        </a:rPr>
                        <a:t>ievēro augu maiņu;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b="1" dirty="0">
                          <a:latin typeface="+mj-lt"/>
                          <a:cs typeface="Segoe UI Light" panose="020B0502040204020203" pitchFamily="34" charset="0"/>
                        </a:rPr>
                        <a:t>0.3LLv</a:t>
                      </a:r>
                      <a:r>
                        <a:rPr lang="lv-LV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/ha zālājiem;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citas specifiskas prasības kultūraugu audzēšanā.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lv-LV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lauku vēsture (uzskaites sistēma);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lv-LV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izsējas normas un minimālais augu skaits uz ha;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lv-LV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Ievēro augu maiņu;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lv-LV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saudzīga AAL lietošana ;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lv-LV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Segoe UI Light" panose="020B0502040204020203" pitchFamily="34" charset="0"/>
                        </a:rPr>
                        <a:t>citas specifiskas prasības kultūraugu audzēšanā.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39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418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979712" y="404664"/>
            <a:ext cx="6943600" cy="648072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Atzītas augļu un dārzeņu RO</a:t>
            </a:r>
            <a:b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</a:br>
            <a:endParaRPr lang="lv-LV" sz="2700" dirty="0">
              <a:latin typeface="+mj-lt"/>
            </a:endParaRPr>
          </a:p>
        </p:txBody>
      </p:sp>
      <p:sp>
        <p:nvSpPr>
          <p:cNvPr id="7" name="Taisnstūris 6"/>
          <p:cNvSpPr/>
          <p:nvPr/>
        </p:nvSpPr>
        <p:spPr>
          <a:xfrm>
            <a:off x="251520" y="1583624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just">
              <a:spcAft>
                <a:spcPts val="0"/>
              </a:spcAft>
            </a:pPr>
            <a:r>
              <a:rPr lang="lv-LV" sz="2400" b="1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Atzīšanas nosacījumi → paliek TKO regulā</a:t>
            </a:r>
          </a:p>
          <a:p>
            <a:pPr marL="266700" algn="just">
              <a:spcAft>
                <a:spcPts val="0"/>
              </a:spcAft>
            </a:pPr>
            <a:r>
              <a:rPr lang="lv-LV" sz="2400" b="1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Atbalsta nosacījumi → pāriet uz KLP Stratēģisko plānu</a:t>
            </a:r>
          </a:p>
          <a:p>
            <a:pPr marL="723900" lvl="1" algn="just"/>
            <a:r>
              <a:rPr lang="lv-LV" sz="2400" b="1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Jāiekļaujas kopējā LV KLP Stratēģiskajā plānā (īstenošana, mērķus sasniegšana) </a:t>
            </a:r>
          </a:p>
          <a:p>
            <a:pPr marL="266700" algn="just">
              <a:spcAft>
                <a:spcPts val="0"/>
              </a:spcAft>
            </a:pPr>
            <a:endParaRPr lang="lv-LV" sz="2400" b="1" dirty="0">
              <a:latin typeface="+mj-lt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pPr marL="5524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Darbības programmas: no 3 līdz 7 gadiem (</a:t>
            </a:r>
            <a:r>
              <a:rPr lang="lv-LV" sz="2400" i="1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šobrīd </a:t>
            </a:r>
            <a:r>
              <a:rPr lang="lv-LV" sz="2400" i="1" dirty="0" err="1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max</a:t>
            </a:r>
            <a:r>
              <a:rPr lang="lv-LV" sz="2400" i="1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 5 gadi</a:t>
            </a:r>
            <a:r>
              <a:rPr lang="lv-LV" sz="24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);</a:t>
            </a:r>
          </a:p>
          <a:p>
            <a:pPr marL="266700" algn="just">
              <a:spcAft>
                <a:spcPts val="0"/>
              </a:spcAft>
            </a:pPr>
            <a:endParaRPr lang="lv-LV" sz="2400" dirty="0">
              <a:latin typeface="+mj-lt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pPr marL="5524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Ar vidi saistīti pasākumi: 15% (EK piedāvājums 20%) no darbības programmas izdevumiem (</a:t>
            </a:r>
            <a:r>
              <a:rPr lang="lv-LV" sz="2400" i="1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šobrīd 10% vai vismaz 2 pasākumi)</a:t>
            </a:r>
            <a:r>
              <a:rPr lang="lv-LV" sz="24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;</a:t>
            </a:r>
          </a:p>
          <a:p>
            <a:pPr marL="5524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lv-LV" sz="2400" dirty="0">
              <a:latin typeface="+mj-lt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pPr marL="5524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latin typeface="+mj-lt"/>
                <a:ea typeface="Calibri" panose="020F0502020204030204" pitchFamily="34" charset="0"/>
                <a:cs typeface="Segoe UI Light" panose="020B0502040204020203" pitchFamily="34" charset="0"/>
              </a:rPr>
              <a:t>Atbalsts: 4,1% no realizētās produkcijas vērtības.</a:t>
            </a:r>
            <a:endParaRPr lang="lv-LV" sz="2400" u="sng" dirty="0">
              <a:latin typeface="+mj-lt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pPr marL="266700" algn="just">
              <a:spcAft>
                <a:spcPts val="0"/>
              </a:spcAft>
            </a:pPr>
            <a:endParaRPr lang="lv-LV" sz="2400" b="1" u="sng" dirty="0">
              <a:latin typeface="+mj-lt"/>
              <a:ea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95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27584" y="3573016"/>
            <a:ext cx="7772400" cy="1533202"/>
          </a:xfrm>
        </p:spPr>
        <p:txBody>
          <a:bodyPr>
            <a:normAutofit/>
          </a:bodyPr>
          <a:lstStyle/>
          <a:p>
            <a:r>
              <a:rPr lang="lv-LV" altLang="en-US" sz="4400" cap="all" dirty="0">
                <a:solidFill>
                  <a:srgbClr val="C00000"/>
                </a:solidFill>
                <a:latin typeface="+mj-lt"/>
                <a:ea typeface="+mn-ea"/>
                <a:cs typeface="Segoe UI Light" panose="020B0502040204020203" pitchFamily="34" charset="0"/>
              </a:rPr>
              <a:t>PALDIES PAR UZMANĪBU!</a:t>
            </a:r>
            <a:endParaRPr lang="en-GB" altLang="en-US" sz="4400" cap="all" dirty="0">
              <a:solidFill>
                <a:srgbClr val="C00000"/>
              </a:solidFill>
              <a:latin typeface="+mj-lt"/>
              <a:ea typeface="+mn-ea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9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irsraksts 6"/>
          <p:cNvSpPr>
            <a:spLocks noGrp="1"/>
          </p:cNvSpPr>
          <p:nvPr>
            <p:ph type="title"/>
          </p:nvPr>
        </p:nvSpPr>
        <p:spPr>
          <a:xfrm>
            <a:off x="1926560" y="439731"/>
            <a:ext cx="713948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Lauksaimniecības preču produkcijas izlaide 2019</a:t>
            </a:r>
            <a:endParaRPr lang="lv-LV" sz="27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5" name="Satura vietturi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734731"/>
              </p:ext>
            </p:extLst>
          </p:nvPr>
        </p:nvGraphicFramePr>
        <p:xfrm>
          <a:off x="107504" y="1417638"/>
          <a:ext cx="7272808" cy="4914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15"/>
          <p:cNvGrpSpPr/>
          <p:nvPr/>
        </p:nvGrpSpPr>
        <p:grpSpPr>
          <a:xfrm>
            <a:off x="6697216" y="2492896"/>
            <a:ext cx="2339280" cy="1667656"/>
            <a:chOff x="6553200" y="4503006"/>
            <a:chExt cx="2339280" cy="1512944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" name="Rounded Rectangle 10"/>
            <p:cNvSpPr/>
            <p:nvPr/>
          </p:nvSpPr>
          <p:spPr>
            <a:xfrm>
              <a:off x="6553200" y="5592006"/>
              <a:ext cx="792088" cy="288032"/>
            </a:xfrm>
            <a:prstGeom prst="round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lv-LV" sz="1400" b="1" dirty="0">
                  <a:latin typeface="+mj-lt"/>
                  <a:cs typeface="Segoe UI Light" panose="020B0502040204020203" pitchFamily="34" charset="0"/>
                </a:rPr>
                <a:t>+93,7%</a:t>
              </a:r>
            </a:p>
          </p:txBody>
        </p:sp>
        <p:sp>
          <p:nvSpPr>
            <p:cNvPr id="10" name="Rounded Rectangle 11"/>
            <p:cNvSpPr/>
            <p:nvPr/>
          </p:nvSpPr>
          <p:spPr>
            <a:xfrm>
              <a:off x="6553200" y="5061669"/>
              <a:ext cx="792088" cy="288032"/>
            </a:xfrm>
            <a:prstGeom prst="round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lv-LV" sz="1400" b="1" dirty="0">
                  <a:latin typeface="+mj-lt"/>
                  <a:cs typeface="Segoe UI Light" panose="020B0502040204020203" pitchFamily="34" charset="0"/>
                </a:rPr>
                <a:t>+68,2%</a:t>
              </a:r>
            </a:p>
          </p:txBody>
        </p:sp>
        <p:sp>
          <p:nvSpPr>
            <p:cNvPr id="11" name="Rounded Rectangle 12"/>
            <p:cNvSpPr/>
            <p:nvPr/>
          </p:nvSpPr>
          <p:spPr>
            <a:xfrm>
              <a:off x="6553200" y="4608023"/>
              <a:ext cx="792088" cy="288032"/>
            </a:xfrm>
            <a:prstGeom prst="round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lv-LV" sz="1400" b="1" dirty="0">
                  <a:latin typeface="+mj-lt"/>
                  <a:cs typeface="Segoe UI Light" panose="020B0502040204020203" pitchFamily="34" charset="0"/>
                </a:rPr>
                <a:t>+64,1%</a:t>
              </a:r>
            </a:p>
          </p:txBody>
        </p:sp>
        <p:sp>
          <p:nvSpPr>
            <p:cNvPr id="12" name="Right Brace 13"/>
            <p:cNvSpPr/>
            <p:nvPr/>
          </p:nvSpPr>
          <p:spPr>
            <a:xfrm>
              <a:off x="7230657" y="4503006"/>
              <a:ext cx="360040" cy="1512944"/>
            </a:xfrm>
            <a:prstGeom prst="rightBrace">
              <a:avLst/>
            </a:prstGeom>
            <a:noFill/>
            <a:ln w="254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3" name="Rounded Rectangle 14"/>
            <p:cNvSpPr/>
            <p:nvPr/>
          </p:nvSpPr>
          <p:spPr>
            <a:xfrm>
              <a:off x="7620082" y="5061669"/>
              <a:ext cx="1272398" cy="395619"/>
            </a:xfrm>
            <a:prstGeom prst="round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lv-LV" sz="1600" b="1" dirty="0">
                  <a:latin typeface="+mj-lt"/>
                  <a:cs typeface="Segoe UI Light" panose="020B0502040204020203" pitchFamily="34" charset="0"/>
                </a:rPr>
                <a:t>2019 / 2009</a:t>
              </a:r>
            </a:p>
          </p:txBody>
        </p:sp>
      </p:grpSp>
      <p:sp>
        <p:nvSpPr>
          <p:cNvPr id="2" name="Taisnstūris 1"/>
          <p:cNvSpPr/>
          <p:nvPr/>
        </p:nvSpPr>
        <p:spPr>
          <a:xfrm>
            <a:off x="395536" y="6332631"/>
            <a:ext cx="21349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</a:t>
            </a:r>
            <a:r>
              <a:rPr lang="lv-LV" sz="1400" i="1" dirty="0">
                <a:latin typeface="+mj-lt"/>
              </a:rPr>
              <a:t>AREI 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41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E731B5-770C-4AB5-9139-82500DEF7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340768"/>
            <a:ext cx="8784976" cy="5094280"/>
          </a:xfrm>
          <a:prstGeom prst="rect">
            <a:avLst/>
          </a:prstGeom>
        </p:spPr>
      </p:pic>
      <p:sp>
        <p:nvSpPr>
          <p:cNvPr id="7" name="Virsraksts 6"/>
          <p:cNvSpPr>
            <a:spLocks noGrp="1"/>
          </p:cNvSpPr>
          <p:nvPr>
            <p:ph type="title"/>
          </p:nvPr>
        </p:nvSpPr>
        <p:spPr>
          <a:xfrm>
            <a:off x="1907704" y="435357"/>
            <a:ext cx="6858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Dārzkopības izlaide, milj. EUR 2010 - 2018</a:t>
            </a:r>
            <a:endParaRPr lang="lv-LV" sz="27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aisnstūris 1">
            <a:extLst>
              <a:ext uri="{FF2B5EF4-FFF2-40B4-BE49-F238E27FC236}">
                <a16:creationId xmlns:a16="http://schemas.microsoft.com/office/drawing/2014/main" id="{F69ECA94-7868-4729-AD99-0099E037241F}"/>
              </a:ext>
            </a:extLst>
          </p:cNvPr>
          <p:cNvSpPr/>
          <p:nvPr/>
        </p:nvSpPr>
        <p:spPr>
          <a:xfrm>
            <a:off x="323528" y="6422643"/>
            <a:ext cx="21349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</a:t>
            </a:r>
            <a:r>
              <a:rPr lang="lv-LV" sz="1400" i="1" dirty="0">
                <a:latin typeface="+mj-lt"/>
              </a:rPr>
              <a:t>AREI 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595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CAB6B-2C94-4A66-BFE4-ABC3F438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427922"/>
            <a:ext cx="6962144" cy="612890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Dārzeņu izlaide (milj. EUR) ES DV 2019/2015, %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737BA-DE91-4905-9750-C4D9AA3335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" name="Taisnstūris 1">
            <a:extLst>
              <a:ext uri="{FF2B5EF4-FFF2-40B4-BE49-F238E27FC236}">
                <a16:creationId xmlns:a16="http://schemas.microsoft.com/office/drawing/2014/main" id="{4E59C340-0087-4CAA-A522-F7B345FBA24E}"/>
              </a:ext>
            </a:extLst>
          </p:cNvPr>
          <p:cNvSpPr/>
          <p:nvPr/>
        </p:nvSpPr>
        <p:spPr>
          <a:xfrm>
            <a:off x="179512" y="6321623"/>
            <a:ext cx="24127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</a:t>
            </a:r>
            <a:r>
              <a:rPr lang="lv-LV" sz="1400" i="1" dirty="0">
                <a:latin typeface="+mj-lt"/>
              </a:rPr>
              <a:t>Eurostat 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412CA7-CEEC-44F8-98D4-144F28B32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977"/>
            <a:ext cx="9013865" cy="444973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DF5D3EC-7213-4611-8C92-BD47426FFF15}"/>
              </a:ext>
            </a:extLst>
          </p:cNvPr>
          <p:cNvSpPr/>
          <p:nvPr/>
        </p:nvSpPr>
        <p:spPr>
          <a:xfrm>
            <a:off x="3131840" y="1700808"/>
            <a:ext cx="288032" cy="403244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ABE79C-1245-4F54-BB62-8BEBD01EC700}"/>
              </a:ext>
            </a:extLst>
          </p:cNvPr>
          <p:cNvSpPr/>
          <p:nvPr/>
        </p:nvSpPr>
        <p:spPr>
          <a:xfrm>
            <a:off x="4067944" y="1700808"/>
            <a:ext cx="288032" cy="4032448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287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CAB6B-2C94-4A66-BFE4-ABC3F438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608" y="404664"/>
            <a:ext cx="7064560" cy="594272"/>
          </a:xfrm>
        </p:spPr>
        <p:txBody>
          <a:bodyPr>
            <a:noAutofit/>
          </a:bodyPr>
          <a:lstStyle/>
          <a:p>
            <a:r>
              <a:rPr lang="lv-LV" sz="27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Augļu un ogu izlaide (milj. EUR) 2019/2015, %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737BA-DE91-4905-9750-C4D9AA3335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Taisnstūris 1">
            <a:extLst>
              <a:ext uri="{FF2B5EF4-FFF2-40B4-BE49-F238E27FC236}">
                <a16:creationId xmlns:a16="http://schemas.microsoft.com/office/drawing/2014/main" id="{4E59C340-0087-4CAA-A522-F7B345FBA24E}"/>
              </a:ext>
            </a:extLst>
          </p:cNvPr>
          <p:cNvSpPr/>
          <p:nvPr/>
        </p:nvSpPr>
        <p:spPr>
          <a:xfrm>
            <a:off x="206083" y="6324600"/>
            <a:ext cx="24127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</a:t>
            </a:r>
            <a:r>
              <a:rPr lang="lv-LV" sz="1400" i="1" dirty="0">
                <a:latin typeface="+mj-lt"/>
              </a:rPr>
              <a:t>Eurostat 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D38497-09DF-410C-BD6A-BB287A49D7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96752"/>
            <a:ext cx="8710599" cy="447485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9ABDA1A-3D7B-4654-9829-44FF6BC26D8B}"/>
              </a:ext>
            </a:extLst>
          </p:cNvPr>
          <p:cNvSpPr/>
          <p:nvPr/>
        </p:nvSpPr>
        <p:spPr>
          <a:xfrm>
            <a:off x="323528" y="1342695"/>
            <a:ext cx="288032" cy="403244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478900-5495-4254-900D-9199230A49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2" y="1327048"/>
            <a:ext cx="310923" cy="404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1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5" name="Virsraksts 1"/>
          <p:cNvSpPr txBox="1">
            <a:spLocks noGrp="1"/>
          </p:cNvSpPr>
          <p:nvPr>
            <p:ph type="title"/>
          </p:nvPr>
        </p:nvSpPr>
        <p:spPr>
          <a:xfrm>
            <a:off x="1981200" y="412642"/>
            <a:ext cx="6858000" cy="770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700" dirty="0">
                <a:solidFill>
                  <a:srgbClr val="C00000"/>
                </a:solidFill>
                <a:cs typeface="Segoe UI Light" panose="020B0502040204020203" pitchFamily="34" charset="0"/>
              </a:rPr>
              <a:t>Tiešajiem maksājumiem apstiprinātās dārzeņu platības pa kultūrām, ha </a:t>
            </a:r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B744795D-B582-409B-B9E9-F2B608CAC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32" y="1150842"/>
            <a:ext cx="8928992" cy="5328592"/>
          </a:xfrm>
          <a:prstGeom prst="rect">
            <a:avLst/>
          </a:prstGeom>
        </p:spPr>
      </p:pic>
      <p:sp>
        <p:nvSpPr>
          <p:cNvPr id="7" name="Taisnstūris 1">
            <a:extLst>
              <a:ext uri="{FF2B5EF4-FFF2-40B4-BE49-F238E27FC236}">
                <a16:creationId xmlns:a16="http://schemas.microsoft.com/office/drawing/2014/main" id="{9F5252B3-613B-4920-991A-C27AD7CE7883}"/>
              </a:ext>
            </a:extLst>
          </p:cNvPr>
          <p:cNvSpPr/>
          <p:nvPr/>
        </p:nvSpPr>
        <p:spPr>
          <a:xfrm>
            <a:off x="202432" y="6475511"/>
            <a:ext cx="2090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LAD</a:t>
            </a:r>
            <a:r>
              <a:rPr lang="lv-LV" sz="1400" i="1" dirty="0">
                <a:latin typeface="+mj-lt"/>
              </a:rPr>
              <a:t> 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828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865412" y="221637"/>
            <a:ext cx="6707088" cy="975115"/>
          </a:xfrm>
        </p:spPr>
        <p:txBody>
          <a:bodyPr>
            <a:normAutofit fontScale="90000"/>
          </a:bodyPr>
          <a:lstStyle/>
          <a:p>
            <a:r>
              <a:rPr lang="lv-LV" sz="3000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  <a:t>Tiešajiem maksājumiem apstiprinātās augļu un ogu platības pa kultūrām, ha </a:t>
            </a:r>
            <a:br>
              <a:rPr lang="lv-LV" dirty="0">
                <a:solidFill>
                  <a:srgbClr val="C00000"/>
                </a:solidFill>
                <a:latin typeface="+mj-lt"/>
                <a:cs typeface="Segoe UI Light" panose="020B0502040204020203" pitchFamily="34" charset="0"/>
              </a:rPr>
            </a:br>
            <a:endParaRPr lang="lv-LV" dirty="0">
              <a:latin typeface="+mj-lt"/>
            </a:endParaRP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4F71DAA-F95F-45C0-9B7E-6917119CC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64" y="1410821"/>
            <a:ext cx="8494524" cy="5114523"/>
          </a:xfrm>
          <a:prstGeom prst="rect">
            <a:avLst/>
          </a:prstGeom>
        </p:spPr>
      </p:pic>
      <p:sp>
        <p:nvSpPr>
          <p:cNvPr id="5" name="Taisnstūris 1">
            <a:extLst>
              <a:ext uri="{FF2B5EF4-FFF2-40B4-BE49-F238E27FC236}">
                <a16:creationId xmlns:a16="http://schemas.microsoft.com/office/drawing/2014/main" id="{92CF3319-057E-408D-8EC6-776394B388E7}"/>
              </a:ext>
            </a:extLst>
          </p:cNvPr>
          <p:cNvSpPr/>
          <p:nvPr/>
        </p:nvSpPr>
        <p:spPr>
          <a:xfrm>
            <a:off x="-8991" y="6550223"/>
            <a:ext cx="2090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pēc </a:t>
            </a:r>
            <a:r>
              <a:rPr lang="lv-LV" sz="1400" i="1" dirty="0">
                <a:latin typeface="+mj-lt"/>
              </a:rPr>
              <a:t>LAD 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6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B6DF97-B214-4564-B723-9BF384639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35" y="111555"/>
            <a:ext cx="5981255" cy="675107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28E10-2601-4E99-9C50-511F1ED18B4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8719ED3-7948-4C12-A114-DC93F50FCF9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DCDFE2-7B7F-4C42-8A21-02B6D047F7F3}"/>
              </a:ext>
            </a:extLst>
          </p:cNvPr>
          <p:cNvSpPr/>
          <p:nvPr/>
        </p:nvSpPr>
        <p:spPr>
          <a:xfrm>
            <a:off x="687143" y="2092206"/>
            <a:ext cx="1281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2400" b="1" dirty="0">
                <a:solidFill>
                  <a:srgbClr val="000000"/>
                </a:solidFill>
                <a:latin typeface="Segoe UI Light" panose="020B0502040204020203" pitchFamily="34" charset="0"/>
                <a:ea typeface="Calibri" panose="020F0502020204030204" pitchFamily="34" charset="0"/>
              </a:rPr>
              <a:t>Dārzeņu</a:t>
            </a:r>
            <a:endParaRPr lang="lv-LV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0340B2-9C9F-4D40-B9C2-D4C656FB80BE}"/>
              </a:ext>
            </a:extLst>
          </p:cNvPr>
          <p:cNvSpPr/>
          <p:nvPr/>
        </p:nvSpPr>
        <p:spPr>
          <a:xfrm>
            <a:off x="434798" y="4581128"/>
            <a:ext cx="1955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2400" b="1" dirty="0">
                <a:solidFill>
                  <a:srgbClr val="000000"/>
                </a:solidFill>
                <a:latin typeface="Segoe UI Light" panose="020B0502040204020203" pitchFamily="34" charset="0"/>
                <a:ea typeface="Calibri" panose="020F0502020204030204" pitchFamily="34" charset="0"/>
              </a:rPr>
              <a:t>Augļu un ogu</a:t>
            </a:r>
            <a:endParaRPr lang="lv-LV" sz="24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FBCF19B-FE81-4C37-8785-74DD1AA09B1D}"/>
              </a:ext>
            </a:extLst>
          </p:cNvPr>
          <p:cNvSpPr/>
          <p:nvPr/>
        </p:nvSpPr>
        <p:spPr>
          <a:xfrm>
            <a:off x="924981" y="2745644"/>
            <a:ext cx="2088232" cy="40011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tx1"/>
                </a:solidFill>
              </a:rPr>
              <a:t>873 saimniecības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9E483DE-E6A4-4570-9604-423D930C54C6}"/>
              </a:ext>
            </a:extLst>
          </p:cNvPr>
          <p:cNvSpPr/>
          <p:nvPr/>
        </p:nvSpPr>
        <p:spPr>
          <a:xfrm>
            <a:off x="745416" y="5414326"/>
            <a:ext cx="2185629" cy="40011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tx1"/>
                </a:solidFill>
              </a:rPr>
              <a:t>4564  saimniecības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355D822-EB2B-4E50-AA1A-13F6C96417F4}"/>
              </a:ext>
            </a:extLst>
          </p:cNvPr>
          <p:cNvSpPr/>
          <p:nvPr/>
        </p:nvSpPr>
        <p:spPr>
          <a:xfrm>
            <a:off x="7601106" y="2745644"/>
            <a:ext cx="1378767" cy="40011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tx1"/>
                </a:solidFill>
              </a:rPr>
              <a:t>3329 ha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5B97E02-65D3-400D-883B-D1FCB6901F11}"/>
              </a:ext>
            </a:extLst>
          </p:cNvPr>
          <p:cNvSpPr/>
          <p:nvPr/>
        </p:nvSpPr>
        <p:spPr>
          <a:xfrm>
            <a:off x="7601106" y="5614381"/>
            <a:ext cx="1378767" cy="40011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tx1"/>
                </a:solidFill>
              </a:rPr>
              <a:t>9101 ha</a:t>
            </a:r>
          </a:p>
        </p:txBody>
      </p:sp>
      <p:sp>
        <p:nvSpPr>
          <p:cNvPr id="13" name="Taisnstūris 1">
            <a:extLst>
              <a:ext uri="{FF2B5EF4-FFF2-40B4-BE49-F238E27FC236}">
                <a16:creationId xmlns:a16="http://schemas.microsoft.com/office/drawing/2014/main" id="{3E20C417-F800-48B2-B732-673E9BE816AA}"/>
              </a:ext>
            </a:extLst>
          </p:cNvPr>
          <p:cNvSpPr/>
          <p:nvPr/>
        </p:nvSpPr>
        <p:spPr>
          <a:xfrm>
            <a:off x="172387" y="6475511"/>
            <a:ext cx="17967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400" i="1" dirty="0">
                <a:latin typeface="+mj-lt"/>
                <a:cs typeface="Segoe UI Light" panose="020B0502040204020203" pitchFamily="34" charset="0"/>
              </a:rPr>
              <a:t>Avots: ZM LAD </a:t>
            </a:r>
            <a:r>
              <a:rPr lang="lv-LV" sz="1400" i="1" dirty="0">
                <a:latin typeface="+mj-lt"/>
              </a:rPr>
              <a:t>datiem</a:t>
            </a:r>
            <a:endParaRPr lang="lv-LV" sz="1400" i="1" dirty="0">
              <a:latin typeface="+mj-lt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67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15897</TotalTime>
  <Words>1094</Words>
  <Application>Microsoft Office PowerPoint</Application>
  <PresentationFormat>On-screen Show (4:3)</PresentationFormat>
  <Paragraphs>193</Paragraphs>
  <Slides>25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Segoe UI Light</vt:lpstr>
      <vt:lpstr>Symbol</vt:lpstr>
      <vt:lpstr>Times New Roman</vt:lpstr>
      <vt:lpstr>Verdana</vt:lpstr>
      <vt:lpstr>Wingdings</vt:lpstr>
      <vt:lpstr>Office tēma</vt:lpstr>
      <vt:lpstr>Dārzkopības sektora attīstība, gatavojoties jaunajam KLP periodam</vt:lpstr>
      <vt:lpstr>Dārzkopības nozares rādītāji un atbalsts</vt:lpstr>
      <vt:lpstr>Lauksaimniecības preču produkcijas izlaide 2019</vt:lpstr>
      <vt:lpstr>Dārzkopības izlaide, milj. EUR 2010 - 2018</vt:lpstr>
      <vt:lpstr>Dārzeņu izlaide (milj. EUR) ES DV 2019/2015, %</vt:lpstr>
      <vt:lpstr>Augļu un ogu izlaide (milj. EUR) 2019/2015, %</vt:lpstr>
      <vt:lpstr>Tiešajiem maksājumiem apstiprinātās dārzeņu platības pa kultūrām, ha </vt:lpstr>
      <vt:lpstr>Tiešajiem maksājumiem apstiprinātās augļu un ogu platības pa kultūrām, ha  </vt:lpstr>
      <vt:lpstr>PowerPoint Presentation</vt:lpstr>
      <vt:lpstr>Provizoriskais atbalsts uz hektāru </vt:lpstr>
      <vt:lpstr>Dārzeņu, augļu un ogu produkcijas izlaide, atbalsts (BSA, BLA un IDIV) un apsaimniekotie hektāri, 2015 - 2018</vt:lpstr>
      <vt:lpstr>Augļu un dārzeņu RO darbības rādītāji </vt:lpstr>
      <vt:lpstr>Augļu un dārzeņu RO realizētā produkcijas vērtība un ES atbalsts (t.sk. RG), 2014 - 2018 </vt:lpstr>
      <vt:lpstr>Skolu apgādes programma</vt:lpstr>
      <vt:lpstr>PVN 5% likmes ieviešanas starprezultāti*</vt:lpstr>
      <vt:lpstr>PowerPoint Presentation</vt:lpstr>
      <vt:lpstr>Akcīzes nodoklis dīzeļdegvielai lauksaimniekiem</vt:lpstr>
      <vt:lpstr>PowerPoint Presentation</vt:lpstr>
      <vt:lpstr>Pamatnosacījumi</vt:lpstr>
      <vt:lpstr>Vai būs izmaiņas 2021.gadā? </vt:lpstr>
      <vt:lpstr>PowerPoint Presentation</vt:lpstr>
      <vt:lpstr>Tiešie maksājumi</vt:lpstr>
      <vt:lpstr>LAP 2021-2027  priekšlikumi turpmākai apspriešanai</vt:lpstr>
      <vt:lpstr>Atzītas augļu un dārzeņu RO 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of Latvia</dc:title>
  <dc:creator>Inese Ozola</dc:creator>
  <cp:lastModifiedBy>Dace Freimane</cp:lastModifiedBy>
  <cp:revision>1138</cp:revision>
  <cp:lastPrinted>2020-01-30T13:01:22Z</cp:lastPrinted>
  <dcterms:created xsi:type="dcterms:W3CDTF">2015-12-16T12:11:51Z</dcterms:created>
  <dcterms:modified xsi:type="dcterms:W3CDTF">2020-01-30T14:12:16Z</dcterms:modified>
</cp:coreProperties>
</file>