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5" r:id="rId2"/>
    <p:sldId id="286" r:id="rId3"/>
    <p:sldId id="266" r:id="rId4"/>
    <p:sldId id="267" r:id="rId5"/>
    <p:sldId id="290" r:id="rId6"/>
    <p:sldId id="278" r:id="rId7"/>
    <p:sldId id="279" r:id="rId8"/>
    <p:sldId id="280" r:id="rId9"/>
    <p:sldId id="282" r:id="rId10"/>
    <p:sldId id="263" r:id="rId11"/>
    <p:sldId id="288" r:id="rId12"/>
    <p:sldId id="287" r:id="rId13"/>
    <p:sldId id="292" r:id="rId14"/>
    <p:sldId id="293" r:id="rId15"/>
    <p:sldId id="291" r:id="rId16"/>
    <p:sldId id="294" r:id="rId17"/>
    <p:sldId id="296" r:id="rId18"/>
    <p:sldId id="297" r:id="rId19"/>
    <p:sldId id="295" r:id="rId20"/>
    <p:sldId id="285" r:id="rId21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80BD00"/>
    <a:srgbClr val="2D9943"/>
    <a:srgbClr val="279A46"/>
    <a:srgbClr val="CABCA1"/>
    <a:srgbClr val="586A8D"/>
    <a:srgbClr val="62759C"/>
    <a:srgbClr val="8CC63F"/>
    <a:srgbClr val="83BF3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6104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7094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1952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9146" y="74140"/>
            <a:ext cx="8929816" cy="116771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9E1E092E-25F8-4161-9367-C36B58623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7416" cy="12418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E604FA-92F5-4EF3-B737-8AF3F2AE5B57}"/>
              </a:ext>
            </a:extLst>
          </p:cNvPr>
          <p:cNvSpPr/>
          <p:nvPr userDrawn="1"/>
        </p:nvSpPr>
        <p:spPr>
          <a:xfrm>
            <a:off x="4967415" y="0"/>
            <a:ext cx="7224585" cy="1241854"/>
          </a:xfrm>
          <a:prstGeom prst="rect">
            <a:avLst/>
          </a:prstGeom>
          <a:solidFill>
            <a:srgbClr val="2D9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13331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8084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8771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571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00033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765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7239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3328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D462B-42AD-4E21-94F9-9F2E937899D3}" type="datetimeFigureOut">
              <a:rPr lang="lv-LV" smtClean="0"/>
              <a:t>31.01.2020.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C27E6-5B57-4157-A439-C79CB8083CF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450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aad.gov.lv/sakums/augu-aizsardziba/integreta-audzesana/AAL-kurus-ieteicams-lietot-integretaja-lauksaimniecibas-produktu-audzesana.aspx" TargetMode="External"/><Relationship Id="rId3" Type="http://schemas.openxmlformats.org/officeDocument/2006/relationships/hyperlink" Target="http://www.vaad.gov.lv/sakums/augu-aizsardziba.aspx" TargetMode="External"/><Relationship Id="rId7" Type="http://schemas.openxmlformats.org/officeDocument/2006/relationships/hyperlink" Target="http://www.vaad.gov.lv/sakums/registri/augu-aizsardziba/kaitigie-organismi.aspx" TargetMode="External"/><Relationship Id="rId12" Type="http://schemas.openxmlformats.org/officeDocument/2006/relationships/hyperlink" Target="http://www.vaad.gov.lv/sakums/normatvie-akti/integreta-lauksaimnieciba.aspx" TargetMode="External"/><Relationship Id="rId2" Type="http://schemas.openxmlformats.org/officeDocument/2006/relationships/hyperlink" Target="http://www.vaad.gov.lv/sakum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aad.gov.lv/sakums/augu-aizsardziba/integreta-audzesana/lauka-vestures-paraugs.aspx" TargetMode="External"/><Relationship Id="rId11" Type="http://schemas.openxmlformats.org/officeDocument/2006/relationships/hyperlink" Target="http://www.vaad.gov.lv/sakums/augu-aizsardziba/integreta-audzesana/informacija-par-kulturaugu-attistibas-stadijam.aspx" TargetMode="External"/><Relationship Id="rId5" Type="http://schemas.openxmlformats.org/officeDocument/2006/relationships/hyperlink" Target="http://www.vaad.gov.lv/sakums/augu-aizsardziba/augu-aizsardziba/lauksaimniecibas-produktu-integreta-audzesana.aspx" TargetMode="External"/><Relationship Id="rId10" Type="http://schemas.openxmlformats.org/officeDocument/2006/relationships/hyperlink" Target="http://www.vaad.gov.lv/sakums/augu-aizsardziba/integreta-audzesana/prezentacija-par-vaad-kulturaugu-noverojumiem-kaitigo-organismu-konstatesanai.aspx" TargetMode="External"/><Relationship Id="rId4" Type="http://schemas.openxmlformats.org/officeDocument/2006/relationships/hyperlink" Target="http://www.vaad.gov.lv/sakums/registri/augu-aizsardziba/lauksaimniecibas-produktu-integretas-audzesanas-registrs.aspx" TargetMode="External"/><Relationship Id="rId9" Type="http://schemas.openxmlformats.org/officeDocument/2006/relationships/hyperlink" Target="http://www.vaad.gov.lv/50/view.asp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95E44-8804-4C44-B36C-4ABAD6D26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8" y="193771"/>
            <a:ext cx="4047843" cy="4047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990972-B562-41F0-8C28-049913F3B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790" y="0"/>
            <a:ext cx="10464210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F3BABB-84DE-4FD5-8B05-12871FE84D5B}"/>
              </a:ext>
            </a:extLst>
          </p:cNvPr>
          <p:cNvSpPr txBox="1"/>
          <p:nvPr/>
        </p:nvSpPr>
        <p:spPr>
          <a:xfrm>
            <a:off x="6161177" y="2969566"/>
            <a:ext cx="4542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SARGĀJOT AUGUS,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SARGĀJAM DZĪVĪBU</a:t>
            </a:r>
            <a:endParaRPr lang="lv-LV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1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>
                <a:solidFill>
                  <a:schemeClr val="tx1"/>
                </a:solidFill>
              </a:rPr>
              <a:t>Pastmarka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6930" y="1692068"/>
            <a:ext cx="5723305" cy="3640508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bg1"/>
                </a:solidFill>
              </a:rPr>
              <a:t>Latvijas pasts izdod pastmarkas komplektu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bg1"/>
                </a:solidFill>
              </a:rPr>
              <a:t>27. martā prezentē LNB, konferencē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bg1"/>
                </a:solidFill>
              </a:rPr>
              <a:t>Iespēja iegādāties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0906" y="1674976"/>
            <a:ext cx="4020306" cy="38498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995E44-8804-4C44-B36C-4ABAD6D26B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81" y="2822938"/>
            <a:ext cx="1553956" cy="15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52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E2B7-598E-44E8-B7DE-0066039A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Karantīnas organismu izplatība</a:t>
            </a:r>
            <a:endParaRPr lang="ru-R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6F0EBF-D074-4EFD-8CF2-C8379D92B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129" y="1837422"/>
            <a:ext cx="435133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3EFCC-D1F4-484F-A845-3A1A280C1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684" y="2114768"/>
            <a:ext cx="296227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23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9FAF-A2C4-4767-9741-4D01AA671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Augu veselības regula – pakāpeniska ieviešana</a:t>
            </a:r>
            <a:endParaRPr lang="ru-R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EA5220-7547-49D2-B1FF-768E087B0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891" y="1556105"/>
            <a:ext cx="9664211" cy="543611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1E12AFE-A25E-4AE0-8B09-C5AB39C14C28}"/>
              </a:ext>
            </a:extLst>
          </p:cNvPr>
          <p:cNvSpPr/>
          <p:nvPr/>
        </p:nvSpPr>
        <p:spPr>
          <a:xfrm>
            <a:off x="1409700" y="5314950"/>
            <a:ext cx="1390650" cy="552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72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0973-458B-46F0-9B2A-344B6A60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Būtiskākā izmaiņa</a:t>
            </a:r>
            <a:endParaRPr lang="ru-RU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33EBCF-9C89-48DC-8588-778F7C6E3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900" y="1447800"/>
            <a:ext cx="9182099" cy="5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03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45E6-1CCA-454F-B1AF-8222D7EA5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Augu aizsardzība – nākotnes izaicinājumi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E0712-28D1-4B15-9A6A-9F9020D6F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07" y="1825625"/>
            <a:ext cx="10749793" cy="4351338"/>
          </a:xfrm>
        </p:spPr>
        <p:txBody>
          <a:bodyPr/>
          <a:lstStyle/>
          <a:p>
            <a:r>
              <a:rPr lang="lv-LV" dirty="0"/>
              <a:t>Augu aizsardzības līdzekļu anulēšana</a:t>
            </a:r>
          </a:p>
          <a:p>
            <a:pPr marL="0" indent="0">
              <a:buNone/>
            </a:pPr>
            <a:r>
              <a:rPr lang="lv-LV" dirty="0"/>
              <a:t>		</a:t>
            </a:r>
          </a:p>
          <a:p>
            <a:pPr marL="0" indent="0">
              <a:buNone/>
            </a:pPr>
            <a:r>
              <a:rPr lang="lv-LV" dirty="0"/>
              <a:t>		Ko izmantot anulēto AAL vietā?</a:t>
            </a:r>
          </a:p>
          <a:p>
            <a:pPr marL="0" indent="0">
              <a:buNone/>
            </a:pPr>
            <a:r>
              <a:rPr lang="lv-LV" dirty="0"/>
              <a:t>		</a:t>
            </a:r>
            <a:r>
              <a:rPr lang="lv-LV" dirty="0" err="1"/>
              <a:t>Cīnamies</a:t>
            </a:r>
            <a:r>
              <a:rPr lang="lv-LV" dirty="0"/>
              <a:t> par katru produktu!</a:t>
            </a:r>
          </a:p>
          <a:p>
            <a:endParaRPr lang="lv-LV" dirty="0"/>
          </a:p>
          <a:p>
            <a:r>
              <a:rPr lang="lv-LV" dirty="0"/>
              <a:t>Augu aizsardzības prakses maiņa</a:t>
            </a:r>
          </a:p>
          <a:p>
            <a:pPr marL="1828800" lvl="4" indent="0">
              <a:buNone/>
            </a:pPr>
            <a:endParaRPr lang="lv-LV" sz="2800" dirty="0"/>
          </a:p>
          <a:p>
            <a:pPr marL="1828800" lvl="4" indent="0">
              <a:buNone/>
            </a:pPr>
            <a:r>
              <a:rPr lang="lv-LV" sz="2800" dirty="0"/>
              <a:t>Zināšanas, inovācija</a:t>
            </a:r>
          </a:p>
          <a:p>
            <a:pPr lvl="4"/>
            <a:endParaRPr lang="lv-LV" sz="2800" dirty="0"/>
          </a:p>
          <a:p>
            <a:pPr lvl="4"/>
            <a:endParaRPr lang="lv-LV" sz="2800" dirty="0"/>
          </a:p>
          <a:p>
            <a:pPr lvl="4"/>
            <a:endParaRPr lang="lv-LV" sz="2800" dirty="0"/>
          </a:p>
          <a:p>
            <a:pPr marL="1828800" lvl="4" indent="0">
              <a:buNone/>
            </a:pPr>
            <a:endParaRPr lang="lv-LV" sz="2800" dirty="0"/>
          </a:p>
          <a:p>
            <a:pPr lvl="4"/>
            <a:endParaRPr lang="lv-LV" sz="2800" dirty="0"/>
          </a:p>
          <a:p>
            <a:pPr marL="1828800" lvl="4" indent="0">
              <a:buNone/>
            </a:pPr>
            <a:endParaRPr lang="lv-LV" sz="2800" dirty="0"/>
          </a:p>
          <a:p>
            <a:endParaRPr lang="lv-LV" dirty="0"/>
          </a:p>
          <a:p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98F66-CCEF-4F78-AA25-1D0F017A6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386" y="2556417"/>
            <a:ext cx="2555942" cy="169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FADB2-C3A7-485E-884A-489770FAB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960" y="4444794"/>
            <a:ext cx="194479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17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C3131-3375-44E6-AF2A-3811C737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Ieskats procesā</a:t>
            </a:r>
            <a:endParaRPr lang="ru-R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A532F5-5E43-4FEA-A958-6960E3695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664" y="1241853"/>
            <a:ext cx="8334375" cy="54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1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2961A-EACA-4982-8F28-F69A540E9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Palīdzības rīki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0DBA5-4A21-4A11-A046-CED6D2385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lv-LV" b="1" dirty="0"/>
              <a:t>Integrētās augu aizsardzības mājas lapa </a:t>
            </a:r>
          </a:p>
          <a:p>
            <a:pPr marL="0" indent="0">
              <a:buNone/>
            </a:pPr>
            <a:r>
              <a:rPr lang="lv-LV" dirty="0"/>
              <a:t>http://www.vaad.gov.lv/sakums/informacija-sabiedribai.aspx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b="1" dirty="0"/>
              <a:t>Lauksaimniek, negaidi inspektoru, pārliecinies pats, vai Tu savā saimniecībā ievēro integrētās augu aizsardzības prasības –aizpildi </a:t>
            </a:r>
          </a:p>
          <a:p>
            <a:pPr marL="0" indent="0">
              <a:buNone/>
            </a:pPr>
            <a:r>
              <a:rPr lang="lv-LV" dirty="0"/>
              <a:t> </a:t>
            </a:r>
          </a:p>
          <a:p>
            <a:pPr marL="0" indent="0">
              <a:buNone/>
            </a:pPr>
            <a:r>
              <a:rPr lang="lv-LV" dirty="0"/>
              <a:t>http://www.vaad.gov.lv/sakums/par-VAAD</a:t>
            </a:r>
            <a:r>
              <a:rPr lang="lv-LV"/>
              <a:t>/reglamenie</a:t>
            </a:r>
            <a:r>
              <a:rPr lang="lv-LV" dirty="0"/>
              <a:t>_dokumenti.aspx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52965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38C7-84D9-4B8E-A805-3D61E394D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Palīdzības rīki</a:t>
            </a:r>
            <a:endParaRPr lang="ru-R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0F45A9-CCF9-44B5-9C1F-8A23ED0C0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472" y="1621142"/>
            <a:ext cx="8690127" cy="50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75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3889-C80C-43BC-85A1-A85BE0AD7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Palīdzības rīki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01012-501B-400C-8180-F0FB1B3D8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088" y="1456509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lv-LV" b="1" dirty="0"/>
              <a:t>Sākums &gt; Pakalpojumi &gt; Pieteikšanās augšņu agroķīmiskajai izpētei (elektroniska)</a:t>
            </a:r>
          </a:p>
          <a:p>
            <a:pPr marL="0" indent="0">
              <a:buNone/>
            </a:pPr>
            <a:endParaRPr lang="lv-LV" b="1" dirty="0"/>
          </a:p>
          <a:p>
            <a:r>
              <a:rPr lang="lv-LV" b="1" dirty="0">
                <a:hlinkClick r:id="rId2"/>
              </a:rPr>
              <a:t>Sākums</a:t>
            </a:r>
            <a:r>
              <a:rPr lang="lv-LV" b="1" dirty="0"/>
              <a:t> &gt; </a:t>
            </a:r>
            <a:r>
              <a:rPr lang="lv-LV" b="1" dirty="0">
                <a:hlinkClick r:id="rId3"/>
              </a:rPr>
              <a:t>Pakalpojumi</a:t>
            </a:r>
            <a:r>
              <a:rPr lang="lv-LV" b="1" dirty="0"/>
              <a:t> &gt; Integrētā audzēšana</a:t>
            </a:r>
          </a:p>
          <a:p>
            <a:endParaRPr lang="lv-LV" dirty="0">
              <a:hlinkClick r:id="rId4"/>
            </a:endParaRPr>
          </a:p>
          <a:p>
            <a:r>
              <a:rPr lang="lv-LV" dirty="0">
                <a:hlinkClick r:id="rId4"/>
              </a:rPr>
              <a:t>Lauksaimniecības produktu integrētās audzēšanas reģistrs</a:t>
            </a:r>
            <a:endParaRPr lang="lv-LV" dirty="0"/>
          </a:p>
          <a:p>
            <a:r>
              <a:rPr lang="lv-LV" dirty="0">
                <a:hlinkClick r:id="rId5"/>
              </a:rPr>
              <a:t>Pieteikšanās Lauksaimniecības produktu integrētās audzēšanas reģistram</a:t>
            </a:r>
            <a:r>
              <a:rPr lang="lv-LV" dirty="0"/>
              <a:t> (No 2020.gada elektronisks)</a:t>
            </a:r>
          </a:p>
          <a:p>
            <a:r>
              <a:rPr lang="lv-LV" dirty="0">
                <a:hlinkClick r:id="rId6"/>
              </a:rPr>
              <a:t>Lauka vēstures paraugs</a:t>
            </a:r>
            <a:endParaRPr lang="lv-LV" dirty="0"/>
          </a:p>
          <a:p>
            <a:r>
              <a:rPr lang="lv-LV" dirty="0">
                <a:hlinkClick r:id="rId7"/>
              </a:rPr>
              <a:t>Kaitīgie organismi (datu bāze) </a:t>
            </a:r>
            <a:endParaRPr lang="lv-LV" dirty="0"/>
          </a:p>
          <a:p>
            <a:r>
              <a:rPr lang="lv-LV" dirty="0">
                <a:hlinkClick r:id="rId8"/>
              </a:rPr>
              <a:t>Augu aizsardzības līdzekļi, kurus ieteicams lietot integrētajā lauksaimniecības produktu audzēšanā</a:t>
            </a:r>
            <a:endParaRPr lang="lv-LV" dirty="0"/>
          </a:p>
          <a:p>
            <a:r>
              <a:rPr lang="lv-LV" dirty="0">
                <a:hlinkClick r:id="rId9"/>
              </a:rPr>
              <a:t>Augu aizsardzības līdzekļi kaitīgo organismu ierobežošanai (datu bāze)</a:t>
            </a:r>
            <a:endParaRPr lang="lv-LV" dirty="0"/>
          </a:p>
          <a:p>
            <a:r>
              <a:rPr lang="lv-LV" dirty="0">
                <a:hlinkClick r:id="rId10"/>
              </a:rPr>
              <a:t>Prezentācija par VAAD kultūraugu novērojumiem kaitīgo organismu konstatēšanai</a:t>
            </a:r>
            <a:endParaRPr lang="lv-LV" dirty="0"/>
          </a:p>
          <a:p>
            <a:r>
              <a:rPr lang="lv-LV" dirty="0">
                <a:hlinkClick r:id="rId11"/>
              </a:rPr>
              <a:t>Informācija par kultūraugu attīstības stadijām</a:t>
            </a:r>
            <a:endParaRPr lang="lv-LV" dirty="0"/>
          </a:p>
          <a:p>
            <a:r>
              <a:rPr lang="lv-LV" dirty="0">
                <a:hlinkClick r:id="rId12"/>
              </a:rPr>
              <a:t>Normatīvie akti</a:t>
            </a:r>
            <a:endParaRPr lang="lv-LV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356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1251-454A-4AC3-B162-D67266FAB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Stop - Nelegālie Augu aizsardzības līdzekļi</a:t>
            </a:r>
            <a:endParaRPr lang="ru-RU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623D05-A3C2-4CAE-95DD-A60EE9378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259" y="1365722"/>
            <a:ext cx="2607228" cy="5048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9F66C1-0C87-47AA-B4D3-C1608696F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830" y="1365722"/>
            <a:ext cx="2639080" cy="504823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8043359-1E58-4538-93E7-182EE3FF4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775792"/>
              </p:ext>
            </p:extLst>
          </p:nvPr>
        </p:nvGraphicFramePr>
        <p:xfrm>
          <a:off x="7273254" y="1365722"/>
          <a:ext cx="3637705" cy="5199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Acrobat Document" r:id="rId5" imgW="18897600" imgH="27003078" progId="AcroExch.Document.DC">
                  <p:embed/>
                </p:oleObj>
              </mc:Choice>
              <mc:Fallback>
                <p:oleObj name="Acrobat Document" r:id="rId5" imgW="18897600" imgH="270030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73254" y="1365722"/>
                        <a:ext cx="3637705" cy="5199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414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7814-6220-4F9C-B420-30939BFF7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Starptautiskais Augu veselības gads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19685-0F34-4C04-9F96-1E38E1209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lv-LV" b="1" dirty="0"/>
              <a:t>Mērķauditorija: </a:t>
            </a:r>
            <a:r>
              <a:rPr lang="lv-LV" dirty="0"/>
              <a:t>plaša sabiedrība, profesionālie audzētāji, bērni, jaunieši, studenti </a:t>
            </a:r>
          </a:p>
          <a:p>
            <a:pPr marL="0" indent="0" algn="ctr">
              <a:buNone/>
            </a:pPr>
            <a:endParaRPr lang="lv-LV" dirty="0"/>
          </a:p>
          <a:p>
            <a:pPr marL="0" indent="0" algn="ctr">
              <a:buNone/>
            </a:pPr>
            <a:r>
              <a:rPr lang="lv-LV" b="1" dirty="0"/>
              <a:t>Mērķis: </a:t>
            </a:r>
            <a:r>
              <a:rPr lang="lv-LV" dirty="0"/>
              <a:t>uzsvērt augu veselības nozīmi pārtikas nodrošināšanā, vides un bioloģiskās daudzveidības aizsardzībā un ekonomiskās attīstības veicināšanā</a:t>
            </a:r>
          </a:p>
          <a:p>
            <a:pPr marL="0" indent="0">
              <a:buNone/>
            </a:pPr>
            <a:r>
              <a:rPr lang="lv-LV" b="1" dirty="0"/>
              <a:t>Uzdevumi: </a:t>
            </a:r>
          </a:p>
          <a:p>
            <a:pPr algn="ctr"/>
            <a:r>
              <a:rPr lang="lv-LV" dirty="0"/>
              <a:t>Pievērst sabiedrības uzmanību Augu veselības jomai</a:t>
            </a:r>
          </a:p>
          <a:p>
            <a:pPr algn="ctr"/>
            <a:r>
              <a:rPr lang="lv-LV" dirty="0"/>
              <a:t>Izglītot par augu veselības jautājumiem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320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5697"/>
            <a:ext cx="10515600" cy="1862356"/>
          </a:xfrm>
        </p:spPr>
        <p:txBody>
          <a:bodyPr>
            <a:normAutofit fontScale="90000"/>
          </a:bodyPr>
          <a:lstStyle/>
          <a:p>
            <a:pPr algn="ctr"/>
            <a:br>
              <a:rPr lang="lv-LV" b="1" dirty="0"/>
            </a:br>
            <a:br>
              <a:rPr lang="lv-LV" b="1" dirty="0"/>
            </a:br>
            <a:br>
              <a:rPr lang="lv-LV" b="1" dirty="0"/>
            </a:br>
            <a:br>
              <a:rPr lang="lv-LV" b="1" dirty="0"/>
            </a:br>
            <a:br>
              <a:rPr lang="lv-LV" b="1" dirty="0"/>
            </a:br>
            <a:br>
              <a:rPr lang="lv-LV" b="1" dirty="0"/>
            </a:br>
            <a:br>
              <a:rPr lang="lv-LV" b="1" dirty="0"/>
            </a:br>
            <a:br>
              <a:rPr lang="lv-LV" b="1" dirty="0"/>
            </a:br>
            <a:br>
              <a:rPr lang="lv-LV" b="1" dirty="0"/>
            </a:br>
            <a:br>
              <a:rPr lang="lv-LV" b="1" dirty="0"/>
            </a:br>
            <a:r>
              <a:rPr lang="lv-LV" b="1" dirty="0"/>
              <a:t>Paldies par uzmanību</a:t>
            </a:r>
            <a:br>
              <a:rPr lang="lv-LV" b="1" dirty="0"/>
            </a:br>
            <a:r>
              <a:rPr lang="lv-LV" b="1" dirty="0"/>
              <a:t>un Veiksmīgu sezonu!</a:t>
            </a:r>
            <a:br>
              <a:rPr lang="lv-LV" b="1" dirty="0"/>
            </a:b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500B72-39D9-4608-B1D5-1B0F8578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366220"/>
            <a:ext cx="2520950" cy="1883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FFC4D6-44AF-475D-9C01-C202184B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1" y="4236005"/>
            <a:ext cx="3267074" cy="215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68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C898BD-AEB6-4DD3-9300-5A9918B55679}"/>
              </a:ext>
            </a:extLst>
          </p:cNvPr>
          <p:cNvSpPr txBox="1"/>
          <p:nvPr/>
        </p:nvSpPr>
        <p:spPr>
          <a:xfrm>
            <a:off x="2866767" y="181233"/>
            <a:ext cx="8995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Starptautiska konference </a:t>
            </a:r>
          </a:p>
          <a:p>
            <a:r>
              <a:rPr lang="en-US" sz="3200" dirty="0">
                <a:solidFill>
                  <a:schemeClr val="bg1"/>
                </a:solidFill>
              </a:rPr>
              <a:t>“</a:t>
            </a:r>
            <a:r>
              <a:rPr lang="lv-LV" sz="3200" dirty="0">
                <a:solidFill>
                  <a:schemeClr val="bg1"/>
                </a:solidFill>
              </a:rPr>
              <a:t>Augu veselība – nākotnes izaicinājumi”</a:t>
            </a:r>
            <a:endParaRPr lang="lv-LV" sz="28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ED5D6-E705-4F56-8A64-59952DDF3FBC}"/>
              </a:ext>
            </a:extLst>
          </p:cNvPr>
          <p:cNvSpPr/>
          <p:nvPr/>
        </p:nvSpPr>
        <p:spPr>
          <a:xfrm>
            <a:off x="6409038" y="2904652"/>
            <a:ext cx="5557651" cy="3772116"/>
          </a:xfrm>
          <a:prstGeom prst="rect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Tematiskie bloki:</a:t>
            </a:r>
          </a:p>
          <a:p>
            <a:pPr marL="514350" indent="-514350">
              <a:buFont typeface="+mj-lt"/>
              <a:buAutoNum type="romanUcPeriod"/>
            </a:pPr>
            <a:r>
              <a:rPr lang="en-US" b="1" dirty="0">
                <a:solidFill>
                  <a:schemeClr val="tx1"/>
                </a:solidFill>
              </a:rPr>
              <a:t>Golobālais konteks</a:t>
            </a:r>
            <a:r>
              <a:rPr lang="lv-LV" b="1" dirty="0">
                <a:solidFill>
                  <a:schemeClr val="tx1"/>
                </a:solidFill>
              </a:rPr>
              <a:t>ts, </a:t>
            </a:r>
            <a:r>
              <a:rPr lang="en-US" b="1" dirty="0">
                <a:solidFill>
                  <a:schemeClr val="tx1"/>
                </a:solidFill>
              </a:rPr>
              <a:t>ES un LV</a:t>
            </a:r>
          </a:p>
          <a:p>
            <a:pPr marL="514350" indent="-514350">
              <a:buFont typeface="+mj-lt"/>
              <a:buAutoNum type="romanUcPeriod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b="1" dirty="0">
                <a:solidFill>
                  <a:schemeClr val="tx1"/>
                </a:solidFill>
              </a:rPr>
              <a:t>Reģionālais (nozares)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Augu aizsardzība</a:t>
            </a:r>
            <a:r>
              <a:rPr lang="en-US" dirty="0">
                <a:solidFill>
                  <a:schemeClr val="tx1"/>
                </a:solidFill>
              </a:rPr>
              <a:t>	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L</a:t>
            </a:r>
            <a:r>
              <a:rPr lang="en-US" dirty="0">
                <a:solidFill>
                  <a:schemeClr val="tx1"/>
                </a:solidFill>
              </a:rPr>
              <a:t>auksaimniecība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Mežsaimniecība</a:t>
            </a:r>
            <a:r>
              <a:rPr lang="lv-LV" dirty="0">
                <a:solidFill>
                  <a:schemeClr val="tx1"/>
                </a:solidFill>
              </a:rPr>
              <a:t> / kokrūpniecība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romanUcPeriod"/>
            </a:pP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b="1" dirty="0">
                <a:solidFill>
                  <a:schemeClr val="tx1"/>
                </a:solidFill>
              </a:rPr>
              <a:t>Nākotnes vīzija</a:t>
            </a:r>
            <a:endParaRPr lang="lv-LV" b="1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Sēklas, Stādāmais materiāls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Integrētā augu aizsardzība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Fitosanitārie pasākumi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5702"/>
          <a:stretch/>
        </p:blipFill>
        <p:spPr>
          <a:xfrm>
            <a:off x="872801" y="1384419"/>
            <a:ext cx="5371480" cy="2437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"/>
          <a:stretch/>
        </p:blipFill>
        <p:spPr>
          <a:xfrm>
            <a:off x="872801" y="3922519"/>
            <a:ext cx="5371480" cy="27542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39D698-1838-4709-90C2-DD819A5CC126}"/>
              </a:ext>
            </a:extLst>
          </p:cNvPr>
          <p:cNvSpPr/>
          <p:nvPr/>
        </p:nvSpPr>
        <p:spPr>
          <a:xfrm>
            <a:off x="6409038" y="1384419"/>
            <a:ext cx="5557651" cy="13942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  <a:r>
              <a:rPr lang="lv-LV" sz="2400" b="1" dirty="0">
                <a:solidFill>
                  <a:schemeClr val="tx1"/>
                </a:solidFill>
              </a:rPr>
              <a:t>7</a:t>
            </a:r>
            <a:r>
              <a:rPr lang="en-US" sz="2400" b="1" dirty="0">
                <a:solidFill>
                  <a:schemeClr val="tx1"/>
                </a:solidFill>
              </a:rPr>
              <a:t>. marts</a:t>
            </a:r>
            <a:endParaRPr lang="lv-LV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Latvijas </a:t>
            </a:r>
            <a:r>
              <a:rPr lang="en-US" sz="2400" dirty="0" err="1">
                <a:solidFill>
                  <a:schemeClr val="tx1"/>
                </a:solidFill>
              </a:rPr>
              <a:t>nacionālā</a:t>
            </a:r>
            <a:r>
              <a:rPr lang="en-US" sz="2400" dirty="0">
                <a:solidFill>
                  <a:schemeClr val="tx1"/>
                </a:solidFill>
              </a:rPr>
              <a:t> bibliotāka</a:t>
            </a:r>
            <a:r>
              <a:rPr lang="lv-LV" sz="2400" dirty="0">
                <a:solidFill>
                  <a:schemeClr val="tx1"/>
                </a:solidFill>
              </a:rPr>
              <a:t>s Ziedoņa zāle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AE304D-DFA8-42C1-BA81-FC00D98CF689}"/>
              </a:ext>
            </a:extLst>
          </p:cNvPr>
          <p:cNvSpPr/>
          <p:nvPr/>
        </p:nvSpPr>
        <p:spPr>
          <a:xfrm>
            <a:off x="6244281" y="1880731"/>
            <a:ext cx="424424" cy="12354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6054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EDE8-B830-4086-8737-AFCB4C5E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Ģimenes</a:t>
            </a:r>
            <a:r>
              <a:rPr lang="en-US" dirty="0"/>
              <a:t> diena </a:t>
            </a:r>
            <a:br>
              <a:rPr lang="en-US" dirty="0"/>
            </a:br>
            <a:r>
              <a:rPr lang="en-US" dirty="0"/>
              <a:t>“Par augu veselību </a:t>
            </a:r>
            <a:r>
              <a:rPr lang="lv-LV" dirty="0"/>
              <a:t> - </a:t>
            </a:r>
            <a:r>
              <a:rPr lang="en-US" dirty="0"/>
              <a:t>bērniem un vecākiem”</a:t>
            </a:r>
            <a:endParaRPr lang="lv-LV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CCFB5E-CCE7-4771-A661-DC2683312AD3}"/>
              </a:ext>
            </a:extLst>
          </p:cNvPr>
          <p:cNvSpPr/>
          <p:nvPr/>
        </p:nvSpPr>
        <p:spPr>
          <a:xfrm>
            <a:off x="5856050" y="1383574"/>
            <a:ext cx="6110639" cy="5176077"/>
          </a:xfrm>
          <a:prstGeom prst="rect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u="sng" dirty="0">
                <a:solidFill>
                  <a:schemeClr val="tx1"/>
                </a:solidFill>
              </a:rPr>
              <a:t>Pieturas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lv-LV" b="1" dirty="0">
                <a:solidFill>
                  <a:schemeClr val="tx1"/>
                </a:solidFill>
              </a:rPr>
              <a:t>Augsne</a:t>
            </a:r>
            <a:r>
              <a:rPr lang="lv-LV" dirty="0">
                <a:solidFill>
                  <a:schemeClr val="tx1"/>
                </a:solidFill>
              </a:rPr>
              <a:t>»</a:t>
            </a:r>
            <a:endParaRPr lang="en-US" dirty="0">
              <a:solidFill>
                <a:schemeClr val="tx1"/>
              </a:solidFill>
            </a:endParaRP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Sēklas</a:t>
            </a:r>
            <a:r>
              <a:rPr lang="lv-LV" dirty="0">
                <a:solidFill>
                  <a:schemeClr val="tx1"/>
                </a:solidFill>
              </a:rPr>
              <a:t>» </a:t>
            </a: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Kaitnieki tuvplānā</a:t>
            </a:r>
            <a:r>
              <a:rPr lang="lv-LV" dirty="0">
                <a:solidFill>
                  <a:schemeClr val="tx1"/>
                </a:solidFill>
              </a:rPr>
              <a:t>»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lv-LV" dirty="0">
              <a:solidFill>
                <a:schemeClr val="tx1"/>
              </a:solidFill>
            </a:endParaRP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Augu d</a:t>
            </a:r>
            <a:r>
              <a:rPr lang="lv-LV" b="1" dirty="0">
                <a:solidFill>
                  <a:schemeClr val="tx1"/>
                </a:solidFill>
              </a:rPr>
              <a:t>etektīvs</a:t>
            </a:r>
            <a:r>
              <a:rPr lang="lv-LV" dirty="0">
                <a:solidFill>
                  <a:schemeClr val="tx1"/>
                </a:solidFill>
              </a:rPr>
              <a:t>» </a:t>
            </a: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Za</a:t>
            </a:r>
            <a:r>
              <a:rPr lang="lv-LV" b="1" dirty="0">
                <a:solidFill>
                  <a:schemeClr val="tx1"/>
                </a:solidFill>
              </a:rPr>
              <a:t>ļ</a:t>
            </a:r>
            <a:r>
              <a:rPr lang="en-US" b="1" dirty="0">
                <a:solidFill>
                  <a:schemeClr val="tx1"/>
                </a:solidFill>
              </a:rPr>
              <a:t>iem suvenīriem - NĒ!</a:t>
            </a:r>
            <a:r>
              <a:rPr lang="lv-LV" dirty="0">
                <a:solidFill>
                  <a:schemeClr val="tx1"/>
                </a:solidFill>
              </a:rPr>
              <a:t>» </a:t>
            </a: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Invazīvās sugas</a:t>
            </a:r>
            <a:r>
              <a:rPr lang="lv-LV" dirty="0">
                <a:solidFill>
                  <a:schemeClr val="tx1"/>
                </a:solidFill>
              </a:rPr>
              <a:t>» </a:t>
            </a: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lv-LV" b="1" dirty="0">
                <a:solidFill>
                  <a:schemeClr val="tx1"/>
                </a:solidFill>
              </a:rPr>
              <a:t>Mež</a:t>
            </a:r>
            <a:r>
              <a:rPr lang="en-US" b="1" dirty="0">
                <a:solidFill>
                  <a:schemeClr val="tx1"/>
                </a:solidFill>
              </a:rPr>
              <a:t>ā</a:t>
            </a:r>
            <a:r>
              <a:rPr lang="lv-LV" dirty="0">
                <a:solidFill>
                  <a:schemeClr val="tx1"/>
                </a:solidFill>
              </a:rPr>
              <a:t>» </a:t>
            </a: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Laukos</a:t>
            </a:r>
            <a:r>
              <a:rPr lang="lv-LV" dirty="0">
                <a:solidFill>
                  <a:schemeClr val="tx1"/>
                </a:solidFill>
              </a:rPr>
              <a:t>» </a:t>
            </a: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Biologs</a:t>
            </a:r>
            <a:r>
              <a:rPr lang="lv-LV" dirty="0">
                <a:solidFill>
                  <a:schemeClr val="tx1"/>
                </a:solidFill>
              </a:rPr>
              <a:t>» </a:t>
            </a:r>
            <a:endParaRPr lang="en-US" dirty="0">
              <a:solidFill>
                <a:schemeClr val="tx1"/>
              </a:solidFill>
            </a:endParaRP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Agrnonoms</a:t>
            </a:r>
            <a:r>
              <a:rPr lang="lv-LV" dirty="0">
                <a:solidFill>
                  <a:schemeClr val="tx1"/>
                </a:solidFill>
              </a:rPr>
              <a:t>»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lv-LV" dirty="0">
              <a:solidFill>
                <a:schemeClr val="tx1"/>
              </a:solidFill>
            </a:endParaRPr>
          </a:p>
          <a:p>
            <a:pPr marL="444500">
              <a:spcBef>
                <a:spcPts val="600"/>
              </a:spcBef>
            </a:pPr>
            <a:r>
              <a:rPr lang="lv-LV" dirty="0">
                <a:solidFill>
                  <a:schemeClr val="tx1"/>
                </a:solidFill>
              </a:rPr>
              <a:t>«</a:t>
            </a:r>
            <a:r>
              <a:rPr lang="en-US" b="1" dirty="0">
                <a:solidFill>
                  <a:schemeClr val="tx1"/>
                </a:solidFill>
              </a:rPr>
              <a:t>Augu veselības spēle mazākajiem</a:t>
            </a:r>
            <a:r>
              <a:rPr lang="lv-LV" dirty="0">
                <a:solidFill>
                  <a:schemeClr val="tx1"/>
                </a:solidFill>
              </a:rPr>
              <a:t>»</a:t>
            </a:r>
            <a:endParaRPr lang="en-US" dirty="0">
              <a:solidFill>
                <a:schemeClr val="tx1"/>
              </a:solidFill>
            </a:endParaRPr>
          </a:p>
          <a:p>
            <a:endParaRPr lang="lv-LV" u="sng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</a:rPr>
              <a:t>Lekcijas / diskusijas / muzikāli priekšnesumi</a:t>
            </a:r>
            <a:endParaRPr lang="lv-LV" u="sng" dirty="0">
              <a:solidFill>
                <a:schemeClr val="tx1"/>
              </a:solidFill>
            </a:endParaRPr>
          </a:p>
          <a:p>
            <a:r>
              <a:rPr lang="lv-LV" dirty="0">
                <a:solidFill>
                  <a:schemeClr val="tx1"/>
                </a:solidFill>
              </a:rPr>
              <a:t>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39D698-1838-4709-90C2-DD819A5CC126}"/>
              </a:ext>
            </a:extLst>
          </p:cNvPr>
          <p:cNvSpPr/>
          <p:nvPr/>
        </p:nvSpPr>
        <p:spPr>
          <a:xfrm>
            <a:off x="225309" y="5165387"/>
            <a:ext cx="5475100" cy="13942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28. marts</a:t>
            </a:r>
            <a:endParaRPr lang="lv-LV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Latvijas </a:t>
            </a:r>
            <a:r>
              <a:rPr lang="lv-LV" sz="2400" dirty="0">
                <a:solidFill>
                  <a:schemeClr val="tx1"/>
                </a:solidFill>
              </a:rPr>
              <a:t>N</a:t>
            </a:r>
            <a:r>
              <a:rPr lang="en-US" sz="2400" dirty="0">
                <a:solidFill>
                  <a:schemeClr val="tx1"/>
                </a:solidFill>
              </a:rPr>
              <a:t>acionālā bibliotāka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36B29D-1E9C-45F2-95D0-0D7C8EA2D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9" y="1383574"/>
            <a:ext cx="5475100" cy="365189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4334960-FD1E-4E1A-A762-D4D464633176}"/>
              </a:ext>
            </a:extLst>
          </p:cNvPr>
          <p:cNvSpPr/>
          <p:nvPr/>
        </p:nvSpPr>
        <p:spPr>
          <a:xfrm rot="5400000">
            <a:off x="188417" y="5185908"/>
            <a:ext cx="424424" cy="12354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29937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503B8-B61A-4A90-9221-791E391DF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57" y="74140"/>
            <a:ext cx="9026705" cy="1167713"/>
          </a:xfrm>
        </p:spPr>
        <p:txBody>
          <a:bodyPr/>
          <a:lstStyle/>
          <a:p>
            <a:r>
              <a:rPr lang="lv-LV" dirty="0"/>
              <a:t>Aktivitātes visai Ģimenei</a:t>
            </a:r>
            <a:endParaRPr lang="ru-R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815757-DC9C-4A42-95E5-B08AA6155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" y="1525633"/>
            <a:ext cx="3913498" cy="260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CEEB41-6D86-40D2-BEBA-714EAA05E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746" y="3546446"/>
            <a:ext cx="4153270" cy="27704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09E83C-1899-4F0D-9872-D97FF6A6D177}"/>
              </a:ext>
            </a:extLst>
          </p:cNvPr>
          <p:cNvSpPr/>
          <p:nvPr/>
        </p:nvSpPr>
        <p:spPr>
          <a:xfrm>
            <a:off x="6543413" y="2004969"/>
            <a:ext cx="52294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lv-LV" dirty="0"/>
              <a:t>Augu aizsardzības pasākumi mazdārziņā (profilaktiskie pasākumi, neķīmiskās metodes)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lv-LV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lv-LV" dirty="0"/>
              <a:t>Padomi piemājas dārzniekiem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lv-LV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lv-LV" dirty="0"/>
              <a:t>Saruna par kokiem (kas notiek ar ozoliem, gobām, kastaņām), riska faktori, slimības un kaitēkļi</a:t>
            </a:r>
            <a:endParaRPr lang="lv-LV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lv-LV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lv-LV" dirty="0"/>
              <a:t>Kā pareizi sagatavot  augsni (augsnes ķīmiskie elementi, mēslošana, kaļķošana)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lv-LV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lv-LV" dirty="0"/>
              <a:t>Augu veselība (bīstamākie karantīnas organismi, augu pases, fitosanitārie sertifikāti)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67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C898BD-AEB6-4DD3-9300-5A9918B55679}"/>
              </a:ext>
            </a:extLst>
          </p:cNvPr>
          <p:cNvSpPr txBox="1"/>
          <p:nvPr/>
        </p:nvSpPr>
        <p:spPr>
          <a:xfrm>
            <a:off x="2866767" y="181233"/>
            <a:ext cx="8995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Ce</a:t>
            </a:r>
            <a:r>
              <a:rPr lang="lv-LV" sz="4000" dirty="0">
                <a:solidFill>
                  <a:schemeClr val="bg1"/>
                </a:solidFill>
              </a:rPr>
              <a:t>ļ</a:t>
            </a:r>
            <a:r>
              <a:rPr lang="en-US" sz="4000" dirty="0">
                <a:solidFill>
                  <a:schemeClr val="bg1"/>
                </a:solidFill>
              </a:rPr>
              <a:t>ojošā izstāde</a:t>
            </a:r>
            <a:endParaRPr lang="lv-LV" sz="36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ED5D6-E705-4F56-8A64-59952DDF3FBC}"/>
              </a:ext>
            </a:extLst>
          </p:cNvPr>
          <p:cNvSpPr/>
          <p:nvPr/>
        </p:nvSpPr>
        <p:spPr>
          <a:xfrm>
            <a:off x="4537817" y="1383574"/>
            <a:ext cx="4529271" cy="5316587"/>
          </a:xfrm>
          <a:prstGeom prst="rect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b="1" dirty="0">
                <a:solidFill>
                  <a:schemeClr val="tx1"/>
                </a:solidFill>
              </a:rPr>
              <a:t>Kaitēkļu fotogrāfijas </a:t>
            </a: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(A.Šmits)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b="1" dirty="0">
                <a:solidFill>
                  <a:schemeClr val="tx1"/>
                </a:solidFill>
              </a:rPr>
              <a:t>Stendi par augu karantīnas organismiem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b="1" dirty="0">
                <a:solidFill>
                  <a:schemeClr val="tx1"/>
                </a:solidFill>
              </a:rPr>
              <a:t>Vitrīnas ar objektiem </a:t>
            </a:r>
            <a:r>
              <a:rPr lang="lv-LV" dirty="0">
                <a:solidFill>
                  <a:schemeClr val="tx1"/>
                </a:solidFill>
              </a:rPr>
              <a:t>(kaitēkļi, slimības)</a:t>
            </a:r>
          </a:p>
          <a:p>
            <a:r>
              <a:rPr lang="lv-LV" dirty="0">
                <a:solidFill>
                  <a:schemeClr val="tx1"/>
                </a:solidFill>
              </a:rPr>
              <a:t>Izstādes atklāšana konferences dienā 27. marts LNB</a:t>
            </a:r>
          </a:p>
          <a:p>
            <a:endParaRPr lang="lv-LV" sz="8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LLU – (februāris)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LNB tehnoloģiju un Dabaszinātņu lasītava (aprīlis)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Daugavpils zinātnes un inovāciju centrs (maijs)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Rēzeknes centrālā bibliotēka (jūlijs)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Liepājas zinātnes un inovācijas centrs (septembris)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Valmiera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Ventspils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+......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2"/>
          <a:stretch/>
        </p:blipFill>
        <p:spPr>
          <a:xfrm>
            <a:off x="262312" y="1383574"/>
            <a:ext cx="4092915" cy="24507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CAE304D-DFA8-42C1-BA81-FC00D98CF689}"/>
              </a:ext>
            </a:extLst>
          </p:cNvPr>
          <p:cNvSpPr/>
          <p:nvPr/>
        </p:nvSpPr>
        <p:spPr>
          <a:xfrm>
            <a:off x="4113393" y="1476495"/>
            <a:ext cx="424424" cy="12354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2" y="3948157"/>
            <a:ext cx="4092915" cy="2728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r="39844"/>
          <a:stretch/>
        </p:blipFill>
        <p:spPr>
          <a:xfrm>
            <a:off x="9067088" y="1377587"/>
            <a:ext cx="2977988" cy="53225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AE304D-DFA8-42C1-BA81-FC00D98CF689}"/>
              </a:ext>
            </a:extLst>
          </p:cNvPr>
          <p:cNvSpPr/>
          <p:nvPr/>
        </p:nvSpPr>
        <p:spPr>
          <a:xfrm>
            <a:off x="8884498" y="1840301"/>
            <a:ext cx="424424" cy="12354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081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Augu veselības diena skolās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4FEDC-862E-4817-BC4C-EAD7B2A273FA}"/>
              </a:ext>
            </a:extLst>
          </p:cNvPr>
          <p:cNvSpPr txBox="1"/>
          <p:nvPr/>
        </p:nvSpPr>
        <p:spPr>
          <a:xfrm>
            <a:off x="705149" y="1782581"/>
            <a:ext cx="4264351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lv-LV" dirty="0"/>
              <a:t>45 minūtes lekcija (viktorīnas jautājumi)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lv-LV" dirty="0"/>
              <a:t>45 minūtes aktivitātes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lv-LV" dirty="0"/>
              <a:t>Ekspertu komanda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C4FEDC-862E-4817-BC4C-EAD7B2A273FA}"/>
              </a:ext>
            </a:extLst>
          </p:cNvPr>
          <p:cNvSpPr txBox="1"/>
          <p:nvPr/>
        </p:nvSpPr>
        <p:spPr>
          <a:xfrm>
            <a:off x="705149" y="3174026"/>
            <a:ext cx="4264351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lv-LV" dirty="0"/>
              <a:t>Medumu pamatskola     	5.-9.maijs</a:t>
            </a:r>
          </a:p>
          <a:p>
            <a:r>
              <a:rPr lang="lv-LV" dirty="0"/>
              <a:t>Salienas vidusskola          	5.-9.maijs</a:t>
            </a:r>
          </a:p>
          <a:p>
            <a:r>
              <a:rPr lang="lv-LV" dirty="0"/>
              <a:t>Užavas pamatskola          	20.-24.aprīlis</a:t>
            </a:r>
          </a:p>
          <a:p>
            <a:r>
              <a:rPr lang="lv-LV" dirty="0"/>
              <a:t>Kalētu pamatskola           	2.-6.marts</a:t>
            </a:r>
          </a:p>
          <a:p>
            <a:r>
              <a:rPr lang="lv-LV" dirty="0"/>
              <a:t>Audriņu pamatskola        	13.marts</a:t>
            </a:r>
          </a:p>
          <a:p>
            <a:r>
              <a:rPr lang="lv-LV" dirty="0"/>
              <a:t>2. Rāznas pamatskola     	13.marts</a:t>
            </a:r>
          </a:p>
          <a:p>
            <a:r>
              <a:rPr lang="lv-LV" dirty="0"/>
              <a:t>Pūres pamatskola            	marta sākums</a:t>
            </a:r>
          </a:p>
          <a:p>
            <a:r>
              <a:rPr lang="lv-LV" dirty="0"/>
              <a:t>Valmieras 2.vidusskola    	06.marts</a:t>
            </a:r>
          </a:p>
          <a:p>
            <a:r>
              <a:rPr lang="lv-LV" dirty="0"/>
              <a:t>Valmieras 5.vidusskola   	5.marts</a:t>
            </a:r>
          </a:p>
          <a:p>
            <a:r>
              <a:rPr lang="lv-LV" dirty="0"/>
              <a:t>Bulduru dārzkopības vidusskola </a:t>
            </a:r>
          </a:p>
          <a:p>
            <a:r>
              <a:rPr lang="lv-LV" dirty="0"/>
              <a:t>Priekuļu tehnikums</a:t>
            </a:r>
          </a:p>
          <a:p>
            <a:r>
              <a:rPr lang="lv-LV" dirty="0"/>
              <a:t>+.........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D12CF38-0487-437E-B776-06826AC52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2" r="24434" b="14329"/>
          <a:stretch/>
        </p:blipFill>
        <p:spPr>
          <a:xfrm>
            <a:off x="8017569" y="1284831"/>
            <a:ext cx="4027805" cy="3101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B79B4-1BE0-4A07-83A5-EC116BE74E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r="2243" b="-6"/>
          <a:stretch/>
        </p:blipFill>
        <p:spPr>
          <a:xfrm>
            <a:off x="8904719" y="4516192"/>
            <a:ext cx="3140656" cy="2232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CFEE5-CFD2-40C8-8926-3E7628934D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t="-372" r="15060" b="374"/>
          <a:stretch/>
        </p:blipFill>
        <p:spPr>
          <a:xfrm rot="16200000">
            <a:off x="5509558" y="2027458"/>
            <a:ext cx="2226863" cy="2493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F7CE30-2BD5-4361-9E59-66CE7B2A4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9497" b="5449"/>
          <a:stretch/>
        </p:blipFill>
        <p:spPr>
          <a:xfrm>
            <a:off x="6146184" y="4516192"/>
            <a:ext cx="2618335" cy="22327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AE304D-DFA8-42C1-BA81-FC00D98CF689}"/>
              </a:ext>
            </a:extLst>
          </p:cNvPr>
          <p:cNvSpPr/>
          <p:nvPr/>
        </p:nvSpPr>
        <p:spPr>
          <a:xfrm>
            <a:off x="4969500" y="3816224"/>
            <a:ext cx="424424" cy="12354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89619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Augu veselības telts apceļo Latviju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52C5D-37D3-4C30-BCFC-E5AD7C60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9" r="2" b="2750"/>
          <a:stretch/>
        </p:blipFill>
        <p:spPr>
          <a:xfrm>
            <a:off x="179483" y="1586098"/>
            <a:ext cx="5047338" cy="2517805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2A0DCA-AF7A-4E38-A231-45B89F60D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2" r="2" b="16581"/>
          <a:stretch/>
        </p:blipFill>
        <p:spPr bwMode="auto">
          <a:xfrm>
            <a:off x="179483" y="4204532"/>
            <a:ext cx="5047338" cy="250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AED5D6-E705-4F56-8A64-59952DDF3FBC}"/>
              </a:ext>
            </a:extLst>
          </p:cNvPr>
          <p:cNvSpPr/>
          <p:nvPr/>
        </p:nvSpPr>
        <p:spPr>
          <a:xfrm>
            <a:off x="5651245" y="1586098"/>
            <a:ext cx="6107768" cy="5126624"/>
          </a:xfrm>
          <a:prstGeom prst="rect">
            <a:avLst/>
          </a:prstGeom>
          <a:solidFill>
            <a:schemeClr val="bg2">
              <a:lumMod val="90000"/>
              <a:alpha val="50196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Brīvdabas pasākumi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Aktivitāšu komplekts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Ekspertu komanda</a:t>
            </a:r>
          </a:p>
          <a:p>
            <a:pPr>
              <a:spcBef>
                <a:spcPts val="600"/>
              </a:spcBef>
            </a:pPr>
            <a:endParaRPr lang="lv-LV" dirty="0">
              <a:solidFill>
                <a:schemeClr val="tx1"/>
              </a:solidFill>
            </a:endParaRP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Traktordiena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Latvija etnogrāfiskā brīvdabas muzeja gadatirgus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Talsu pilsētas svētki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Rēzeknes pilsētas svētki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Laba Daba festivāls</a:t>
            </a:r>
          </a:p>
          <a:p>
            <a:r>
              <a:rPr lang="lv-LV" sz="800" dirty="0">
                <a:solidFill>
                  <a:schemeClr val="tx1"/>
                </a:solidFill>
              </a:rPr>
              <a:t>.</a:t>
            </a:r>
          </a:p>
          <a:p>
            <a:r>
              <a:rPr lang="lv-LV" dirty="0">
                <a:solidFill>
                  <a:schemeClr val="tx1"/>
                </a:solidFill>
              </a:rPr>
              <a:t>.+.........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E304D-DFA8-42C1-BA81-FC00D98CF689}"/>
              </a:ext>
            </a:extLst>
          </p:cNvPr>
          <p:cNvSpPr/>
          <p:nvPr/>
        </p:nvSpPr>
        <p:spPr>
          <a:xfrm>
            <a:off x="5226821" y="1779613"/>
            <a:ext cx="424424" cy="12354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58369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Botāniskie dārzi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9480" y="1632247"/>
            <a:ext cx="5723305" cy="30935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Orientēšanās spēle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Uzdevums: atrast konkrētus augus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Izlasīt informāciju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Aizpildīt uzdevuma lapu</a:t>
            </a:r>
          </a:p>
          <a:p>
            <a:pPr lvl="1">
              <a:spcBef>
                <a:spcPts val="600"/>
              </a:spcBef>
            </a:pPr>
            <a:endParaRPr lang="lv-LV" dirty="0">
              <a:solidFill>
                <a:schemeClr val="tx1"/>
              </a:solidFill>
            </a:endParaRPr>
          </a:p>
          <a:p>
            <a:pPr marL="2857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lv-LV" dirty="0">
                <a:solidFill>
                  <a:schemeClr val="tx1"/>
                </a:solidFill>
              </a:rPr>
              <a:t>Dalība Augu aizsardzības dienas pasākumā </a:t>
            </a:r>
          </a:p>
          <a:p>
            <a:pPr marL="265113" lvl="1">
              <a:spcBef>
                <a:spcPts val="600"/>
              </a:spcBef>
            </a:pPr>
            <a:r>
              <a:rPr lang="lv-LV" dirty="0">
                <a:solidFill>
                  <a:schemeClr val="accent1">
                    <a:lumMod val="50000"/>
                  </a:schemeClr>
                </a:solidFill>
              </a:rPr>
              <a:t>[LU Botāniskais dārzs]</a:t>
            </a:r>
            <a:r>
              <a:rPr lang="lv-LV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56114" y="2170632"/>
            <a:ext cx="127703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68" y="3607473"/>
            <a:ext cx="4061913" cy="2707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37" y="1632246"/>
            <a:ext cx="4541844" cy="18466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E304D-DFA8-42C1-BA81-FC00D98CF689}"/>
              </a:ext>
            </a:extLst>
          </p:cNvPr>
          <p:cNvSpPr/>
          <p:nvPr/>
        </p:nvSpPr>
        <p:spPr>
          <a:xfrm>
            <a:off x="6338099" y="1921212"/>
            <a:ext cx="424424" cy="123541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77237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5679</TotalTime>
  <Words>541</Words>
  <Application>Microsoft Office PowerPoint</Application>
  <PresentationFormat>Widescreen</PresentationFormat>
  <Paragraphs>152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Courier New</vt:lpstr>
      <vt:lpstr>Office Theme</vt:lpstr>
      <vt:lpstr>Acrobat Document</vt:lpstr>
      <vt:lpstr>PowerPoint Presentation</vt:lpstr>
      <vt:lpstr>Starptautiskais Augu veselības gads</vt:lpstr>
      <vt:lpstr>PowerPoint Presentation</vt:lpstr>
      <vt:lpstr>Ģimenes diena  “Par augu veselību  - bērniem un vecākiem”</vt:lpstr>
      <vt:lpstr>Aktivitātes visai Ģimenei</vt:lpstr>
      <vt:lpstr>PowerPoint Presentation</vt:lpstr>
      <vt:lpstr>Augu veselības diena skolās</vt:lpstr>
      <vt:lpstr>Augu veselības telts apceļo Latviju</vt:lpstr>
      <vt:lpstr>Botāniskie dārzi </vt:lpstr>
      <vt:lpstr>Pastmarka</vt:lpstr>
      <vt:lpstr>Karantīnas organismu izplatība</vt:lpstr>
      <vt:lpstr>Augu veselības regula – pakāpeniska ieviešana</vt:lpstr>
      <vt:lpstr>Būtiskākā izmaiņa</vt:lpstr>
      <vt:lpstr>Augu aizsardzība – nākotnes izaicinājumi</vt:lpstr>
      <vt:lpstr>Ieskats procesā</vt:lpstr>
      <vt:lpstr>Palīdzības rīki</vt:lpstr>
      <vt:lpstr>Palīdzības rīki</vt:lpstr>
      <vt:lpstr>Palīdzības rīki</vt:lpstr>
      <vt:lpstr>Stop - Nelegālie Augu aizsardzības līdzekļi</vt:lpstr>
      <vt:lpstr>          Paldies par uzmanību un Veiksmīgu sezonu!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Pasākumi Latvijā. Sadarbība.</dc:title>
  <dc:creator>Dace Udre</dc:creator>
  <cp:lastModifiedBy>Kristine Lifanova</cp:lastModifiedBy>
  <cp:revision>80</cp:revision>
  <cp:lastPrinted>2020-01-14T12:00:51Z</cp:lastPrinted>
  <dcterms:created xsi:type="dcterms:W3CDTF">2019-08-20T17:56:07Z</dcterms:created>
  <dcterms:modified xsi:type="dcterms:W3CDTF">2020-01-31T07:01:40Z</dcterms:modified>
</cp:coreProperties>
</file>