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91" r:id="rId2"/>
    <p:sldId id="294" r:id="rId3"/>
    <p:sldId id="296" r:id="rId4"/>
    <p:sldId id="297" r:id="rId5"/>
    <p:sldId id="304" r:id="rId6"/>
    <p:sldId id="305" r:id="rId7"/>
    <p:sldId id="302" r:id="rId8"/>
    <p:sldId id="306" r:id="rId9"/>
    <p:sldId id="301" r:id="rId10"/>
    <p:sldId id="309" r:id="rId11"/>
    <p:sldId id="256" r:id="rId12"/>
    <p:sldId id="258" r:id="rId13"/>
    <p:sldId id="307" r:id="rId14"/>
    <p:sldId id="279" r:id="rId15"/>
    <p:sldId id="284" r:id="rId16"/>
    <p:sldId id="285" r:id="rId17"/>
    <p:sldId id="280" r:id="rId18"/>
    <p:sldId id="281" r:id="rId19"/>
    <p:sldId id="286" r:id="rId20"/>
    <p:sldId id="277" r:id="rId21"/>
    <p:sldId id="288" r:id="rId22"/>
    <p:sldId id="257" r:id="rId23"/>
    <p:sldId id="276" r:id="rId24"/>
    <p:sldId id="308" r:id="rId25"/>
    <p:sldId id="259" r:id="rId26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9" autoAdjust="0"/>
    <p:restoredTop sz="95369" autoAdjust="0"/>
  </p:normalViewPr>
  <p:slideViewPr>
    <p:cSldViewPr snapToGrid="0">
      <p:cViewPr varScale="1">
        <p:scale>
          <a:sx n="95" d="100"/>
          <a:sy n="95" d="100"/>
        </p:scale>
        <p:origin x="63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3822" y="-120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EC9788-21CE-4DFA-893D-5F0E5243732F}" type="doc">
      <dgm:prSet loTypeId="urn:microsoft.com/office/officeart/2005/8/layout/orgChart1" loCatId="hierarchy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7E5415B-E5E2-4255-BE96-44B3A6D6EC09}">
      <dgm:prSet phldrT="[Text]"/>
      <dgm:spPr/>
      <dgm:t>
        <a:bodyPr/>
        <a:lstStyle/>
        <a:p>
          <a:r>
            <a:rPr lang="lv-LV" dirty="0"/>
            <a:t>Augu biotehnoloģiju laboratorija</a:t>
          </a:r>
          <a:endParaRPr lang="en-US" dirty="0"/>
        </a:p>
      </dgm:t>
    </dgm:pt>
    <dgm:pt modelId="{16B4EC01-8F21-4363-9607-D22C258DD04A}" type="parTrans" cxnId="{70AD1B68-8784-4C78-9BC7-FB6F36322B0C}">
      <dgm:prSet/>
      <dgm:spPr/>
      <dgm:t>
        <a:bodyPr/>
        <a:lstStyle/>
        <a:p>
          <a:endParaRPr lang="en-US"/>
        </a:p>
      </dgm:t>
    </dgm:pt>
    <dgm:pt modelId="{0BBAF38C-781E-4685-9809-919D039084EC}" type="sibTrans" cxnId="{70AD1B68-8784-4C78-9BC7-FB6F36322B0C}">
      <dgm:prSet/>
      <dgm:spPr/>
      <dgm:t>
        <a:bodyPr/>
        <a:lstStyle/>
        <a:p>
          <a:endParaRPr lang="en-US"/>
        </a:p>
      </dgm:t>
    </dgm:pt>
    <dgm:pt modelId="{4DFE6441-32CC-45CE-ABCA-E1EB40468EE5}">
      <dgm:prSet phldrT="[Text]"/>
      <dgm:spPr/>
      <dgm:t>
        <a:bodyPr/>
        <a:lstStyle/>
        <a:p>
          <a:r>
            <a:rPr lang="lv-LV" dirty="0"/>
            <a:t>Augu audu kultūru laboratorija</a:t>
          </a:r>
          <a:endParaRPr lang="en-US" dirty="0"/>
        </a:p>
      </dgm:t>
    </dgm:pt>
    <dgm:pt modelId="{6144E6F9-47C1-43E6-A1E9-16E2CB51D33D}" type="parTrans" cxnId="{14005540-4633-49B9-90B3-A85A5A8BC216}">
      <dgm:prSet/>
      <dgm:spPr/>
      <dgm:t>
        <a:bodyPr/>
        <a:lstStyle/>
        <a:p>
          <a:endParaRPr lang="en-US"/>
        </a:p>
      </dgm:t>
    </dgm:pt>
    <dgm:pt modelId="{CED152E5-6583-4C68-9301-18132F65A7A4}" type="sibTrans" cxnId="{14005540-4633-49B9-90B3-A85A5A8BC216}">
      <dgm:prSet/>
      <dgm:spPr/>
      <dgm:t>
        <a:bodyPr/>
        <a:lstStyle/>
        <a:p>
          <a:endParaRPr lang="en-US"/>
        </a:p>
      </dgm:t>
    </dgm:pt>
    <dgm:pt modelId="{A5ABB095-4615-4ECB-9D52-4EA21CD3D9BE}">
      <dgm:prSet phldrT="[Text]"/>
      <dgm:spPr/>
      <dgm:t>
        <a:bodyPr/>
        <a:lstStyle/>
        <a:p>
          <a:r>
            <a:rPr lang="lv-LV" dirty="0"/>
            <a:t>Molekulārās bioloģijas laboratorija</a:t>
          </a:r>
          <a:endParaRPr lang="en-US" dirty="0"/>
        </a:p>
      </dgm:t>
    </dgm:pt>
    <dgm:pt modelId="{4F701655-8F61-4161-AF21-B5F00FF5301E}" type="parTrans" cxnId="{A02EF3B0-B45E-40FC-B2AD-E2738BB0A46C}">
      <dgm:prSet/>
      <dgm:spPr/>
      <dgm:t>
        <a:bodyPr/>
        <a:lstStyle/>
        <a:p>
          <a:endParaRPr lang="en-US"/>
        </a:p>
      </dgm:t>
    </dgm:pt>
    <dgm:pt modelId="{07E71C95-FDBA-4511-AF38-FD81F7A6F0C0}" type="sibTrans" cxnId="{A02EF3B0-B45E-40FC-B2AD-E2738BB0A46C}">
      <dgm:prSet/>
      <dgm:spPr/>
      <dgm:t>
        <a:bodyPr/>
        <a:lstStyle/>
        <a:p>
          <a:endParaRPr lang="en-US"/>
        </a:p>
      </dgm:t>
    </dgm:pt>
    <dgm:pt modelId="{5BBAFF0E-9AB9-417D-B218-2F499ABCDCA7}">
      <dgm:prSet phldrT="[Text]"/>
      <dgm:spPr/>
      <dgm:t>
        <a:bodyPr/>
        <a:lstStyle/>
        <a:p>
          <a:r>
            <a:rPr lang="lv-LV" dirty="0"/>
            <a:t>Agroķīmijas laboratorija</a:t>
          </a:r>
          <a:endParaRPr lang="en-US" dirty="0"/>
        </a:p>
      </dgm:t>
    </dgm:pt>
    <dgm:pt modelId="{346D8197-ED67-4511-B687-1F0C69E6ED86}" type="parTrans" cxnId="{ACE4B4D7-FBC3-439F-96FA-F6B3993E6F72}">
      <dgm:prSet/>
      <dgm:spPr/>
      <dgm:t>
        <a:bodyPr/>
        <a:lstStyle/>
        <a:p>
          <a:endParaRPr lang="en-US"/>
        </a:p>
      </dgm:t>
    </dgm:pt>
    <dgm:pt modelId="{61375212-7488-44A6-B818-A6249EB6A774}" type="sibTrans" cxnId="{ACE4B4D7-FBC3-439F-96FA-F6B3993E6F72}">
      <dgm:prSet/>
      <dgm:spPr/>
      <dgm:t>
        <a:bodyPr/>
        <a:lstStyle/>
        <a:p>
          <a:endParaRPr lang="en-US"/>
        </a:p>
      </dgm:t>
    </dgm:pt>
    <dgm:pt modelId="{7D6825F8-57A2-4C1D-AFF2-632DDC774554}" type="pres">
      <dgm:prSet presAssocID="{85EC9788-21CE-4DFA-893D-5F0E5243732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D93AB1E-43A9-4784-8B6C-6D9735792237}" type="pres">
      <dgm:prSet presAssocID="{67E5415B-E5E2-4255-BE96-44B3A6D6EC09}" presName="hierRoot1" presStyleCnt="0">
        <dgm:presLayoutVars>
          <dgm:hierBranch val="init"/>
        </dgm:presLayoutVars>
      </dgm:prSet>
      <dgm:spPr/>
    </dgm:pt>
    <dgm:pt modelId="{B190467C-6EDE-4093-929E-948978CFF720}" type="pres">
      <dgm:prSet presAssocID="{67E5415B-E5E2-4255-BE96-44B3A6D6EC09}" presName="rootComposite1" presStyleCnt="0"/>
      <dgm:spPr/>
    </dgm:pt>
    <dgm:pt modelId="{3384796E-C973-433D-BB27-7CCF66F61498}" type="pres">
      <dgm:prSet presAssocID="{67E5415B-E5E2-4255-BE96-44B3A6D6EC09}" presName="rootText1" presStyleLbl="node0" presStyleIdx="0" presStyleCnt="1" custScaleX="133320" custLinFactNeighborX="11">
        <dgm:presLayoutVars>
          <dgm:chPref val="3"/>
        </dgm:presLayoutVars>
      </dgm:prSet>
      <dgm:spPr/>
    </dgm:pt>
    <dgm:pt modelId="{8F4EF08D-5272-4C91-BB5E-9C0E2C09AF67}" type="pres">
      <dgm:prSet presAssocID="{67E5415B-E5E2-4255-BE96-44B3A6D6EC09}" presName="rootConnector1" presStyleLbl="node1" presStyleIdx="0" presStyleCnt="0"/>
      <dgm:spPr/>
    </dgm:pt>
    <dgm:pt modelId="{566D403B-174B-4662-BB42-13CA392006D8}" type="pres">
      <dgm:prSet presAssocID="{67E5415B-E5E2-4255-BE96-44B3A6D6EC09}" presName="hierChild2" presStyleCnt="0"/>
      <dgm:spPr/>
    </dgm:pt>
    <dgm:pt modelId="{FB0DB8BB-FF8D-4ED7-B7C2-BD61941C87A9}" type="pres">
      <dgm:prSet presAssocID="{6144E6F9-47C1-43E6-A1E9-16E2CB51D33D}" presName="Name37" presStyleLbl="parChTrans1D2" presStyleIdx="0" presStyleCnt="3"/>
      <dgm:spPr/>
    </dgm:pt>
    <dgm:pt modelId="{4355DF1B-255C-4B31-A81D-83AC64825001}" type="pres">
      <dgm:prSet presAssocID="{4DFE6441-32CC-45CE-ABCA-E1EB40468EE5}" presName="hierRoot2" presStyleCnt="0">
        <dgm:presLayoutVars>
          <dgm:hierBranch val="init"/>
        </dgm:presLayoutVars>
      </dgm:prSet>
      <dgm:spPr/>
    </dgm:pt>
    <dgm:pt modelId="{01CB6688-8C32-46BD-A562-B5116D6906F4}" type="pres">
      <dgm:prSet presAssocID="{4DFE6441-32CC-45CE-ABCA-E1EB40468EE5}" presName="rootComposite" presStyleCnt="0"/>
      <dgm:spPr/>
    </dgm:pt>
    <dgm:pt modelId="{A5A94993-096D-465D-8304-5606C24C161F}" type="pres">
      <dgm:prSet presAssocID="{4DFE6441-32CC-45CE-ABCA-E1EB40468EE5}" presName="rootText" presStyleLbl="node2" presStyleIdx="0" presStyleCnt="3">
        <dgm:presLayoutVars>
          <dgm:chPref val="3"/>
        </dgm:presLayoutVars>
      </dgm:prSet>
      <dgm:spPr/>
    </dgm:pt>
    <dgm:pt modelId="{1926360B-2A84-4886-969E-B53B4B87A953}" type="pres">
      <dgm:prSet presAssocID="{4DFE6441-32CC-45CE-ABCA-E1EB40468EE5}" presName="rootConnector" presStyleLbl="node2" presStyleIdx="0" presStyleCnt="3"/>
      <dgm:spPr/>
    </dgm:pt>
    <dgm:pt modelId="{367A80CA-439B-4B6B-A505-194D70278F1D}" type="pres">
      <dgm:prSet presAssocID="{4DFE6441-32CC-45CE-ABCA-E1EB40468EE5}" presName="hierChild4" presStyleCnt="0"/>
      <dgm:spPr/>
    </dgm:pt>
    <dgm:pt modelId="{DC08FEEF-FE7E-42DE-81B6-8185E52BC026}" type="pres">
      <dgm:prSet presAssocID="{4DFE6441-32CC-45CE-ABCA-E1EB40468EE5}" presName="hierChild5" presStyleCnt="0"/>
      <dgm:spPr/>
    </dgm:pt>
    <dgm:pt modelId="{8F553CF2-EB1A-4C01-B1AE-3DFF0DFC6C46}" type="pres">
      <dgm:prSet presAssocID="{4F701655-8F61-4161-AF21-B5F00FF5301E}" presName="Name37" presStyleLbl="parChTrans1D2" presStyleIdx="1" presStyleCnt="3"/>
      <dgm:spPr/>
    </dgm:pt>
    <dgm:pt modelId="{3AE98234-CE14-460A-889E-A217F550DE8B}" type="pres">
      <dgm:prSet presAssocID="{A5ABB095-4615-4ECB-9D52-4EA21CD3D9BE}" presName="hierRoot2" presStyleCnt="0">
        <dgm:presLayoutVars>
          <dgm:hierBranch val="init"/>
        </dgm:presLayoutVars>
      </dgm:prSet>
      <dgm:spPr/>
    </dgm:pt>
    <dgm:pt modelId="{4DAE9F15-70A6-46D5-8CDA-35D65B60E147}" type="pres">
      <dgm:prSet presAssocID="{A5ABB095-4615-4ECB-9D52-4EA21CD3D9BE}" presName="rootComposite" presStyleCnt="0"/>
      <dgm:spPr/>
    </dgm:pt>
    <dgm:pt modelId="{569ABF2E-A2EA-459F-80A6-E3CF40D411F3}" type="pres">
      <dgm:prSet presAssocID="{A5ABB095-4615-4ECB-9D52-4EA21CD3D9BE}" presName="rootText" presStyleLbl="node2" presStyleIdx="1" presStyleCnt="3">
        <dgm:presLayoutVars>
          <dgm:chPref val="3"/>
        </dgm:presLayoutVars>
      </dgm:prSet>
      <dgm:spPr/>
    </dgm:pt>
    <dgm:pt modelId="{9E044B84-8052-4244-9057-D7B65702CCD3}" type="pres">
      <dgm:prSet presAssocID="{A5ABB095-4615-4ECB-9D52-4EA21CD3D9BE}" presName="rootConnector" presStyleLbl="node2" presStyleIdx="1" presStyleCnt="3"/>
      <dgm:spPr/>
    </dgm:pt>
    <dgm:pt modelId="{511FECBA-A038-44F1-8244-A1FAF12C7045}" type="pres">
      <dgm:prSet presAssocID="{A5ABB095-4615-4ECB-9D52-4EA21CD3D9BE}" presName="hierChild4" presStyleCnt="0"/>
      <dgm:spPr/>
    </dgm:pt>
    <dgm:pt modelId="{1C424E5D-3043-4994-9602-CCDFE3DAB1CF}" type="pres">
      <dgm:prSet presAssocID="{A5ABB095-4615-4ECB-9D52-4EA21CD3D9BE}" presName="hierChild5" presStyleCnt="0"/>
      <dgm:spPr/>
    </dgm:pt>
    <dgm:pt modelId="{90F88375-6594-44FE-847A-2638B5AA020B}" type="pres">
      <dgm:prSet presAssocID="{346D8197-ED67-4511-B687-1F0C69E6ED86}" presName="Name37" presStyleLbl="parChTrans1D2" presStyleIdx="2" presStyleCnt="3"/>
      <dgm:spPr/>
    </dgm:pt>
    <dgm:pt modelId="{00B8658C-380B-4D69-B99A-445BF0C73B76}" type="pres">
      <dgm:prSet presAssocID="{5BBAFF0E-9AB9-417D-B218-2F499ABCDCA7}" presName="hierRoot2" presStyleCnt="0">
        <dgm:presLayoutVars>
          <dgm:hierBranch val="init"/>
        </dgm:presLayoutVars>
      </dgm:prSet>
      <dgm:spPr/>
    </dgm:pt>
    <dgm:pt modelId="{0942405D-0517-4544-908B-F4114B5A2309}" type="pres">
      <dgm:prSet presAssocID="{5BBAFF0E-9AB9-417D-B218-2F499ABCDCA7}" presName="rootComposite" presStyleCnt="0"/>
      <dgm:spPr/>
    </dgm:pt>
    <dgm:pt modelId="{FF2AA73B-3AF5-40B7-8D7C-942A835617DE}" type="pres">
      <dgm:prSet presAssocID="{5BBAFF0E-9AB9-417D-B218-2F499ABCDCA7}" presName="rootText" presStyleLbl="node2" presStyleIdx="2" presStyleCnt="3">
        <dgm:presLayoutVars>
          <dgm:chPref val="3"/>
        </dgm:presLayoutVars>
      </dgm:prSet>
      <dgm:spPr/>
    </dgm:pt>
    <dgm:pt modelId="{D1144416-FA91-4810-8BC2-D613E7DC96BA}" type="pres">
      <dgm:prSet presAssocID="{5BBAFF0E-9AB9-417D-B218-2F499ABCDCA7}" presName="rootConnector" presStyleLbl="node2" presStyleIdx="2" presStyleCnt="3"/>
      <dgm:spPr/>
    </dgm:pt>
    <dgm:pt modelId="{E8EF80CC-10D2-4952-8B2F-F9D49741FA5D}" type="pres">
      <dgm:prSet presAssocID="{5BBAFF0E-9AB9-417D-B218-2F499ABCDCA7}" presName="hierChild4" presStyleCnt="0"/>
      <dgm:spPr/>
    </dgm:pt>
    <dgm:pt modelId="{C28058B5-8543-4648-B5CF-8AD04A36555E}" type="pres">
      <dgm:prSet presAssocID="{5BBAFF0E-9AB9-417D-B218-2F499ABCDCA7}" presName="hierChild5" presStyleCnt="0"/>
      <dgm:spPr/>
    </dgm:pt>
    <dgm:pt modelId="{8AA59988-7596-4683-9FB4-777E4290FFE9}" type="pres">
      <dgm:prSet presAssocID="{67E5415B-E5E2-4255-BE96-44B3A6D6EC09}" presName="hierChild3" presStyleCnt="0"/>
      <dgm:spPr/>
    </dgm:pt>
  </dgm:ptLst>
  <dgm:cxnLst>
    <dgm:cxn modelId="{1135C50A-6C75-4149-9933-A36ABB86ABAF}" type="presOf" srcId="{67E5415B-E5E2-4255-BE96-44B3A6D6EC09}" destId="{8F4EF08D-5272-4C91-BB5E-9C0E2C09AF67}" srcOrd="1" destOrd="0" presId="urn:microsoft.com/office/officeart/2005/8/layout/orgChart1"/>
    <dgm:cxn modelId="{F17DA513-B941-4AE1-9EF4-8F3030BF6970}" type="presOf" srcId="{6144E6F9-47C1-43E6-A1E9-16E2CB51D33D}" destId="{FB0DB8BB-FF8D-4ED7-B7C2-BD61941C87A9}" srcOrd="0" destOrd="0" presId="urn:microsoft.com/office/officeart/2005/8/layout/orgChart1"/>
    <dgm:cxn modelId="{E1592940-AB8A-4F6E-93DB-48EF5112FE0C}" type="presOf" srcId="{4DFE6441-32CC-45CE-ABCA-E1EB40468EE5}" destId="{1926360B-2A84-4886-969E-B53B4B87A953}" srcOrd="1" destOrd="0" presId="urn:microsoft.com/office/officeart/2005/8/layout/orgChart1"/>
    <dgm:cxn modelId="{14005540-4633-49B9-90B3-A85A5A8BC216}" srcId="{67E5415B-E5E2-4255-BE96-44B3A6D6EC09}" destId="{4DFE6441-32CC-45CE-ABCA-E1EB40468EE5}" srcOrd="0" destOrd="0" parTransId="{6144E6F9-47C1-43E6-A1E9-16E2CB51D33D}" sibTransId="{CED152E5-6583-4C68-9301-18132F65A7A4}"/>
    <dgm:cxn modelId="{93D62744-A6A7-4AB0-9FAB-494DDD2A846B}" type="presOf" srcId="{A5ABB095-4615-4ECB-9D52-4EA21CD3D9BE}" destId="{9E044B84-8052-4244-9057-D7B65702CCD3}" srcOrd="1" destOrd="0" presId="urn:microsoft.com/office/officeart/2005/8/layout/orgChart1"/>
    <dgm:cxn modelId="{70AD1B68-8784-4C78-9BC7-FB6F36322B0C}" srcId="{85EC9788-21CE-4DFA-893D-5F0E5243732F}" destId="{67E5415B-E5E2-4255-BE96-44B3A6D6EC09}" srcOrd="0" destOrd="0" parTransId="{16B4EC01-8F21-4363-9607-D22C258DD04A}" sibTransId="{0BBAF38C-781E-4685-9809-919D039084EC}"/>
    <dgm:cxn modelId="{58C5E17A-A6F2-4351-97F3-816FE5EF2F38}" type="presOf" srcId="{67E5415B-E5E2-4255-BE96-44B3A6D6EC09}" destId="{3384796E-C973-433D-BB27-7CCF66F61498}" srcOrd="0" destOrd="0" presId="urn:microsoft.com/office/officeart/2005/8/layout/orgChart1"/>
    <dgm:cxn modelId="{CAF5AD91-54B7-4189-AFCC-E42D800BD06B}" type="presOf" srcId="{85EC9788-21CE-4DFA-893D-5F0E5243732F}" destId="{7D6825F8-57A2-4C1D-AFF2-632DDC774554}" srcOrd="0" destOrd="0" presId="urn:microsoft.com/office/officeart/2005/8/layout/orgChart1"/>
    <dgm:cxn modelId="{09B6ECA5-91D9-4786-8490-B0A1DEFA9928}" type="presOf" srcId="{4F701655-8F61-4161-AF21-B5F00FF5301E}" destId="{8F553CF2-EB1A-4C01-B1AE-3DFF0DFC6C46}" srcOrd="0" destOrd="0" presId="urn:microsoft.com/office/officeart/2005/8/layout/orgChart1"/>
    <dgm:cxn modelId="{A7F2CCA8-485B-450C-B606-131E068C84EF}" type="presOf" srcId="{5BBAFF0E-9AB9-417D-B218-2F499ABCDCA7}" destId="{D1144416-FA91-4810-8BC2-D613E7DC96BA}" srcOrd="1" destOrd="0" presId="urn:microsoft.com/office/officeart/2005/8/layout/orgChart1"/>
    <dgm:cxn modelId="{A02EF3B0-B45E-40FC-B2AD-E2738BB0A46C}" srcId="{67E5415B-E5E2-4255-BE96-44B3A6D6EC09}" destId="{A5ABB095-4615-4ECB-9D52-4EA21CD3D9BE}" srcOrd="1" destOrd="0" parTransId="{4F701655-8F61-4161-AF21-B5F00FF5301E}" sibTransId="{07E71C95-FDBA-4511-AF38-FD81F7A6F0C0}"/>
    <dgm:cxn modelId="{CCB685B1-7383-4F39-B242-91D82D6246F7}" type="presOf" srcId="{A5ABB095-4615-4ECB-9D52-4EA21CD3D9BE}" destId="{569ABF2E-A2EA-459F-80A6-E3CF40D411F3}" srcOrd="0" destOrd="0" presId="urn:microsoft.com/office/officeart/2005/8/layout/orgChart1"/>
    <dgm:cxn modelId="{ACE4B4D7-FBC3-439F-96FA-F6B3993E6F72}" srcId="{67E5415B-E5E2-4255-BE96-44B3A6D6EC09}" destId="{5BBAFF0E-9AB9-417D-B218-2F499ABCDCA7}" srcOrd="2" destOrd="0" parTransId="{346D8197-ED67-4511-B687-1F0C69E6ED86}" sibTransId="{61375212-7488-44A6-B818-A6249EB6A774}"/>
    <dgm:cxn modelId="{68289CDF-4B7A-45CD-A50B-235605F2517E}" type="presOf" srcId="{346D8197-ED67-4511-B687-1F0C69E6ED86}" destId="{90F88375-6594-44FE-847A-2638B5AA020B}" srcOrd="0" destOrd="0" presId="urn:microsoft.com/office/officeart/2005/8/layout/orgChart1"/>
    <dgm:cxn modelId="{570BD4F8-55B0-4B92-A32B-6D48EA0D269F}" type="presOf" srcId="{4DFE6441-32CC-45CE-ABCA-E1EB40468EE5}" destId="{A5A94993-096D-465D-8304-5606C24C161F}" srcOrd="0" destOrd="0" presId="urn:microsoft.com/office/officeart/2005/8/layout/orgChart1"/>
    <dgm:cxn modelId="{05AB2EFA-61CD-4831-AF1A-07631157132E}" type="presOf" srcId="{5BBAFF0E-9AB9-417D-B218-2F499ABCDCA7}" destId="{FF2AA73B-3AF5-40B7-8D7C-942A835617DE}" srcOrd="0" destOrd="0" presId="urn:microsoft.com/office/officeart/2005/8/layout/orgChart1"/>
    <dgm:cxn modelId="{152F3070-E50D-4514-9DE5-F7AF63FA5EB8}" type="presParOf" srcId="{7D6825F8-57A2-4C1D-AFF2-632DDC774554}" destId="{5D93AB1E-43A9-4784-8B6C-6D9735792237}" srcOrd="0" destOrd="0" presId="urn:microsoft.com/office/officeart/2005/8/layout/orgChart1"/>
    <dgm:cxn modelId="{70908C11-E593-4E27-B733-B127D21CFA08}" type="presParOf" srcId="{5D93AB1E-43A9-4784-8B6C-6D9735792237}" destId="{B190467C-6EDE-4093-929E-948978CFF720}" srcOrd="0" destOrd="0" presId="urn:microsoft.com/office/officeart/2005/8/layout/orgChart1"/>
    <dgm:cxn modelId="{E43DA6F4-9F99-4583-8D57-4A92C6DA928C}" type="presParOf" srcId="{B190467C-6EDE-4093-929E-948978CFF720}" destId="{3384796E-C973-433D-BB27-7CCF66F61498}" srcOrd="0" destOrd="0" presId="urn:microsoft.com/office/officeart/2005/8/layout/orgChart1"/>
    <dgm:cxn modelId="{C23845EA-2A5F-46BD-8C23-D9A8B463A07C}" type="presParOf" srcId="{B190467C-6EDE-4093-929E-948978CFF720}" destId="{8F4EF08D-5272-4C91-BB5E-9C0E2C09AF67}" srcOrd="1" destOrd="0" presId="urn:microsoft.com/office/officeart/2005/8/layout/orgChart1"/>
    <dgm:cxn modelId="{3A675EA2-91EA-4A34-9E53-1E0150919072}" type="presParOf" srcId="{5D93AB1E-43A9-4784-8B6C-6D9735792237}" destId="{566D403B-174B-4662-BB42-13CA392006D8}" srcOrd="1" destOrd="0" presId="urn:microsoft.com/office/officeart/2005/8/layout/orgChart1"/>
    <dgm:cxn modelId="{07D49FF6-844C-4872-8405-DA6014A17870}" type="presParOf" srcId="{566D403B-174B-4662-BB42-13CA392006D8}" destId="{FB0DB8BB-FF8D-4ED7-B7C2-BD61941C87A9}" srcOrd="0" destOrd="0" presId="urn:microsoft.com/office/officeart/2005/8/layout/orgChart1"/>
    <dgm:cxn modelId="{A3FE656A-DB9B-4D4F-B26F-9A2B3D7D29C0}" type="presParOf" srcId="{566D403B-174B-4662-BB42-13CA392006D8}" destId="{4355DF1B-255C-4B31-A81D-83AC64825001}" srcOrd="1" destOrd="0" presId="urn:microsoft.com/office/officeart/2005/8/layout/orgChart1"/>
    <dgm:cxn modelId="{B2DEC59C-5C33-49CD-8252-2C84FAD18271}" type="presParOf" srcId="{4355DF1B-255C-4B31-A81D-83AC64825001}" destId="{01CB6688-8C32-46BD-A562-B5116D6906F4}" srcOrd="0" destOrd="0" presId="urn:microsoft.com/office/officeart/2005/8/layout/orgChart1"/>
    <dgm:cxn modelId="{77F5D111-6C4F-4E46-A7EF-34C5AD58DB42}" type="presParOf" srcId="{01CB6688-8C32-46BD-A562-B5116D6906F4}" destId="{A5A94993-096D-465D-8304-5606C24C161F}" srcOrd="0" destOrd="0" presId="urn:microsoft.com/office/officeart/2005/8/layout/orgChart1"/>
    <dgm:cxn modelId="{D9F79DDA-15B5-49AB-B8FC-ABFB628D7BE8}" type="presParOf" srcId="{01CB6688-8C32-46BD-A562-B5116D6906F4}" destId="{1926360B-2A84-4886-969E-B53B4B87A953}" srcOrd="1" destOrd="0" presId="urn:microsoft.com/office/officeart/2005/8/layout/orgChart1"/>
    <dgm:cxn modelId="{151AFD44-FB17-426F-9AB7-6D51549EF204}" type="presParOf" srcId="{4355DF1B-255C-4B31-A81D-83AC64825001}" destId="{367A80CA-439B-4B6B-A505-194D70278F1D}" srcOrd="1" destOrd="0" presId="urn:microsoft.com/office/officeart/2005/8/layout/orgChart1"/>
    <dgm:cxn modelId="{32FC6A2A-86B7-447D-AEA8-68670F35A922}" type="presParOf" srcId="{4355DF1B-255C-4B31-A81D-83AC64825001}" destId="{DC08FEEF-FE7E-42DE-81B6-8185E52BC026}" srcOrd="2" destOrd="0" presId="urn:microsoft.com/office/officeart/2005/8/layout/orgChart1"/>
    <dgm:cxn modelId="{87A46F2A-F1D5-4584-9351-745B40EA81EA}" type="presParOf" srcId="{566D403B-174B-4662-BB42-13CA392006D8}" destId="{8F553CF2-EB1A-4C01-B1AE-3DFF0DFC6C46}" srcOrd="2" destOrd="0" presId="urn:microsoft.com/office/officeart/2005/8/layout/orgChart1"/>
    <dgm:cxn modelId="{89D6B26F-4B9E-4EB8-AD2F-C34453EEBD7B}" type="presParOf" srcId="{566D403B-174B-4662-BB42-13CA392006D8}" destId="{3AE98234-CE14-460A-889E-A217F550DE8B}" srcOrd="3" destOrd="0" presId="urn:microsoft.com/office/officeart/2005/8/layout/orgChart1"/>
    <dgm:cxn modelId="{F59A1B15-CCD7-4EB2-9233-F05B13163513}" type="presParOf" srcId="{3AE98234-CE14-460A-889E-A217F550DE8B}" destId="{4DAE9F15-70A6-46D5-8CDA-35D65B60E147}" srcOrd="0" destOrd="0" presId="urn:microsoft.com/office/officeart/2005/8/layout/orgChart1"/>
    <dgm:cxn modelId="{799E9166-7578-40A6-ABA5-05EF992A4A8F}" type="presParOf" srcId="{4DAE9F15-70A6-46D5-8CDA-35D65B60E147}" destId="{569ABF2E-A2EA-459F-80A6-E3CF40D411F3}" srcOrd="0" destOrd="0" presId="urn:microsoft.com/office/officeart/2005/8/layout/orgChart1"/>
    <dgm:cxn modelId="{2DA7E144-F40B-4B16-8DF5-7C14E07AF77A}" type="presParOf" srcId="{4DAE9F15-70A6-46D5-8CDA-35D65B60E147}" destId="{9E044B84-8052-4244-9057-D7B65702CCD3}" srcOrd="1" destOrd="0" presId="urn:microsoft.com/office/officeart/2005/8/layout/orgChart1"/>
    <dgm:cxn modelId="{6B26F903-0A68-47D3-AF25-2BFEE1BEBA00}" type="presParOf" srcId="{3AE98234-CE14-460A-889E-A217F550DE8B}" destId="{511FECBA-A038-44F1-8244-A1FAF12C7045}" srcOrd="1" destOrd="0" presId="urn:microsoft.com/office/officeart/2005/8/layout/orgChart1"/>
    <dgm:cxn modelId="{E32A6395-16AB-4C33-A621-24CADB7FCFC0}" type="presParOf" srcId="{3AE98234-CE14-460A-889E-A217F550DE8B}" destId="{1C424E5D-3043-4994-9602-CCDFE3DAB1CF}" srcOrd="2" destOrd="0" presId="urn:microsoft.com/office/officeart/2005/8/layout/orgChart1"/>
    <dgm:cxn modelId="{207236C2-A818-42AE-A8F2-412150F74C7F}" type="presParOf" srcId="{566D403B-174B-4662-BB42-13CA392006D8}" destId="{90F88375-6594-44FE-847A-2638B5AA020B}" srcOrd="4" destOrd="0" presId="urn:microsoft.com/office/officeart/2005/8/layout/orgChart1"/>
    <dgm:cxn modelId="{33ADEB91-B4D9-4797-856D-DA1B2778CF9B}" type="presParOf" srcId="{566D403B-174B-4662-BB42-13CA392006D8}" destId="{00B8658C-380B-4D69-B99A-445BF0C73B76}" srcOrd="5" destOrd="0" presId="urn:microsoft.com/office/officeart/2005/8/layout/orgChart1"/>
    <dgm:cxn modelId="{5617A8E3-F48F-4C7C-936A-EDD343584AE6}" type="presParOf" srcId="{00B8658C-380B-4D69-B99A-445BF0C73B76}" destId="{0942405D-0517-4544-908B-F4114B5A2309}" srcOrd="0" destOrd="0" presId="urn:microsoft.com/office/officeart/2005/8/layout/orgChart1"/>
    <dgm:cxn modelId="{9663313A-86A4-4424-A6B1-0DF20E270403}" type="presParOf" srcId="{0942405D-0517-4544-908B-F4114B5A2309}" destId="{FF2AA73B-3AF5-40B7-8D7C-942A835617DE}" srcOrd="0" destOrd="0" presId="urn:microsoft.com/office/officeart/2005/8/layout/orgChart1"/>
    <dgm:cxn modelId="{47545BAD-00B6-44A0-8632-4ED100DCCBB4}" type="presParOf" srcId="{0942405D-0517-4544-908B-F4114B5A2309}" destId="{D1144416-FA91-4810-8BC2-D613E7DC96BA}" srcOrd="1" destOrd="0" presId="urn:microsoft.com/office/officeart/2005/8/layout/orgChart1"/>
    <dgm:cxn modelId="{BFF6AE8B-D21F-48EA-8809-C2A394FB6E37}" type="presParOf" srcId="{00B8658C-380B-4D69-B99A-445BF0C73B76}" destId="{E8EF80CC-10D2-4952-8B2F-F9D49741FA5D}" srcOrd="1" destOrd="0" presId="urn:microsoft.com/office/officeart/2005/8/layout/orgChart1"/>
    <dgm:cxn modelId="{37B3FB32-EBCA-4CF6-8E43-BBDC2258596A}" type="presParOf" srcId="{00B8658C-380B-4D69-B99A-445BF0C73B76}" destId="{C28058B5-8543-4648-B5CF-8AD04A36555E}" srcOrd="2" destOrd="0" presId="urn:microsoft.com/office/officeart/2005/8/layout/orgChart1"/>
    <dgm:cxn modelId="{85A7BA40-3B86-4672-8E60-38A18FAFFA80}" type="presParOf" srcId="{5D93AB1E-43A9-4784-8B6C-6D9735792237}" destId="{8AA59988-7596-4683-9FB4-777E4290FFE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F88375-6594-44FE-847A-2638B5AA020B}">
      <dsp:nvSpPr>
        <dsp:cNvPr id="0" name=""/>
        <dsp:cNvSpPr/>
      </dsp:nvSpPr>
      <dsp:spPr>
        <a:xfrm>
          <a:off x="4298432" y="1676832"/>
          <a:ext cx="3040700" cy="5277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886"/>
              </a:lnTo>
              <a:lnTo>
                <a:pt x="3040700" y="263886"/>
              </a:lnTo>
              <a:lnTo>
                <a:pt x="3040700" y="527772"/>
              </a:lnTo>
            </a:path>
          </a:pathLst>
        </a:custGeom>
        <a:noFill/>
        <a:ln w="1905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553CF2-EB1A-4C01-B1AE-3DFF0DFC6C46}">
      <dsp:nvSpPr>
        <dsp:cNvPr id="0" name=""/>
        <dsp:cNvSpPr/>
      </dsp:nvSpPr>
      <dsp:spPr>
        <a:xfrm>
          <a:off x="4252436" y="1676832"/>
          <a:ext cx="91440" cy="527772"/>
        </a:xfrm>
        <a:custGeom>
          <a:avLst/>
          <a:gdLst/>
          <a:ahLst/>
          <a:cxnLst/>
          <a:rect l="0" t="0" r="0" b="0"/>
          <a:pathLst>
            <a:path>
              <a:moveTo>
                <a:pt x="45996" y="0"/>
              </a:moveTo>
              <a:lnTo>
                <a:pt x="45996" y="263886"/>
              </a:lnTo>
              <a:lnTo>
                <a:pt x="45720" y="263886"/>
              </a:lnTo>
              <a:lnTo>
                <a:pt x="45720" y="527772"/>
              </a:lnTo>
            </a:path>
          </a:pathLst>
        </a:custGeom>
        <a:noFill/>
        <a:ln w="1905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0DB8BB-FF8D-4ED7-B7C2-BD61941C87A9}">
      <dsp:nvSpPr>
        <dsp:cNvPr id="0" name=""/>
        <dsp:cNvSpPr/>
      </dsp:nvSpPr>
      <dsp:spPr>
        <a:xfrm>
          <a:off x="1257179" y="1676832"/>
          <a:ext cx="3041253" cy="527772"/>
        </a:xfrm>
        <a:custGeom>
          <a:avLst/>
          <a:gdLst/>
          <a:ahLst/>
          <a:cxnLst/>
          <a:rect l="0" t="0" r="0" b="0"/>
          <a:pathLst>
            <a:path>
              <a:moveTo>
                <a:pt x="3041253" y="0"/>
              </a:moveTo>
              <a:lnTo>
                <a:pt x="3041253" y="263886"/>
              </a:lnTo>
              <a:lnTo>
                <a:pt x="0" y="263886"/>
              </a:lnTo>
              <a:lnTo>
                <a:pt x="0" y="527772"/>
              </a:lnTo>
            </a:path>
          </a:pathLst>
        </a:custGeom>
        <a:noFill/>
        <a:ln w="1905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84796E-C973-433D-BB27-7CCF66F61498}">
      <dsp:nvSpPr>
        <dsp:cNvPr id="0" name=""/>
        <dsp:cNvSpPr/>
      </dsp:nvSpPr>
      <dsp:spPr>
        <a:xfrm>
          <a:off x="2623130" y="420230"/>
          <a:ext cx="3350603" cy="125660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3000" kern="1200" dirty="0"/>
            <a:t>Augu biotehnoloģiju laboratorija</a:t>
          </a:r>
          <a:endParaRPr lang="en-US" sz="3000" kern="1200" dirty="0"/>
        </a:p>
      </dsp:txBody>
      <dsp:txXfrm>
        <a:off x="2623130" y="420230"/>
        <a:ext cx="3350603" cy="1256602"/>
      </dsp:txXfrm>
    </dsp:sp>
    <dsp:sp modelId="{A5A94993-096D-465D-8304-5606C24C161F}">
      <dsp:nvSpPr>
        <dsp:cNvPr id="0" name=""/>
        <dsp:cNvSpPr/>
      </dsp:nvSpPr>
      <dsp:spPr>
        <a:xfrm>
          <a:off x="577" y="2204604"/>
          <a:ext cx="2513204" cy="125660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3000" kern="1200" dirty="0"/>
            <a:t>Augu audu kultūru laboratorija</a:t>
          </a:r>
          <a:endParaRPr lang="en-US" sz="3000" kern="1200" dirty="0"/>
        </a:p>
      </dsp:txBody>
      <dsp:txXfrm>
        <a:off x="577" y="2204604"/>
        <a:ext cx="2513204" cy="1256602"/>
      </dsp:txXfrm>
    </dsp:sp>
    <dsp:sp modelId="{569ABF2E-A2EA-459F-80A6-E3CF40D411F3}">
      <dsp:nvSpPr>
        <dsp:cNvPr id="0" name=""/>
        <dsp:cNvSpPr/>
      </dsp:nvSpPr>
      <dsp:spPr>
        <a:xfrm>
          <a:off x="3041553" y="2204604"/>
          <a:ext cx="2513204" cy="125660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3000" kern="1200" dirty="0"/>
            <a:t>Molekulārās bioloģijas laboratorija</a:t>
          </a:r>
          <a:endParaRPr lang="en-US" sz="3000" kern="1200" dirty="0"/>
        </a:p>
      </dsp:txBody>
      <dsp:txXfrm>
        <a:off x="3041553" y="2204604"/>
        <a:ext cx="2513204" cy="1256602"/>
      </dsp:txXfrm>
    </dsp:sp>
    <dsp:sp modelId="{FF2AA73B-3AF5-40B7-8D7C-942A835617DE}">
      <dsp:nvSpPr>
        <dsp:cNvPr id="0" name=""/>
        <dsp:cNvSpPr/>
      </dsp:nvSpPr>
      <dsp:spPr>
        <a:xfrm>
          <a:off x="6082530" y="2204604"/>
          <a:ext cx="2513204" cy="125660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3000" kern="1200" dirty="0"/>
            <a:t>Agroķīmijas laboratorija</a:t>
          </a:r>
          <a:endParaRPr lang="en-US" sz="3000" kern="1200" dirty="0"/>
        </a:p>
      </dsp:txBody>
      <dsp:txXfrm>
        <a:off x="6082530" y="2204604"/>
        <a:ext cx="2513204" cy="12566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89F90-2C73-45F9-8273-0EC117F3A8F9}" type="datetimeFigureOut">
              <a:rPr lang="lv-LV" smtClean="0"/>
              <a:t>31.01.20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AFF5F-81E7-4232-8F21-B69D12A4C92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55371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282C8-EA74-4A69-A483-0D69B5821FB0}" type="datetimeFigureOut">
              <a:rPr lang="en-US" smtClean="0"/>
              <a:t>1/31/20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9B416-A05E-40EF-86FD-CEBC3A027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30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Attēlā ķiploku un sīpolu lauciņu parauglaukumi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9B416-A05E-40EF-86FD-CEBC3A0272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28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lv" b="1"/>
              <a:t>Projekta mērķis</a:t>
            </a:r>
            <a:r>
              <a:rPr lang="lv"/>
              <a:t>: ieviest tehnoloģijas  augstvērtīgu </a:t>
            </a:r>
            <a:r>
              <a:rPr lang="lv" err="1"/>
              <a:t>herbālo</a:t>
            </a:r>
            <a:r>
              <a:rPr lang="lv"/>
              <a:t> produktu ieguvei šādām Latvijā perspektīvu </a:t>
            </a:r>
            <a:r>
              <a:rPr lang="lv" err="1"/>
              <a:t>augļaugu</a:t>
            </a:r>
            <a:r>
              <a:rPr lang="lv"/>
              <a:t> kultūrām (smiltsērkšķu, aveņu, kazeņu, krūmcidoniju),  ārstniecības augam (</a:t>
            </a:r>
            <a:r>
              <a:rPr lang="lv" err="1"/>
              <a:t>Saflora</a:t>
            </a:r>
            <a:r>
              <a:rPr lang="lv"/>
              <a:t> </a:t>
            </a:r>
            <a:r>
              <a:rPr lang="lv" err="1"/>
              <a:t>leizeja</a:t>
            </a:r>
            <a:r>
              <a:rPr lang="lv"/>
              <a:t>) un ziediem (kallām)  rast risinājumus veselīga stādu materiāla ieguvei, kas perspektīvā izmantojami  </a:t>
            </a:r>
            <a:r>
              <a:rPr lang="lv" err="1"/>
              <a:t>komercaudzēšanā</a:t>
            </a:r>
            <a:r>
              <a:rPr lang="lv"/>
              <a:t>, un, sadarbojoties dārzkopības nozarei, zinātnes un izglītības iestādēm, attīstīt biotehnoloģiju kompetences. Projektā paredzēts: 1) izstrādāt tehnoloģijas augļu, ogu, to audzēšanas un pārstrādes blakusproduktu paplašinātai izmantošanai, nosakot: bioloģiski aktīvu vielu (BAV) savienojumus ar konservējošām, antioksidantu īpašībām un dabīgos pigmentus izejvielās; LV audzētas </a:t>
            </a:r>
            <a:r>
              <a:rPr lang="lv" err="1"/>
              <a:t>leizejas</a:t>
            </a:r>
            <a:r>
              <a:rPr lang="lv"/>
              <a:t> BAV saturu auga daļās; izstrādāt ekstraktus, sagatavot produktu tehniskos noteikumus; 2) smiltsērkšķiem izstrādāt metodikas perspektīvu šķirņu pavairošanai </a:t>
            </a:r>
            <a:r>
              <a:rPr lang="lv" i="1" err="1"/>
              <a:t>in</a:t>
            </a:r>
            <a:r>
              <a:rPr lang="lv" i="1"/>
              <a:t> </a:t>
            </a:r>
            <a:r>
              <a:rPr lang="lv" i="1" err="1"/>
              <a:t>vitro</a:t>
            </a:r>
            <a:r>
              <a:rPr lang="lv"/>
              <a:t>; avenēm pielāgot esošos </a:t>
            </a:r>
            <a:r>
              <a:rPr lang="lv" i="1" err="1"/>
              <a:t>in</a:t>
            </a:r>
            <a:r>
              <a:rPr lang="lv" i="1"/>
              <a:t> </a:t>
            </a:r>
            <a:r>
              <a:rPr lang="lv" i="1" err="1"/>
              <a:t>vitro</a:t>
            </a:r>
            <a:r>
              <a:rPr lang="lv"/>
              <a:t> pavairošanas protokolus perspektīviem genotipiem, noteikt vīrusus, veikt vietējo šķirņu atveseļošanu </a:t>
            </a:r>
            <a:r>
              <a:rPr lang="lv" i="1" err="1"/>
              <a:t>in</a:t>
            </a:r>
            <a:r>
              <a:rPr lang="lv" i="1"/>
              <a:t> </a:t>
            </a:r>
            <a:r>
              <a:rPr lang="lv" i="1" err="1"/>
              <a:t>vitro</a:t>
            </a:r>
            <a:r>
              <a:rPr lang="lv"/>
              <a:t>; kallām identificēt vīrusus, veikt izmēģinājumus pavairošanai </a:t>
            </a:r>
            <a:r>
              <a:rPr lang="lv" i="1" err="1"/>
              <a:t>in</a:t>
            </a:r>
            <a:r>
              <a:rPr lang="lv" i="1"/>
              <a:t> </a:t>
            </a:r>
            <a:r>
              <a:rPr lang="lv" i="1" err="1"/>
              <a:t>vitro</a:t>
            </a:r>
            <a:r>
              <a:rPr lang="lv"/>
              <a:t>; izpētīt </a:t>
            </a:r>
            <a:r>
              <a:rPr lang="lv" err="1"/>
              <a:t>leizejas</a:t>
            </a:r>
            <a:r>
              <a:rPr lang="lv"/>
              <a:t> </a:t>
            </a:r>
            <a:r>
              <a:rPr lang="lv" i="1" err="1"/>
              <a:t>in</a:t>
            </a:r>
            <a:r>
              <a:rPr lang="lv" i="1"/>
              <a:t> </a:t>
            </a:r>
            <a:r>
              <a:rPr lang="lv" i="1" err="1"/>
              <a:t>vitro</a:t>
            </a:r>
            <a:r>
              <a:rPr lang="lv" i="1"/>
              <a:t> </a:t>
            </a:r>
            <a:r>
              <a:rPr lang="lv"/>
              <a:t>pavairošanas iespējas; veikt krūmcidoniju materiāla ģenētisko izpēti viendabīga </a:t>
            </a:r>
            <a:r>
              <a:rPr lang="lv" err="1"/>
              <a:t>stādmateriāla</a:t>
            </a:r>
            <a:r>
              <a:rPr lang="lv"/>
              <a:t> un jaunu izejvielu iegūšanai, kas nākotnē var kalpot kā  materiāli tehniskā bāze dārzkopības speciālistu apmācībai un paplašināt zināšanu bāzi dārzkopības zinātnē un biotehnoloģijās. </a:t>
            </a:r>
            <a:r>
              <a:rPr lang="lv-LV"/>
              <a:t>Projektā izstrādātās metodes un tehnoloģijas tieši vērstas uz </a:t>
            </a:r>
            <a:r>
              <a:rPr lang="lv-LV" b="1"/>
              <a:t>nozares konkurētspējas paaugstināšanu, kompetences pārnesi</a:t>
            </a:r>
            <a:r>
              <a:rPr lang="lv-LV"/>
              <a:t> starp partneriem, perspektīvā radot iespēju produktu eksportam. </a:t>
            </a:r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38901-0C2D-43CF-A23E-0407BE714DB2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51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1/31/20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1/31/20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86956" y="168212"/>
            <a:ext cx="4378481" cy="892158"/>
          </a:xfrm>
        </p:spPr>
        <p:txBody>
          <a:bodyPr/>
          <a:lstStyle/>
          <a:p>
            <a:br>
              <a:rPr lang="lv-LV" sz="2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lv-LV" sz="2200" b="1" dirty="0">
                <a:solidFill>
                  <a:schemeClr val="accent2">
                    <a:lumMod val="75000"/>
                  </a:schemeClr>
                </a:solidFill>
              </a:rPr>
              <a:t>-Dārzkopības konference 2020-</a:t>
            </a:r>
            <a:br>
              <a:rPr lang="lv-LV" sz="22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lv-LV" sz="2200" b="1" dirty="0">
                <a:solidFill>
                  <a:schemeClr val="accent2">
                    <a:lumMod val="75000"/>
                  </a:schemeClr>
                </a:solidFill>
              </a:rPr>
              <a:t>31.01.2020.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52492" y="5929039"/>
            <a:ext cx="3818546" cy="928961"/>
          </a:xfrm>
        </p:spPr>
        <p:txBody>
          <a:bodyPr>
            <a:normAutofit fontScale="92500" lnSpcReduction="20000"/>
          </a:bodyPr>
          <a:lstStyle/>
          <a:p>
            <a:r>
              <a:rPr lang="lv-LV" sz="28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Rafaels Joffe</a:t>
            </a:r>
          </a:p>
          <a:p>
            <a:r>
              <a:rPr lang="lv-LV" sz="28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Ieva Vincovska</a:t>
            </a:r>
          </a:p>
          <a:p>
            <a:endParaRPr lang="lv-LV" sz="2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endParaRPr lang="lv-LV" sz="50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82202"/>
            <a:ext cx="4161665" cy="27757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42007" y="2177370"/>
            <a:ext cx="58961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36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Paveiktais 2019.gadā un uzsāktais 2020.gadā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20928"/>
          <a:stretch/>
        </p:blipFill>
        <p:spPr>
          <a:xfrm>
            <a:off x="0" y="0"/>
            <a:ext cx="3192990" cy="179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81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117" y="2184960"/>
            <a:ext cx="3702425" cy="3099309"/>
          </a:xfrm>
        </p:spPr>
        <p:txBody>
          <a:bodyPr>
            <a:normAutofit/>
          </a:bodyPr>
          <a:lstStyle/>
          <a:p>
            <a:pPr algn="ctr"/>
            <a:r>
              <a:rPr lang="lv-LV" sz="3200" b="1" dirty="0"/>
              <a:t>ES FINANSĒJUMS PROFESIONĀLAJAI IZGLĪTĪBAI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6542" y="131296"/>
            <a:ext cx="7799293" cy="6545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8564"/>
            <a:ext cx="2232892" cy="114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34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8441" y="844466"/>
            <a:ext cx="7766936" cy="1646302"/>
          </a:xfrm>
        </p:spPr>
        <p:txBody>
          <a:bodyPr/>
          <a:lstStyle/>
          <a:p>
            <a:pPr algn="ctr"/>
            <a:r>
              <a:rPr lang="lv-LV" dirty="0"/>
              <a:t>Zinātnes un tehnoloģiju attīstība BDV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61" y="329979"/>
            <a:ext cx="2011680" cy="10289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25" y="2570672"/>
            <a:ext cx="6430991" cy="428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18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Uzsāktie projekti 2019.gadā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>
            <a:normAutofit/>
          </a:bodyPr>
          <a:lstStyle/>
          <a:p>
            <a:pPr lvl="0"/>
            <a:r>
              <a:rPr lang="en-US" sz="2200" dirty="0"/>
              <a:t>Dažādu augu aizsardzības metožu ietekme uz sīpolaugu un zemeņu augšanu un ražu Latvijas apstākļos” </a:t>
            </a:r>
            <a:endParaRPr lang="lv-LV" sz="2200" dirty="0"/>
          </a:p>
          <a:p>
            <a:pPr lvl="0"/>
            <a:r>
              <a:rPr lang="en-US" sz="2200" dirty="0"/>
              <a:t>LAD 16.1 projekts “Biotehnoloģiju kompetences attīstība augstvērtīgu dārzkopības produktu ieguvei” </a:t>
            </a:r>
            <a:endParaRPr lang="lv-LV" sz="2200" dirty="0"/>
          </a:p>
          <a:p>
            <a:r>
              <a:rPr lang="en-US" sz="2200" dirty="0"/>
              <a:t>LAD 16.1 projekt</a:t>
            </a:r>
            <a:r>
              <a:rPr lang="lv-LV" sz="2200" dirty="0"/>
              <a:t>s</a:t>
            </a:r>
            <a:r>
              <a:rPr lang="en-US" sz="2200" dirty="0"/>
              <a:t> </a:t>
            </a:r>
            <a:r>
              <a:rPr lang="lv-LV" sz="2200" dirty="0"/>
              <a:t>«Inovatīvu risinājumu izpēte un jaunu metožu izstrāde efektivitātes un kvalitātes veicināšanai Latvijas siltumnīcu sektorā [IRIS]» </a:t>
            </a:r>
          </a:p>
          <a:p>
            <a:r>
              <a:rPr lang="en-US" sz="2200" dirty="0"/>
              <a:t>LAD 16.1 projekt</a:t>
            </a:r>
            <a:r>
              <a:rPr lang="lv-LV" sz="2200" dirty="0"/>
              <a:t>s</a:t>
            </a:r>
            <a:r>
              <a:rPr lang="en-US" sz="2200" dirty="0"/>
              <a:t> “Autonoma robotizēta platforma </a:t>
            </a:r>
            <a:r>
              <a:rPr lang="en-US" sz="2200" b="1" i="1" dirty="0"/>
              <a:t>Latvijas</a:t>
            </a:r>
            <a:r>
              <a:rPr lang="en-US" sz="2200" dirty="0"/>
              <a:t> </a:t>
            </a:r>
            <a:endParaRPr lang="lv-LV" sz="2200" dirty="0"/>
          </a:p>
          <a:p>
            <a:pPr marL="0" indent="0">
              <a:buNone/>
            </a:pPr>
            <a:r>
              <a:rPr lang="en-US" sz="2200" b="1" i="1" dirty="0" err="1"/>
              <a:t>i</a:t>
            </a:r>
            <a:r>
              <a:rPr lang="lv-LV" sz="2200" b="1" i="1" dirty="0"/>
              <a:t>-</a:t>
            </a:r>
            <a:r>
              <a:rPr lang="en-US" sz="2200" b="1" i="1" dirty="0" err="1"/>
              <a:t>Dārzs</a:t>
            </a:r>
            <a:r>
              <a:rPr lang="en-US" sz="2200" b="1" i="1" dirty="0"/>
              <a:t> </a:t>
            </a:r>
            <a:r>
              <a:rPr lang="en-US" sz="2200" dirty="0"/>
              <a:t>– ilgtspējīgai stādaudzēšanas nozares attīstībai”</a:t>
            </a:r>
            <a:r>
              <a:rPr lang="lv-LV" sz="2200" dirty="0"/>
              <a:t>.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61" y="329979"/>
            <a:ext cx="2011680" cy="1028974"/>
          </a:xfrm>
          <a:prstGeom prst="rect">
            <a:avLst/>
          </a:prstGeom>
        </p:spPr>
      </p:pic>
      <p:sp>
        <p:nvSpPr>
          <p:cNvPr id="5" name="AutoShape 2" descr="Attēlu rezultāti vaicājumam “laboratory green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sp>
        <p:nvSpPr>
          <p:cNvPr id="6" name="AutoShape 4" descr="Attēlu rezultāti vaicājumam “laboratory green”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pic>
        <p:nvPicPr>
          <p:cNvPr id="7" name="Picture 2" descr="Attēlu rezultāti vaicājumam “sīpolaugi”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242" y="4929627"/>
            <a:ext cx="3099758" cy="191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439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693312" cy="1320800"/>
          </a:xfrm>
        </p:spPr>
        <p:txBody>
          <a:bodyPr>
            <a:noAutofit/>
          </a:bodyPr>
          <a:lstStyle/>
          <a:p>
            <a:r>
              <a:rPr lang="en-US" sz="2800" dirty="0"/>
              <a:t>Dažādu augu aizsardzības metožu ietekme uz sīpolaugu</a:t>
            </a:r>
            <a:r>
              <a:rPr lang="lv-LV" sz="2800" dirty="0"/>
              <a:t>, </a:t>
            </a:r>
            <a:r>
              <a:rPr lang="en-US" sz="2800" dirty="0"/>
              <a:t>zemeņu augšanu un ražu Latvijas apstākļos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98280"/>
            <a:ext cx="8596668" cy="3880773"/>
          </a:xfrm>
        </p:spPr>
        <p:txBody>
          <a:bodyPr/>
          <a:lstStyle/>
          <a:p>
            <a:endParaRPr lang="lv-LV" dirty="0"/>
          </a:p>
          <a:p>
            <a:r>
              <a:rPr lang="lv-LV" altLang="en-US" sz="2200" b="1" dirty="0">
                <a:solidFill>
                  <a:schemeClr val="tx1"/>
                </a:solidFill>
              </a:rPr>
              <a:t>Mērķis: </a:t>
            </a:r>
            <a:r>
              <a:rPr lang="lv-LV" altLang="en-US" sz="2200" dirty="0"/>
              <a:t>Demonstrēt dažādu augu aizsardzības metožu ietekmi uz sīpolaugu, zemeņu augšanu un ražu Latvijas apstākļos</a:t>
            </a:r>
            <a:endParaRPr lang="en-US" alt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61" y="329979"/>
            <a:ext cx="2011680" cy="1028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70301"/>
            <a:ext cx="4529908" cy="33974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824" y="3530686"/>
            <a:ext cx="2495486" cy="3327314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1226" y="3470301"/>
            <a:ext cx="2540774" cy="338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18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3100" dirty="0"/>
              <a:t>LAD 16.1 projekts “Biotehnoloģiju kompetences attīstība augstvērtīgu dārzkopības produktu ieguvei”</a:t>
            </a:r>
            <a:br>
              <a:rPr lang="lv-LV" dirty="0">
                <a:solidFill>
                  <a:srgbClr val="FF0000"/>
                </a:solidFill>
              </a:rPr>
            </a:b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z="2400" dirty="0">
                <a:solidFill>
                  <a:schemeClr val="tx1"/>
                </a:solidFill>
              </a:rPr>
              <a:t>Sadarbības partneri -</a:t>
            </a:r>
            <a:r>
              <a:rPr lang="lv-LV" sz="2400" dirty="0"/>
              <a:t>LU, DI, SAB, Z/S«Kurmīši» Z/S «Cukuriņi», SIA «Berrypark» J. Jansons, SIA «L.Ē.V» Ekstraktu rūpnīca.</a:t>
            </a:r>
          </a:p>
          <a:p>
            <a:pPr marL="0" indent="0">
              <a:buNone/>
            </a:pP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61" y="329979"/>
            <a:ext cx="2011680" cy="10289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69202" y="3244334"/>
            <a:ext cx="25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5969202" y="3244334"/>
            <a:ext cx="25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8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A2FC71F-D072-4F84-8931-50F30B4754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821" y="5328633"/>
            <a:ext cx="1854200" cy="15293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202" y="5555026"/>
            <a:ext cx="2857143" cy="8253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032" y="4329142"/>
            <a:ext cx="1487285" cy="9873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202" y="4030117"/>
            <a:ext cx="1302818" cy="13028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897" y="4254025"/>
            <a:ext cx="2355168" cy="9595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9057" y="4254025"/>
            <a:ext cx="2495550" cy="1181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0450" y="5512097"/>
            <a:ext cx="1335140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55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076" y="609600"/>
            <a:ext cx="9297216" cy="952091"/>
          </a:xfrm>
        </p:spPr>
        <p:txBody>
          <a:bodyPr/>
          <a:lstStyle/>
          <a:p>
            <a:r>
              <a:rPr lang="lv-LV" dirty="0"/>
              <a:t> Projekta aktivitātēs iekļautie dārzaugi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818" y="2172879"/>
            <a:ext cx="2537539" cy="3094193"/>
          </a:xfrm>
        </p:spPr>
        <p:txBody>
          <a:bodyPr>
            <a:normAutofit/>
          </a:bodyPr>
          <a:lstStyle/>
          <a:p>
            <a:r>
              <a:rPr lang="lv-LV" sz="2200" dirty="0"/>
              <a:t>Leizeja</a:t>
            </a:r>
          </a:p>
          <a:p>
            <a:r>
              <a:rPr lang="lv-LV" sz="2200" dirty="0"/>
              <a:t>Avenes, kazenes</a:t>
            </a:r>
          </a:p>
          <a:p>
            <a:r>
              <a:rPr lang="lv-LV" sz="2200" dirty="0"/>
              <a:t>Krūmcidonijas</a:t>
            </a:r>
          </a:p>
          <a:p>
            <a:r>
              <a:rPr lang="lv-LV" sz="2200" dirty="0"/>
              <a:t>Smiltsērkšķi</a:t>
            </a:r>
          </a:p>
          <a:p>
            <a:r>
              <a:rPr lang="lv-LV" sz="2200" dirty="0"/>
              <a:t>Kallas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549" y="1930399"/>
            <a:ext cx="2733503" cy="18223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8052" y="1930399"/>
            <a:ext cx="2429780" cy="18223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832" y="1930398"/>
            <a:ext cx="1822336" cy="1822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7879" y="3752157"/>
            <a:ext cx="2619375" cy="1743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549" y="3752734"/>
            <a:ext cx="2323330" cy="17424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8" r="10816"/>
          <a:stretch/>
        </p:blipFill>
        <p:spPr>
          <a:xfrm>
            <a:off x="7757253" y="3719838"/>
            <a:ext cx="2051765" cy="1775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61" y="329979"/>
            <a:ext cx="2011680" cy="102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5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6176759" cy="1320800"/>
          </a:xfrm>
        </p:spPr>
        <p:txBody>
          <a:bodyPr>
            <a:normAutofit/>
          </a:bodyPr>
          <a:lstStyle/>
          <a:p>
            <a:r>
              <a:rPr lang="lv-LV" dirty="0"/>
              <a:t>Mērķi un uzdevumi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2" y="2160589"/>
            <a:ext cx="7517761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v-LV" sz="2400" dirty="0"/>
              <a:t>Ieviest tehnoloģijas augstvērtīgu herbālo produktu ieguvei </a:t>
            </a:r>
          </a:p>
          <a:p>
            <a:endParaRPr lang="lv-LV" sz="2400" dirty="0"/>
          </a:p>
          <a:p>
            <a:r>
              <a:rPr lang="lv-LV" sz="2400" dirty="0"/>
              <a:t>Rast risinājumus atveseļota dārzaugu stādmateriāla ieguvei</a:t>
            </a:r>
          </a:p>
          <a:p>
            <a:endParaRPr lang="lv-LV" sz="2400" dirty="0"/>
          </a:p>
          <a:p>
            <a:r>
              <a:rPr lang="lv-LV" sz="2400" dirty="0"/>
              <a:t>Attīstīt biotehnoloģiju kompetences dārzkopības pētniecības un izglītības iestādēs Latvijā.</a:t>
            </a:r>
          </a:p>
        </p:txBody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61" y="329979"/>
            <a:ext cx="2011680" cy="1028974"/>
          </a:xfrm>
          <a:prstGeom prst="rect">
            <a:avLst/>
          </a:prstGeom>
        </p:spPr>
      </p:pic>
      <p:pic>
        <p:nvPicPr>
          <p:cNvPr id="17" name="Picture 2" descr="Attēlu rezultāti vaicājumam “dārzaugi”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6301" y="2443942"/>
            <a:ext cx="3524752" cy="442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44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19" y="390769"/>
            <a:ext cx="8596668" cy="1320800"/>
          </a:xfrm>
        </p:spPr>
        <p:txBody>
          <a:bodyPr>
            <a:normAutofit fontScale="90000"/>
          </a:bodyPr>
          <a:lstStyle/>
          <a:p>
            <a:pPr lvl="0"/>
            <a:r>
              <a:rPr lang="en-US" sz="3100" dirty="0"/>
              <a:t>LAD 16.1 </a:t>
            </a:r>
            <a:r>
              <a:rPr lang="en-US" sz="3100" dirty="0" err="1"/>
              <a:t>projekt</a:t>
            </a:r>
            <a:r>
              <a:rPr lang="lv-LV" sz="3100" dirty="0"/>
              <a:t>s</a:t>
            </a:r>
            <a:r>
              <a:rPr lang="en-US" sz="3100" dirty="0"/>
              <a:t> </a:t>
            </a:r>
            <a:r>
              <a:rPr lang="lv-LV" sz="3100" dirty="0"/>
              <a:t>«Inovatīvu risinājumu izpēte un jaunu metožu izstrāde efektivitātes un kvalitātes veicināšanai Latvijas siltumnīcu sektorā [IRIS]»</a:t>
            </a:r>
            <a:br>
              <a:rPr lang="lv-LV" dirty="0"/>
            </a:b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519" y="2583283"/>
            <a:ext cx="8596668" cy="3880773"/>
          </a:xfrm>
        </p:spPr>
        <p:txBody>
          <a:bodyPr/>
          <a:lstStyle/>
          <a:p>
            <a:r>
              <a:rPr lang="lv-LV" sz="2200" b="1" dirty="0">
                <a:solidFill>
                  <a:schemeClr val="tx1"/>
                </a:solidFill>
              </a:rPr>
              <a:t>Projekta mērķis: </a:t>
            </a:r>
            <a:r>
              <a:rPr lang="lv-LV" sz="2200" dirty="0">
                <a:solidFill>
                  <a:schemeClr val="tx1"/>
                </a:solidFill>
              </a:rPr>
              <a:t>izstrādāt efektīvus un Latvijas apstākļiem atbilstošus siltumnīcas iekārtu vadības un procesa analīzes algoritmus, izmantojot jaunākos siltumnīcu tehnoloģiju risinājumus</a:t>
            </a:r>
          </a:p>
          <a:p>
            <a:pPr marL="0" indent="0">
              <a:buNone/>
            </a:pPr>
            <a:endParaRPr lang="lv-LV" sz="2200" dirty="0">
              <a:solidFill>
                <a:schemeClr val="tx1"/>
              </a:solidFill>
            </a:endParaRPr>
          </a:p>
          <a:p>
            <a:r>
              <a:rPr lang="lv-LV" sz="2200" b="1" dirty="0">
                <a:solidFill>
                  <a:schemeClr val="tx1"/>
                </a:solidFill>
              </a:rPr>
              <a:t>Sadarbības partneri: </a:t>
            </a:r>
            <a:r>
              <a:rPr lang="lv-LV" sz="2200" dirty="0">
                <a:solidFill>
                  <a:schemeClr val="tx1"/>
                </a:solidFill>
              </a:rPr>
              <a:t>RTU, LLU, BDV, SIA «Latgales Dārzeņu loģistika» Z/S «Eži», </a:t>
            </a:r>
            <a:r>
              <a:rPr lang="en-US" sz="2200" dirty="0">
                <a:solidFill>
                  <a:schemeClr val="tx1"/>
                </a:solidFill>
              </a:rPr>
              <a:t>Z</a:t>
            </a:r>
            <a:r>
              <a:rPr lang="lv-LV" sz="2200" dirty="0">
                <a:solidFill>
                  <a:schemeClr val="tx1"/>
                </a:solidFill>
              </a:rPr>
              <a:t>/</a:t>
            </a:r>
            <a:r>
              <a:rPr lang="en-US" sz="2200" dirty="0">
                <a:solidFill>
                  <a:schemeClr val="tx1"/>
                </a:solidFill>
              </a:rPr>
              <a:t>S </a:t>
            </a:r>
            <a:r>
              <a:rPr lang="lv-LV" sz="2200" dirty="0">
                <a:solidFill>
                  <a:schemeClr val="tx1"/>
                </a:solidFill>
              </a:rPr>
              <a:t>«</a:t>
            </a:r>
            <a:r>
              <a:rPr lang="en-US" sz="2200" dirty="0" err="1">
                <a:solidFill>
                  <a:schemeClr val="tx1"/>
                </a:solidFill>
              </a:rPr>
              <a:t>Utāni</a:t>
            </a:r>
            <a:r>
              <a:rPr lang="lv-LV" sz="2200" dirty="0">
                <a:solidFill>
                  <a:schemeClr val="tx1"/>
                </a:solidFill>
              </a:rPr>
              <a:t>»,</a:t>
            </a:r>
            <a:r>
              <a:rPr lang="en-US" sz="2200" dirty="0">
                <a:solidFill>
                  <a:schemeClr val="tx1"/>
                </a:solidFill>
              </a:rPr>
              <a:t> SIA </a:t>
            </a:r>
            <a:r>
              <a:rPr lang="lv-LV" sz="2200" dirty="0">
                <a:solidFill>
                  <a:schemeClr val="tx1"/>
                </a:solidFill>
              </a:rPr>
              <a:t>«</a:t>
            </a:r>
            <a:r>
              <a:rPr lang="en-US" sz="2200" dirty="0" err="1">
                <a:solidFill>
                  <a:schemeClr val="tx1"/>
                </a:solidFill>
              </a:rPr>
              <a:t>Aberry</a:t>
            </a:r>
            <a:r>
              <a:rPr lang="lv-LV" sz="2200" dirty="0">
                <a:solidFill>
                  <a:schemeClr val="tx1"/>
                </a:solidFill>
              </a:rPr>
              <a:t>».</a:t>
            </a:r>
          </a:p>
          <a:p>
            <a:endParaRPr lang="lv-LV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61" y="329979"/>
            <a:ext cx="2011680" cy="102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57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3100" dirty="0"/>
              <a:t>LAD 16.1 projektu  “Autonoma robotizēta platforma </a:t>
            </a:r>
            <a:r>
              <a:rPr lang="en-US" sz="3100" b="1" i="1" dirty="0"/>
              <a:t>Latvijas i</a:t>
            </a:r>
            <a:r>
              <a:rPr lang="lv-LV" sz="3100" b="1" i="1" dirty="0"/>
              <a:t>-</a:t>
            </a:r>
            <a:r>
              <a:rPr lang="en-US" sz="3100" b="1" i="1" dirty="0"/>
              <a:t>Dārzs </a:t>
            </a:r>
            <a:r>
              <a:rPr lang="en-US" sz="3100" dirty="0"/>
              <a:t>– ilgtspējīgai stādaudzēšanas nozares attīstībai”</a:t>
            </a:r>
            <a:br>
              <a:rPr lang="lv-LV" dirty="0"/>
            </a:b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5" y="2160589"/>
            <a:ext cx="5605562" cy="3880773"/>
          </a:xfrm>
        </p:spPr>
        <p:txBody>
          <a:bodyPr>
            <a:noAutofit/>
          </a:bodyPr>
          <a:lstStyle/>
          <a:p>
            <a:r>
              <a:rPr lang="lv-LV" sz="2200" b="1" dirty="0"/>
              <a:t>Projekta mēķis: </a:t>
            </a:r>
            <a:r>
              <a:rPr lang="en-US" sz="2200" dirty="0"/>
              <a:t> </a:t>
            </a:r>
            <a:r>
              <a:rPr lang="lv-LV" sz="2200" dirty="0"/>
              <a:t>izstrādāt un praktiski ieviest robotizētu, autonomu platformu </a:t>
            </a:r>
            <a:r>
              <a:rPr lang="lv-LV" sz="2200" b="1" i="1" dirty="0"/>
              <a:t>Latvijas i-Dārzs</a:t>
            </a:r>
            <a:r>
              <a:rPr lang="lv-LV" sz="2200" dirty="0"/>
              <a:t>, kas nodrošinās augu monitoringa un kopšanas funkciju, kā arī ražošanas procesu automatizāciju un </a:t>
            </a:r>
            <a:r>
              <a:rPr lang="lv-LV" sz="2200" dirty="0" err="1"/>
              <a:t>digitalizāciju</a:t>
            </a:r>
            <a:r>
              <a:rPr lang="lv-LV" sz="2200" dirty="0"/>
              <a:t>.</a:t>
            </a:r>
          </a:p>
          <a:p>
            <a:r>
              <a:rPr lang="lv-LV" sz="2200" b="1" dirty="0"/>
              <a:t>Sadarbībā ar: </a:t>
            </a:r>
            <a:r>
              <a:rPr lang="lv-LV" sz="2200" dirty="0"/>
              <a:t>LLU, LU, RTU, SIA “Galantus”, SIA "Stādaudzētava Blīdene", SIA "Baltijas Konsultācijas" un Stādu audzētāju biedrība. </a:t>
            </a:r>
          </a:p>
          <a:p>
            <a:pPr marL="0" lvl="0" indent="0">
              <a:buNone/>
            </a:pPr>
            <a:r>
              <a:rPr lang="lv-LV" sz="2200" dirty="0"/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61" y="329979"/>
            <a:ext cx="2011680" cy="1028974"/>
          </a:xfrm>
          <a:prstGeom prst="rect">
            <a:avLst/>
          </a:prstGeom>
        </p:spPr>
      </p:pic>
      <p:pic>
        <p:nvPicPr>
          <p:cNvPr id="5" name="Picture 2" descr="http://www.bulduri.lv/wp-content/uploads/2019/11/Laist%C4%AB%C5%A1anas-sist%C4%93mas-sh%C4%93m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2896" y="2794959"/>
            <a:ext cx="5909104" cy="413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876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Puķu dobju pārkārtošana projekta </a:t>
            </a:r>
            <a:br>
              <a:rPr lang="lv-LV" dirty="0"/>
            </a:br>
            <a:r>
              <a:rPr lang="lv-LV" b="1" i="1" dirty="0"/>
              <a:t>Latvijas</a:t>
            </a:r>
            <a:r>
              <a:rPr lang="lv-LV" dirty="0"/>
              <a:t> </a:t>
            </a:r>
            <a:r>
              <a:rPr lang="lv-LV" b="1" i="1" dirty="0"/>
              <a:t>i-Dārzs</a:t>
            </a:r>
            <a:r>
              <a:rPr lang="lv-LV" dirty="0"/>
              <a:t> ietvaros</a:t>
            </a:r>
            <a:endParaRPr lang="en-US" dirty="0"/>
          </a:p>
        </p:txBody>
      </p:sp>
      <p:pic>
        <p:nvPicPr>
          <p:cNvPr id="1026" name="Picture 2" descr="http://www.bulduri.lv/wp-content/uploads/2019/11/WhatsApp-Image-2019-11-19-at-08.27.00-1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487" y="2086846"/>
            <a:ext cx="8398362" cy="398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61" y="329979"/>
            <a:ext cx="2011680" cy="102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44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Izglītojamie un absolventi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434" y="1490626"/>
            <a:ext cx="8770568" cy="4810840"/>
          </a:xfrm>
        </p:spPr>
        <p:txBody>
          <a:bodyPr/>
          <a:lstStyle/>
          <a:p>
            <a:r>
              <a:rPr lang="lv-LV" sz="2400" dirty="0"/>
              <a:t>Izglītojamo skaits – 211</a:t>
            </a:r>
          </a:p>
          <a:p>
            <a:r>
              <a:rPr lang="lv-LV" sz="2400" dirty="0"/>
              <a:t>Kopējais absolvējušo skaits – 69</a:t>
            </a:r>
          </a:p>
          <a:p>
            <a:r>
              <a:rPr lang="lv-LV" sz="2400" dirty="0">
                <a:solidFill>
                  <a:schemeClr val="tx1"/>
                </a:solidFill>
              </a:rPr>
              <a:t>4 absolventi uzsākuši studijas LLU ar </a:t>
            </a:r>
          </a:p>
          <a:p>
            <a:pPr marL="0" indent="0">
              <a:buNone/>
            </a:pPr>
            <a:r>
              <a:rPr lang="lv-LV" sz="2400" dirty="0">
                <a:solidFill>
                  <a:schemeClr val="tx1"/>
                </a:solidFill>
              </a:rPr>
              <a:t>iegūto profesiju saistītas nozarēs</a:t>
            </a:r>
          </a:p>
          <a:p>
            <a:endParaRPr lang="lv-LV" sz="2800" dirty="0"/>
          </a:p>
          <a:p>
            <a:pPr marL="0" indent="0">
              <a:buNone/>
            </a:pPr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61" y="329979"/>
            <a:ext cx="2011680" cy="1028974"/>
          </a:xfrm>
          <a:prstGeom prst="rect">
            <a:avLst/>
          </a:prstGeom>
        </p:spPr>
      </p:pic>
      <p:pic>
        <p:nvPicPr>
          <p:cNvPr id="3074" name="Picture 2" descr="Lietotāja Bulduru Dārzkopības vidusskola attēl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070" y="3726611"/>
            <a:ext cx="8229930" cy="31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929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2019. gadā iesniegtie projekti, kas vēl gaida vērtējumu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20181"/>
            <a:ext cx="9398319" cy="3880773"/>
          </a:xfrm>
        </p:spPr>
        <p:txBody>
          <a:bodyPr>
            <a:noAutofit/>
          </a:bodyPr>
          <a:lstStyle/>
          <a:p>
            <a:r>
              <a:rPr lang="en-US" sz="2200" dirty="0"/>
              <a:t>LAD 16.2 projekts “</a:t>
            </a:r>
            <a:r>
              <a:rPr lang="en-US" sz="2200" dirty="0" err="1"/>
              <a:t>Ziemciešu</a:t>
            </a:r>
            <a:r>
              <a:rPr lang="en-US" sz="2200" dirty="0"/>
              <a:t> </a:t>
            </a:r>
            <a:r>
              <a:rPr lang="en-US" sz="2200" dirty="0" err="1"/>
              <a:t>genciānas</a:t>
            </a:r>
            <a:r>
              <a:rPr lang="en-US" sz="2200" dirty="0"/>
              <a:t> un </a:t>
            </a:r>
            <a:r>
              <a:rPr lang="en-US" sz="2200" dirty="0" err="1"/>
              <a:t>sudrabsveces</a:t>
            </a:r>
            <a:r>
              <a:rPr lang="en-US" sz="2200" dirty="0"/>
              <a:t> </a:t>
            </a:r>
            <a:r>
              <a:rPr lang="en-US" sz="2200" dirty="0" err="1"/>
              <a:t>mikropavairošanas</a:t>
            </a:r>
            <a:r>
              <a:rPr lang="en-US" sz="2200" dirty="0"/>
              <a:t> </a:t>
            </a:r>
            <a:r>
              <a:rPr lang="en-US" sz="2200" dirty="0" err="1"/>
              <a:t>tehnoloģiju</a:t>
            </a:r>
            <a:r>
              <a:rPr lang="en-US" sz="2200" dirty="0"/>
              <a:t> </a:t>
            </a:r>
            <a:r>
              <a:rPr lang="en-US" sz="2200" dirty="0" err="1"/>
              <a:t>izstrāde</a:t>
            </a:r>
            <a:r>
              <a:rPr lang="en-US" sz="2200" dirty="0"/>
              <a:t> un </a:t>
            </a:r>
            <a:r>
              <a:rPr lang="en-US" sz="2200" dirty="0" err="1"/>
              <a:t>iegūto</a:t>
            </a:r>
            <a:r>
              <a:rPr lang="en-US" sz="2200" dirty="0"/>
              <a:t> </a:t>
            </a:r>
            <a:r>
              <a:rPr lang="en-US" sz="2200" dirty="0" err="1"/>
              <a:t>jaunstādu</a:t>
            </a:r>
            <a:r>
              <a:rPr lang="en-US" sz="2200" dirty="0"/>
              <a:t> </a:t>
            </a:r>
            <a:r>
              <a:rPr lang="en-US" sz="2200" dirty="0" err="1"/>
              <a:t>pārbaude</a:t>
            </a:r>
            <a:r>
              <a:rPr lang="en-US" sz="2200" dirty="0"/>
              <a:t> </a:t>
            </a:r>
            <a:r>
              <a:rPr lang="en-US" sz="2200" dirty="0" err="1"/>
              <a:t>dažādos</a:t>
            </a:r>
            <a:r>
              <a:rPr lang="en-US" sz="2200" dirty="0"/>
              <a:t> </a:t>
            </a:r>
            <a:r>
              <a:rPr lang="en-US" sz="2200" dirty="0" err="1"/>
              <a:t>augšanas</a:t>
            </a:r>
            <a:r>
              <a:rPr lang="en-US" sz="2200" dirty="0"/>
              <a:t> apstākļos </a:t>
            </a:r>
            <a:r>
              <a:rPr lang="en-US" sz="2200" dirty="0" err="1"/>
              <a:t>Latvijā</a:t>
            </a:r>
            <a:r>
              <a:rPr lang="en-US" sz="2200" dirty="0">
                <a:effectLst/>
              </a:rPr>
              <a:t>” </a:t>
            </a:r>
            <a:endParaRPr lang="lv-LV" sz="2200" dirty="0">
              <a:effectLst/>
            </a:endParaRPr>
          </a:p>
          <a:p>
            <a:endParaRPr lang="lv-LV" sz="2200" dirty="0">
              <a:effectLst/>
            </a:endParaRPr>
          </a:p>
          <a:p>
            <a:r>
              <a:rPr lang="en-US" sz="2200" dirty="0"/>
              <a:t>LAD 16.2 projekts “</a:t>
            </a:r>
            <a:r>
              <a:rPr lang="en-US" sz="2200" dirty="0" err="1"/>
              <a:t>Bioloģiski</a:t>
            </a:r>
            <a:r>
              <a:rPr lang="en-US" sz="2200" dirty="0"/>
              <a:t> </a:t>
            </a:r>
            <a:r>
              <a:rPr lang="en-US" sz="2200" dirty="0" err="1"/>
              <a:t>audzēto</a:t>
            </a:r>
            <a:r>
              <a:rPr lang="en-US" sz="2200" dirty="0"/>
              <a:t> </a:t>
            </a:r>
            <a:r>
              <a:rPr lang="en-US" sz="2200" dirty="0" err="1"/>
              <a:t>kultūraugu</a:t>
            </a:r>
            <a:r>
              <a:rPr lang="en-US" sz="2200" dirty="0"/>
              <a:t> </a:t>
            </a:r>
            <a:r>
              <a:rPr lang="en-US" sz="2200" dirty="0" err="1"/>
              <a:t>ražības</a:t>
            </a:r>
            <a:r>
              <a:rPr lang="en-US" sz="2200" dirty="0"/>
              <a:t> un </a:t>
            </a:r>
            <a:r>
              <a:rPr lang="en-US" sz="2200" dirty="0" err="1"/>
              <a:t>kvalitātes</a:t>
            </a:r>
            <a:r>
              <a:rPr lang="en-US" sz="2200" dirty="0"/>
              <a:t> </a:t>
            </a:r>
            <a:r>
              <a:rPr lang="en-US" sz="2200" dirty="0" err="1"/>
              <a:t>paaugstināšana</a:t>
            </a:r>
            <a:r>
              <a:rPr lang="en-US" sz="2200" dirty="0"/>
              <a:t>, </a:t>
            </a:r>
            <a:r>
              <a:rPr lang="en-US" sz="2200" dirty="0" err="1"/>
              <a:t>izmantojot</a:t>
            </a:r>
            <a:r>
              <a:rPr lang="en-US" sz="2200" dirty="0"/>
              <a:t> </a:t>
            </a:r>
            <a:r>
              <a:rPr lang="en-US" sz="2200" dirty="0" err="1"/>
              <a:t>jaunus</a:t>
            </a:r>
            <a:r>
              <a:rPr lang="en-US" sz="2200" dirty="0"/>
              <a:t> </a:t>
            </a:r>
            <a:r>
              <a:rPr lang="en-US" sz="2200" dirty="0" err="1"/>
              <a:t>minerālorganiskos</a:t>
            </a:r>
            <a:r>
              <a:rPr lang="en-US" sz="2200" dirty="0"/>
              <a:t> </a:t>
            </a:r>
            <a:r>
              <a:rPr lang="en-US" sz="2200" dirty="0" err="1"/>
              <a:t>mēslošanas</a:t>
            </a:r>
            <a:r>
              <a:rPr lang="en-US" sz="2200" dirty="0"/>
              <a:t> </a:t>
            </a:r>
            <a:r>
              <a:rPr lang="en-US" sz="2200" dirty="0" err="1"/>
              <a:t>līdzekļus</a:t>
            </a:r>
            <a:r>
              <a:rPr lang="en-US" sz="2200" dirty="0">
                <a:effectLst/>
              </a:rPr>
              <a:t>”</a:t>
            </a:r>
            <a:endParaRPr lang="lv-LV" sz="2200" dirty="0">
              <a:effectLst/>
            </a:endParaRPr>
          </a:p>
          <a:p>
            <a:endParaRPr lang="lv-LV" sz="2200" dirty="0">
              <a:effectLst/>
            </a:endParaRPr>
          </a:p>
          <a:p>
            <a:r>
              <a:rPr lang="en-US" sz="2200" dirty="0"/>
              <a:t>H2020 </a:t>
            </a:r>
            <a:r>
              <a:rPr lang="en-US" sz="2200" dirty="0" err="1"/>
              <a:t>ietvaros</a:t>
            </a:r>
            <a:r>
              <a:rPr lang="en-US" sz="2200" dirty="0"/>
              <a:t> MSCA-IF “Improving Analytical Capacity of Bulduri Horticultural School by Establishing </a:t>
            </a:r>
            <a:r>
              <a:rPr lang="en-US" sz="2200" dirty="0" err="1"/>
              <a:t>Agrochemisty</a:t>
            </a:r>
            <a:r>
              <a:rPr lang="en-US" sz="2200" dirty="0"/>
              <a:t> Laboratory, and Calibrating Soil Analytical Methods Practiced in Latvia”</a:t>
            </a:r>
            <a:r>
              <a:rPr lang="lv-LV" sz="2200" dirty="0"/>
              <a:t>.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61" y="329979"/>
            <a:ext cx="2011680" cy="102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19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335" y="1541400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lv-LV" sz="4800" dirty="0"/>
              <a:t>Augu biotehnoloģiju laboratorijas izveide BDV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61" y="329979"/>
            <a:ext cx="2011680" cy="1028974"/>
          </a:xfrm>
          <a:prstGeom prst="rect">
            <a:avLst/>
          </a:prstGeom>
        </p:spPr>
      </p:pic>
      <p:pic>
        <p:nvPicPr>
          <p:cNvPr id="3076" name="Picture 4" descr="Attēlu rezultāti vaicājumam “laboratory green”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81208" y="3623094"/>
            <a:ext cx="5081712" cy="323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021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596841" cy="1006258"/>
          </a:xfrm>
        </p:spPr>
        <p:txBody>
          <a:bodyPr/>
          <a:lstStyle/>
          <a:p>
            <a:pPr algn="ctr"/>
            <a:r>
              <a:rPr lang="lv-LV" dirty="0"/>
              <a:t>Laboratorijas struktūra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9939874"/>
              </p:ext>
            </p:extLst>
          </p:nvPr>
        </p:nvGraphicFramePr>
        <p:xfrm>
          <a:off x="677333" y="1797333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61" y="329979"/>
            <a:ext cx="2011680" cy="102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86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977" y="592346"/>
            <a:ext cx="8596668" cy="1320800"/>
          </a:xfrm>
        </p:spPr>
        <p:txBody>
          <a:bodyPr/>
          <a:lstStyle/>
          <a:p>
            <a:r>
              <a:rPr lang="lv-LV" dirty="0"/>
              <a:t>Laboratorijas labiekārtošana 2018. un 2019. gada rudenī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19024" y="3224842"/>
            <a:ext cx="4152181" cy="3114136"/>
          </a:xfrm>
          <a:prstGeom prst="rect">
            <a:avLst/>
          </a:prstGeom>
        </p:spPr>
      </p:pic>
      <p:pic>
        <p:nvPicPr>
          <p:cNvPr id="5" name="Picture 2" descr="C:\Users\Liva\Downloads\60336393_352485045626626_4251377775992111104_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6493" y="2717321"/>
            <a:ext cx="3105508" cy="414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61" y="329979"/>
            <a:ext cx="2011680" cy="1028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612" y="2717322"/>
            <a:ext cx="5520902" cy="414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21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870" y="698553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lv-LV" sz="4000" dirty="0"/>
              <a:t>BDV stratēģiskais </a:t>
            </a:r>
            <a:br>
              <a:rPr lang="lv-LV" sz="4000" dirty="0"/>
            </a:br>
            <a:r>
              <a:rPr lang="lv-LV" sz="4000" dirty="0"/>
              <a:t>mērķis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345" y="2479767"/>
            <a:ext cx="8596668" cy="3880773"/>
          </a:xfrm>
        </p:spPr>
        <p:txBody>
          <a:bodyPr>
            <a:normAutofit/>
          </a:bodyPr>
          <a:lstStyle/>
          <a:p>
            <a:r>
              <a:rPr lang="lv-LV" sz="3200" dirty="0"/>
              <a:t>Izveidot BDV kā ilgtspējīgu lauksaimniecības zinību un tehnoloģiju pārneses centru.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61" y="329979"/>
            <a:ext cx="2011680" cy="1028974"/>
          </a:xfrm>
          <a:prstGeom prst="rect">
            <a:avLst/>
          </a:prstGeom>
        </p:spPr>
      </p:pic>
      <p:pic>
        <p:nvPicPr>
          <p:cNvPr id="1030" name="Picture 6" descr="ai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414" y="3968685"/>
            <a:ext cx="2221218" cy="223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Attēlu rezultāti vaicājumam “cirkular processes  green”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sp>
        <p:nvSpPr>
          <p:cNvPr id="5" name="AutoShape 8" descr="Attēlu rezultāti vaicājumam “cirkular processes  green”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448308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430" y="3005346"/>
            <a:ext cx="5374257" cy="3222925"/>
          </a:xfrm>
        </p:spPr>
        <p:txBody>
          <a:bodyPr>
            <a:normAutofit/>
          </a:bodyPr>
          <a:lstStyle/>
          <a:p>
            <a:pPr algn="ctr"/>
            <a:r>
              <a:rPr lang="lv-LV" sz="3200" b="1" dirty="0"/>
              <a:t>Pateicos par uzmanību un gaidīsim Jūs Bulduros!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61" y="329979"/>
            <a:ext cx="2011680" cy="1028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3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3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Profesionālās kvalifikācijas 2020.gadā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937" y="1609119"/>
            <a:ext cx="8179254" cy="5978104"/>
          </a:xfrm>
        </p:spPr>
        <p:txBody>
          <a:bodyPr>
            <a:noAutofit/>
          </a:bodyPr>
          <a:lstStyle/>
          <a:p>
            <a:r>
              <a:rPr lang="lv-LV" sz="2400" dirty="0"/>
              <a:t>Viesnīcu pakalpojumu speciālists</a:t>
            </a:r>
          </a:p>
          <a:p>
            <a:pPr marL="342900" lvl="1" indent="-342900"/>
            <a:r>
              <a:rPr lang="lv-LV" sz="2400" dirty="0"/>
              <a:t>Viesmīlības pakalpojumu speciālists</a:t>
            </a:r>
          </a:p>
          <a:p>
            <a:r>
              <a:rPr lang="lv-LV" sz="2400" dirty="0"/>
              <a:t>Ēdināšanas pakalpojumu speciālists (no septembra «Pavārs»)</a:t>
            </a:r>
          </a:p>
          <a:p>
            <a:r>
              <a:rPr lang="lv-LV" sz="2400" dirty="0"/>
              <a:t>Kokkopis – arborists</a:t>
            </a:r>
          </a:p>
          <a:p>
            <a:r>
              <a:rPr lang="lv-LV" sz="2400" dirty="0"/>
              <a:t>Ainavu būvtehniķis (Parka dārznieks)</a:t>
            </a:r>
          </a:p>
          <a:p>
            <a:r>
              <a:rPr lang="lv-LV" sz="2400" dirty="0"/>
              <a:t>Floristikas speciālists</a:t>
            </a:r>
          </a:p>
          <a:p>
            <a:r>
              <a:rPr lang="lv-LV" sz="2400" dirty="0"/>
              <a:t>Dārzkopības tehniķis</a:t>
            </a:r>
          </a:p>
          <a:p>
            <a:r>
              <a:rPr lang="lv-LV" sz="2400" dirty="0"/>
              <a:t>Dārzkopības tehniķis ar specializāciju stādu audzēšanā</a:t>
            </a:r>
          </a:p>
          <a:p>
            <a:pPr marL="0" indent="0">
              <a:buNone/>
            </a:pPr>
            <a:endParaRPr lang="lv-LV" sz="2400" dirty="0"/>
          </a:p>
          <a:p>
            <a:endParaRPr lang="lv-LV" sz="2400" dirty="0"/>
          </a:p>
          <a:p>
            <a:pPr marL="0" indent="0">
              <a:buNone/>
            </a:pPr>
            <a:r>
              <a:rPr lang="lv-LV" sz="2400" dirty="0"/>
              <a:t>					</a:t>
            </a:r>
          </a:p>
          <a:p>
            <a:pPr marL="0" indent="0">
              <a:buNone/>
            </a:pPr>
            <a:r>
              <a:rPr lang="lv-LV" sz="2400" dirty="0"/>
              <a:t>	</a:t>
            </a:r>
          </a:p>
          <a:p>
            <a:endParaRPr lang="lv-LV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61" y="329979"/>
            <a:ext cx="2011680" cy="1028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459" y="3781124"/>
            <a:ext cx="3289541" cy="30768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1080" y="1930400"/>
            <a:ext cx="3260920" cy="217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34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2742" y="38153"/>
            <a:ext cx="9696820" cy="1320800"/>
          </a:xfrm>
        </p:spPr>
        <p:txBody>
          <a:bodyPr/>
          <a:lstStyle/>
          <a:p>
            <a:pPr algn="ctr"/>
            <a:r>
              <a:rPr lang="lv-LV" dirty="0"/>
              <a:t>Mūžizglītība: Realizētās mācību programmas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45483" y="791110"/>
            <a:ext cx="9148595" cy="6066890"/>
          </a:xfrm>
        </p:spPr>
        <p:txBody>
          <a:bodyPr>
            <a:normAutofit fontScale="92500" lnSpcReduction="20000"/>
          </a:bodyPr>
          <a:lstStyle/>
          <a:p>
            <a:pPr marL="0" indent="0" fontAlgn="t">
              <a:buNone/>
            </a:pPr>
            <a:r>
              <a:rPr lang="lv-LV" sz="2000" dirty="0"/>
              <a:t> </a:t>
            </a:r>
            <a:r>
              <a:rPr lang="lv-LV" sz="2400" b="1" dirty="0"/>
              <a:t>Neklātiene:</a:t>
            </a:r>
          </a:p>
          <a:p>
            <a:pPr fontAlgn="t"/>
            <a:r>
              <a:rPr lang="lv-LV" sz="2400" dirty="0"/>
              <a:t>Stādu audzēšana – Dārzkopības tehniķis ar specializāciju stādu audzēšanā </a:t>
            </a:r>
          </a:p>
          <a:p>
            <a:pPr fontAlgn="t"/>
            <a:r>
              <a:rPr lang="lv-LV" sz="2400" dirty="0"/>
              <a:t>Dārzu un parku kopšana – Parka dārznieks </a:t>
            </a:r>
          </a:p>
          <a:p>
            <a:pPr marL="0" indent="0" fontAlgn="t">
              <a:buNone/>
            </a:pPr>
            <a:r>
              <a:rPr lang="lv-LV" sz="2400" b="1" dirty="0"/>
              <a:t>Tālmācība:</a:t>
            </a:r>
          </a:p>
          <a:p>
            <a:pPr fontAlgn="t"/>
            <a:r>
              <a:rPr lang="lv-LV" sz="2400" dirty="0"/>
              <a:t>Dārzu un parku kopšana – kokkopis (arborists) </a:t>
            </a:r>
          </a:p>
          <a:p>
            <a:pPr marL="0" indent="0" fontAlgn="t">
              <a:buNone/>
            </a:pPr>
            <a:r>
              <a:rPr lang="lv-LV" sz="2400" b="1" dirty="0"/>
              <a:t>Profesionālā pilnveide (kursi, meistarklases):</a:t>
            </a:r>
          </a:p>
          <a:p>
            <a:pPr fontAlgn="t"/>
            <a:r>
              <a:rPr lang="lv-LV" sz="2400" dirty="0"/>
              <a:t>Floristikas pamati </a:t>
            </a:r>
          </a:p>
          <a:p>
            <a:pPr fontAlgn="t"/>
            <a:r>
              <a:rPr lang="lv-LV" sz="2400" dirty="0"/>
              <a:t>Vienkāršā ieraksta grāmatvedība saimnieciskās darbības veicējiem</a:t>
            </a:r>
          </a:p>
          <a:p>
            <a:pPr fontAlgn="t"/>
            <a:r>
              <a:rPr lang="lv-LV" sz="2400" dirty="0"/>
              <a:t>Koku kopšanas darbu pamati </a:t>
            </a:r>
          </a:p>
          <a:p>
            <a:pPr fontAlgn="t"/>
            <a:r>
              <a:rPr lang="lv-LV" sz="2400" dirty="0"/>
              <a:t>Dārza dizains un plānošana </a:t>
            </a:r>
          </a:p>
          <a:p>
            <a:pPr fontAlgn="t"/>
            <a:r>
              <a:rPr lang="lv-LV" sz="2400" dirty="0"/>
              <a:t>Traktortehnikas vadītājs </a:t>
            </a:r>
          </a:p>
          <a:p>
            <a:pPr fontAlgn="t"/>
            <a:r>
              <a:rPr lang="lv-LV" sz="2400" dirty="0"/>
              <a:t>Motorzāģa vadītājs </a:t>
            </a:r>
          </a:p>
          <a:p>
            <a:pPr fontAlgn="t"/>
            <a:r>
              <a:rPr lang="lv-LV" sz="2400" dirty="0"/>
              <a:t>Vīna darīšana </a:t>
            </a:r>
          </a:p>
          <a:p>
            <a:pPr fontAlgn="t"/>
            <a:r>
              <a:rPr lang="lv-LV" sz="2400" dirty="0"/>
              <a:t>Rožu potēšanas meistarklase</a:t>
            </a:r>
          </a:p>
          <a:p>
            <a:pPr marL="0" indent="0" fontAlgn="t">
              <a:buNone/>
            </a:pPr>
            <a:endParaRPr lang="lv-LV" dirty="0"/>
          </a:p>
          <a:p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61" y="329979"/>
            <a:ext cx="2011680" cy="10289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284" y="4399472"/>
            <a:ext cx="4370716" cy="245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59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43" y="175950"/>
            <a:ext cx="8596668" cy="931817"/>
          </a:xfrm>
        </p:spPr>
        <p:txBody>
          <a:bodyPr/>
          <a:lstStyle/>
          <a:p>
            <a:r>
              <a:rPr lang="lv-LV" dirty="0" err="1"/>
              <a:t>Erasmus</a:t>
            </a:r>
            <a:r>
              <a:rPr lang="lv-LV" dirty="0"/>
              <a:t>+ projekti / VIAA projekti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064" y="1578200"/>
            <a:ext cx="10911155" cy="606175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lv-LV" sz="2200" b="1" dirty="0"/>
              <a:t>Mācību metožu izzināšana dažādās Eiropas dārzkopības skolās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200" dirty="0"/>
              <a:t>01.09. 2017- 31.08.2019</a:t>
            </a:r>
            <a:r>
              <a:rPr lang="lv-LV" sz="2200" dirty="0"/>
              <a:t>  </a:t>
            </a:r>
          </a:p>
          <a:p>
            <a:pPr>
              <a:lnSpc>
                <a:spcPct val="120000"/>
              </a:lnSpc>
            </a:pPr>
            <a:r>
              <a:rPr lang="en-US" sz="2200" b="1" dirty="0"/>
              <a:t>Eiropas smaržas un garšas</a:t>
            </a:r>
            <a:r>
              <a:rPr lang="en-US" sz="2200" dirty="0"/>
              <a:t> </a:t>
            </a:r>
            <a:r>
              <a:rPr lang="lv-LV" sz="2200" dirty="0"/>
              <a:t>- 01.06.2018-30.11.2019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lv-LV" sz="2200" dirty="0"/>
              <a:t>Prakses ārzemēs dārzkopības un ēdināšanas specialitāšu audzēkņiem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lv-LV" sz="2200" dirty="0"/>
              <a:t>(Ungārijā, Spānijā, Austrijā, Itālijā)</a:t>
            </a:r>
          </a:p>
          <a:p>
            <a:pPr>
              <a:lnSpc>
                <a:spcPct val="120000"/>
              </a:lnSpc>
            </a:pPr>
            <a:r>
              <a:rPr lang="fr-FR" sz="2200" b="1" dirty="0"/>
              <a:t>Cilvēka labklājība un piepildījums ar dabu</a:t>
            </a:r>
            <a:r>
              <a:rPr lang="lv-LV" sz="2200" b="1" dirty="0"/>
              <a:t>. </a:t>
            </a:r>
            <a:r>
              <a:rPr lang="lv-LV" sz="2200" dirty="0"/>
              <a:t>Izzināt dažādus ekoloģiskās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lv-LV" sz="2200" dirty="0"/>
              <a:t>metodes, kas izmantojamas dārzkopībā. </a:t>
            </a:r>
            <a:r>
              <a:rPr lang="en-US" sz="2200" dirty="0"/>
              <a:t>01.</a:t>
            </a:r>
            <a:r>
              <a:rPr lang="lv-LV" sz="2200" dirty="0"/>
              <a:t>09.</a:t>
            </a:r>
            <a:r>
              <a:rPr lang="en-US" sz="2200" dirty="0"/>
              <a:t>2019- 31.08.2021</a:t>
            </a:r>
            <a:endParaRPr lang="lv-LV" sz="2200" dirty="0"/>
          </a:p>
          <a:p>
            <a:pPr>
              <a:lnSpc>
                <a:spcPct val="120000"/>
              </a:lnSpc>
            </a:pPr>
            <a:r>
              <a:rPr lang="lv-LV" sz="2200" dirty="0"/>
              <a:t> </a:t>
            </a:r>
            <a:r>
              <a:rPr lang="lv-LV" sz="2200" b="1" dirty="0"/>
              <a:t>Arboristu mācību materiālu izstrāde Baltijas jūras reģionā</a:t>
            </a:r>
            <a:r>
              <a:rPr lang="lv-LV" sz="2200" dirty="0"/>
              <a:t>. 12. 2018. – 10.2019. </a:t>
            </a:r>
          </a:p>
          <a:p>
            <a:pPr>
              <a:lnSpc>
                <a:spcPct val="120000"/>
              </a:lnSpc>
            </a:pPr>
            <a:r>
              <a:rPr lang="lv-LV" sz="2200" dirty="0"/>
              <a:t>SAM projekts </a:t>
            </a:r>
            <a:r>
              <a:rPr lang="lv-LV" sz="2200" b="1" dirty="0"/>
              <a:t>“Nodarbināto personu profesionālās kompetences pilnveide”.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61" y="329979"/>
            <a:ext cx="2011680" cy="102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54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3151"/>
            <a:ext cx="5474571" cy="39348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414"/>
            <a:ext cx="3904798" cy="29315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571" y="2212897"/>
            <a:ext cx="6716703" cy="4645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701" y="1473212"/>
            <a:ext cx="4715726" cy="3368376"/>
          </a:xfrm>
          <a:prstGeom prst="rect">
            <a:avLst/>
          </a:prstGeom>
        </p:spPr>
      </p:pic>
      <p:pic>
        <p:nvPicPr>
          <p:cNvPr id="5124" name="Picture 4" descr="Attēlu rezultāti vaicājumam “erasmus+ logo”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798" y="-199611"/>
            <a:ext cx="3298835" cy="21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3633" y="0"/>
            <a:ext cx="4987641" cy="373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20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49" y="219182"/>
            <a:ext cx="8596668" cy="749353"/>
          </a:xfrm>
        </p:spPr>
        <p:txBody>
          <a:bodyPr/>
          <a:lstStyle/>
          <a:p>
            <a:r>
              <a:rPr lang="lv-LV" dirty="0"/>
              <a:t>Infrastruktūras attīstība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61" y="329979"/>
            <a:ext cx="2011680" cy="1028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8327" y="4161559"/>
            <a:ext cx="4793673" cy="2696441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94449" y="1419638"/>
            <a:ext cx="8596668" cy="4426571"/>
          </a:xfrm>
        </p:spPr>
        <p:txBody>
          <a:bodyPr>
            <a:normAutofit/>
          </a:bodyPr>
          <a:lstStyle/>
          <a:p>
            <a:r>
              <a:rPr lang="lv-LV" sz="2400" dirty="0"/>
              <a:t>Ķīmijas un meristēmu laboratorijas, mācību telpu vispārceltnieciskie darbi un kosmētiskais remonts </a:t>
            </a:r>
          </a:p>
          <a:p>
            <a:r>
              <a:rPr lang="lv-LV" sz="2400" dirty="0"/>
              <a:t>Inženiertehnisko komunikāciju remonts mācību korpusa pagrabā un mācību ražošanas darbnīcā </a:t>
            </a:r>
          </a:p>
          <a:p>
            <a:r>
              <a:rPr lang="lv-LV" sz="2400" dirty="0"/>
              <a:t>Mācību korpusa, sporta nama, kopmītnes, siltumnīcas, mehānisko darbnīcu atjaunošana, aprīkojuma iegāde </a:t>
            </a:r>
          </a:p>
          <a:p>
            <a:r>
              <a:rPr lang="lv-LV" sz="2400" dirty="0"/>
              <a:t>Iekrāvēju, traktortehnikas, piekabju remonts un iegāde</a:t>
            </a:r>
          </a:p>
          <a:p>
            <a:r>
              <a:rPr lang="lv-LV" sz="2400" dirty="0"/>
              <a:t>Biroja un laboratorijas tehnikas un </a:t>
            </a:r>
          </a:p>
          <a:p>
            <a:pPr marL="0" indent="0">
              <a:buNone/>
            </a:pPr>
            <a:r>
              <a:rPr lang="lv-LV" sz="2400" dirty="0"/>
              <a:t>aprīkojuma iegāde.</a:t>
            </a:r>
          </a:p>
          <a:p>
            <a:pPr marL="0" indent="0">
              <a:buNone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014688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Siltināšanas darbi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196" y="3785458"/>
            <a:ext cx="3946430" cy="2363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027" y="4884459"/>
            <a:ext cx="4853795" cy="121077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77334" y="1614791"/>
            <a:ext cx="8596668" cy="4426571"/>
          </a:xfrm>
        </p:spPr>
        <p:txBody>
          <a:bodyPr>
            <a:normAutofit/>
          </a:bodyPr>
          <a:lstStyle/>
          <a:p>
            <a:r>
              <a:rPr lang="lv-LV" sz="2400" dirty="0"/>
              <a:t>2019.gadā tika noslēgts līgums par siltināšanas darbiem skolas ēkai un divām BDV dienesta viesnīcas ēkām</a:t>
            </a:r>
          </a:p>
          <a:p>
            <a:r>
              <a:rPr lang="lv-LV" sz="2400" dirty="0"/>
              <a:t>Šobrīd notiek projekta izstrāde un saskaņošana ar būvvaldi</a:t>
            </a:r>
          </a:p>
          <a:p>
            <a:r>
              <a:rPr lang="lv-LV" sz="2400" dirty="0"/>
              <a:t>Plānotais darbu uzsākšanas laiks – š.g. pavasaris.</a:t>
            </a:r>
          </a:p>
          <a:p>
            <a:pPr marL="0" indent="0">
              <a:buNone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88094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109" y="184066"/>
            <a:ext cx="8596668" cy="1320800"/>
          </a:xfrm>
        </p:spPr>
        <p:txBody>
          <a:bodyPr/>
          <a:lstStyle/>
          <a:p>
            <a:r>
              <a:rPr lang="lv-LV" dirty="0"/>
              <a:t>Lielākie BDV organizētie pasākumi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873" y="1358953"/>
            <a:ext cx="8596668" cy="4477257"/>
          </a:xfrm>
        </p:spPr>
        <p:txBody>
          <a:bodyPr>
            <a:noAutofit/>
          </a:bodyPr>
          <a:lstStyle/>
          <a:p>
            <a:r>
              <a:rPr lang="lv-LV" sz="2200" dirty="0"/>
              <a:t>Atvērto durvju/ Dārznieka diena</a:t>
            </a:r>
          </a:p>
          <a:p>
            <a:r>
              <a:rPr lang="lv-LV" sz="2200" dirty="0"/>
              <a:t>Eiropas jauno dārznieku kongress Bulduros (CEJH 60 </a:t>
            </a:r>
            <a:r>
              <a:rPr lang="lv-LV" sz="2200" dirty="0" err="1"/>
              <a:t>th</a:t>
            </a:r>
            <a:r>
              <a:rPr lang="lv-LV" sz="2200" dirty="0"/>
              <a:t>)</a:t>
            </a:r>
          </a:p>
          <a:p>
            <a:r>
              <a:rPr lang="lv-LV" sz="2200" dirty="0"/>
              <a:t>Eiropas dārzkopības pedagogu konference projekta </a:t>
            </a:r>
            <a:r>
              <a:rPr lang="lv-LV" sz="2200" i="1" dirty="0"/>
              <a:t>Erasmus + </a:t>
            </a:r>
            <a:r>
              <a:rPr lang="lv-LV" sz="2200" i="1" dirty="0" err="1"/>
              <a:t>Lernmethoden</a:t>
            </a:r>
            <a:r>
              <a:rPr lang="lv-LV" sz="2200" dirty="0"/>
              <a:t> (+ Bio Altrernativ, Paysage) ietvaros</a:t>
            </a:r>
          </a:p>
          <a:p>
            <a:r>
              <a:rPr lang="lv-LV" sz="2200" dirty="0"/>
              <a:t>Ražas svētku rudens gadatirgus Bulduros</a:t>
            </a:r>
          </a:p>
          <a:p>
            <a:r>
              <a:rPr lang="lv-LV" sz="2200" dirty="0"/>
              <a:t>Uzņēmēju dienas 2019 (Prakses iespējas)</a:t>
            </a:r>
          </a:p>
          <a:p>
            <a:r>
              <a:rPr lang="lv-LV" sz="2200" dirty="0"/>
              <a:t>Valsts svētku pasākums ar Valsts policijas un kinologu atbalstu</a:t>
            </a:r>
          </a:p>
          <a:p>
            <a:r>
              <a:rPr lang="lv-LV" sz="2200" dirty="0"/>
              <a:t>Konference “Zemnieku saeima”</a:t>
            </a:r>
          </a:p>
          <a:p>
            <a:r>
              <a:rPr lang="lv-LV" sz="2200" dirty="0"/>
              <a:t>Projekts “ARBORISTS: Urban Tree Care for Sustainable </a:t>
            </a:r>
            <a:r>
              <a:rPr lang="lv-LV" sz="2200" dirty="0" err="1"/>
              <a:t>Cities</a:t>
            </a:r>
            <a:r>
              <a:rPr lang="lv-LV" sz="2200" dirty="0"/>
              <a:t> </a:t>
            </a:r>
          </a:p>
          <a:p>
            <a:pPr marL="0" indent="0">
              <a:buNone/>
            </a:pPr>
            <a:r>
              <a:rPr lang="lv-LV" sz="2200" dirty="0" err="1"/>
              <a:t>in</a:t>
            </a:r>
            <a:r>
              <a:rPr lang="lv-LV" sz="2200" dirty="0"/>
              <a:t> the Baltic Sea Region” konference</a:t>
            </a:r>
          </a:p>
          <a:p>
            <a:r>
              <a:rPr lang="lv-LV" sz="2200" dirty="0"/>
              <a:t>Izglītojamo pašpārvaldes organizētie pasākumi </a:t>
            </a:r>
          </a:p>
          <a:p>
            <a:endParaRPr lang="lv-LV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61" y="329979"/>
            <a:ext cx="2011680" cy="1028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03293" y="3563043"/>
            <a:ext cx="3765665" cy="2824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9694" y="1706439"/>
            <a:ext cx="3012864" cy="214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8000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563</TotalTime>
  <Words>1149</Words>
  <Application>Microsoft Macintosh PowerPoint</Application>
  <PresentationFormat>Widescreen</PresentationFormat>
  <Paragraphs>127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Trebuchet MS</vt:lpstr>
      <vt:lpstr>Wingdings 3</vt:lpstr>
      <vt:lpstr>Facet</vt:lpstr>
      <vt:lpstr> -Dārzkopības konference 2020- 31.01.2020.</vt:lpstr>
      <vt:lpstr>Izglītojamie un absolventi</vt:lpstr>
      <vt:lpstr>Profesionālās kvalifikācijas 2020.gadā</vt:lpstr>
      <vt:lpstr>Mūžizglītība: Realizētās mācību programmas</vt:lpstr>
      <vt:lpstr>Erasmus+ projekti / VIAA projekti</vt:lpstr>
      <vt:lpstr>PowerPoint Presentation</vt:lpstr>
      <vt:lpstr>Infrastruktūras attīstība</vt:lpstr>
      <vt:lpstr>Siltināšanas darbi </vt:lpstr>
      <vt:lpstr>Lielākie BDV organizētie pasākumi</vt:lpstr>
      <vt:lpstr>ES FINANSĒJUMS PROFESIONĀLAJAI IZGLĪTĪBAI</vt:lpstr>
      <vt:lpstr>Zinātnes un tehnoloģiju attīstība BDV</vt:lpstr>
      <vt:lpstr>Uzsāktie projekti 2019.gadā</vt:lpstr>
      <vt:lpstr>Dažādu augu aizsardzības metožu ietekme uz sīpolaugu, zemeņu augšanu un ražu Latvijas apstākļos</vt:lpstr>
      <vt:lpstr>LAD 16.1 projekts “Biotehnoloģiju kompetences attīstība augstvērtīgu dārzkopības produktu ieguvei” </vt:lpstr>
      <vt:lpstr> Projekta aktivitātēs iekļautie dārzaugi </vt:lpstr>
      <vt:lpstr>Mērķi un uzdevumi</vt:lpstr>
      <vt:lpstr>LAD 16.1 projekts «Inovatīvu risinājumu izpēte un jaunu metožu izstrāde efektivitātes un kvalitātes veicināšanai Latvijas siltumnīcu sektorā [IRIS]» </vt:lpstr>
      <vt:lpstr>LAD 16.1 projektu  “Autonoma robotizēta platforma Latvijas i-Dārzs – ilgtspējīgai stādaudzēšanas nozares attīstībai” </vt:lpstr>
      <vt:lpstr>Puķu dobju pārkārtošana projekta  Latvijas i-Dārzs ietvaros</vt:lpstr>
      <vt:lpstr>2019. gadā iesniegtie projekti, kas vēl gaida vērtējumu</vt:lpstr>
      <vt:lpstr>Augu biotehnoloģiju laboratorijas izveide BDV</vt:lpstr>
      <vt:lpstr>Laboratorijas struktūra</vt:lpstr>
      <vt:lpstr>Laboratorijas labiekārtošana 2018. un 2019. gada rudenī</vt:lpstr>
      <vt:lpstr>BDV stratēģiskais  mērķis</vt:lpstr>
      <vt:lpstr>Pateicos par uzmanību un gaidīsim Jūs Bulduros!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Inese Cepleniece</dc:creator>
  <cp:lastModifiedBy>Rafaels Joffe</cp:lastModifiedBy>
  <cp:revision>63</cp:revision>
  <cp:lastPrinted>2020-01-30T07:12:20Z</cp:lastPrinted>
  <dcterms:created xsi:type="dcterms:W3CDTF">2019-09-18T08:48:47Z</dcterms:created>
  <dcterms:modified xsi:type="dcterms:W3CDTF">2020-01-31T07:09:02Z</dcterms:modified>
</cp:coreProperties>
</file>