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pn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5" r:id="rId4"/>
    <p:sldId id="267" r:id="rId5"/>
    <p:sldId id="266" r:id="rId6"/>
    <p:sldId id="259" r:id="rId7"/>
    <p:sldId id="260" r:id="rId8"/>
    <p:sldId id="269" r:id="rId9"/>
    <p:sldId id="257" r:id="rId10"/>
    <p:sldId id="261" r:id="rId11"/>
    <p:sldId id="262" r:id="rId12"/>
    <p:sldId id="268" r:id="rId13"/>
    <p:sldId id="25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C1"/>
    <a:srgbClr val="FFFC71"/>
    <a:srgbClr val="CC0000"/>
    <a:srgbClr val="FCF600"/>
    <a:srgbClr val="600000"/>
    <a:srgbClr val="36003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75" autoAdjust="0"/>
  </p:normalViewPr>
  <p:slideViewPr>
    <p:cSldViewPr>
      <p:cViewPr varScale="1">
        <p:scale>
          <a:sx n="77" d="100"/>
          <a:sy n="77" d="100"/>
        </p:scale>
        <p:origin x="1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ate\Documents\Renate\Doc\Kopsapulce\2020\Platibas%20salidzinaju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ate\Documents\Renate\Doc\Kopsapulce\2020\Platibas%20salidzinajum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ate\Documents\Renate\Doc\Kopsapulce\2020\Platibas%20salidzinajum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3600" dirty="0"/>
              <a:t>2019. </a:t>
            </a:r>
            <a:r>
              <a:rPr lang="en-US" sz="3600" dirty="0" err="1"/>
              <a:t>platības</a:t>
            </a:r>
            <a:r>
              <a:rPr lang="en-US" sz="3600" dirty="0"/>
              <a:t> ha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4.0313246695635511E-2"/>
          <c:y val="0.12411896398146606"/>
          <c:w val="0.93834659111913188"/>
          <c:h val="0.538471135216859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VPM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BD6-4C16-9B8C-C852B9BE9E85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BD6-4C16-9B8C-C852B9BE9E85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BD6-4C16-9B8C-C852B9BE9E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BD6-4C16-9B8C-C852B9BE9E85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BD6-4C16-9B8C-C852B9BE9E85}"/>
              </c:ext>
            </c:extLst>
          </c:dPt>
          <c:dPt>
            <c:idx val="5"/>
            <c:invertIfNegative val="0"/>
            <c:bubble3D val="0"/>
            <c:spPr>
              <a:solidFill>
                <a:srgbClr val="FF5353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BD6-4C16-9B8C-C852B9BE9E8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BD6-4C16-9B8C-C852B9BE9E85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BD6-4C16-9B8C-C852B9BE9E85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99"/>
              </a:solidFill>
              <a:ln>
                <a:solidFill>
                  <a:srgbClr val="FFC000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BD6-4C16-9B8C-C852B9BE9E85}"/>
              </c:ext>
            </c:extLst>
          </c:dPt>
          <c:dPt>
            <c:idx val="13"/>
            <c:invertIfNegative val="0"/>
            <c:bubble3D val="0"/>
            <c:spPr>
              <a:solidFill>
                <a:srgbClr val="76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EBD6-4C16-9B8C-C852B9BE9E85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EBD6-4C16-9B8C-C852B9BE9E85}"/>
              </c:ext>
            </c:extLst>
          </c:dPt>
          <c:dPt>
            <c:idx val="15"/>
            <c:invertIfNegative val="0"/>
            <c:bubble3D val="0"/>
            <c:spPr>
              <a:solidFill>
                <a:srgbClr val="9A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EBD6-4C16-9B8C-C852B9BE9E85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EBD6-4C16-9B8C-C852B9BE9E85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EBD6-4C16-9B8C-C852B9BE9E85}"/>
              </c:ext>
            </c:extLst>
          </c:dPt>
          <c:dLbls>
            <c:dLbl>
              <c:idx val="0"/>
              <c:layout>
                <c:manualLayout>
                  <c:x val="-2.134016218523261E-3"/>
                  <c:y val="6.882825447423301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D6-4C16-9B8C-C852B9BE9E85}"/>
                </c:ext>
              </c:extLst>
            </c:dLbl>
            <c:dLbl>
              <c:idx val="1"/>
              <c:layout>
                <c:manualLayout>
                  <c:x val="6.4020486555697821E-3"/>
                  <c:y val="-3.67144816867680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D6-4C16-9B8C-C852B9BE9E85}"/>
                </c:ext>
              </c:extLst>
            </c:dLbl>
            <c:dLbl>
              <c:idx val="3"/>
              <c:layout>
                <c:manualLayout>
                  <c:x val="-2.134016218523261E-3"/>
                  <c:y val="-1.63067985081925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D6-4C16-9B8C-C852B9BE9E85}"/>
                </c:ext>
              </c:extLst>
            </c:dLbl>
            <c:dLbl>
              <c:idx val="4"/>
              <c:layout>
                <c:manualLayout>
                  <c:x val="0"/>
                  <c:y val="1.41156071503146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D6-4C16-9B8C-C852B9BE9E85}"/>
                </c:ext>
              </c:extLst>
            </c:dLbl>
            <c:dLbl>
              <c:idx val="5"/>
              <c:layout>
                <c:manualLayout>
                  <c:x val="0"/>
                  <c:y val="-1.37957830799852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D6-4C16-9B8C-C852B9BE9E85}"/>
                </c:ext>
              </c:extLst>
            </c:dLbl>
            <c:dLbl>
              <c:idx val="6"/>
              <c:layout>
                <c:manualLayout>
                  <c:x val="0"/>
                  <c:y val="1.07587759989215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BD6-4C16-9B8C-C852B9BE9E85}"/>
                </c:ext>
              </c:extLst>
            </c:dLbl>
            <c:dLbl>
              <c:idx val="7"/>
              <c:layout>
                <c:manualLayout>
                  <c:x val="0"/>
                  <c:y val="3.65683141571043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BD6-4C16-9B8C-C852B9BE9E85}"/>
                </c:ext>
              </c:extLst>
            </c:dLbl>
            <c:dLbl>
              <c:idx val="8"/>
              <c:layout>
                <c:manualLayout>
                  <c:x val="0"/>
                  <c:y val="-2.28095355150092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BD6-4C16-9B8C-C852B9BE9E85}"/>
                </c:ext>
              </c:extLst>
            </c:dLbl>
            <c:dLbl>
              <c:idx val="10"/>
              <c:layout>
                <c:manualLayout>
                  <c:x val="-7.824635743725476E-17"/>
                  <c:y val="1.07587759989215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BD6-4C16-9B8C-C852B9BE9E85}"/>
                </c:ext>
              </c:extLst>
            </c:dLbl>
            <c:dLbl>
              <c:idx val="12"/>
              <c:layout>
                <c:manualLayout>
                  <c:x val="-2.134016218523339E-3"/>
                  <c:y val="-4.05299035505759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BD6-4C16-9B8C-C852B9BE9E85}"/>
                </c:ext>
              </c:extLst>
            </c:dLbl>
            <c:dLbl>
              <c:idx val="13"/>
              <c:layout>
                <c:manualLayout>
                  <c:x val="-1.3888890407796413E-3"/>
                  <c:y val="1.2282940158368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BD6-4C16-9B8C-C852B9BE9E85}"/>
                </c:ext>
              </c:extLst>
            </c:dLbl>
            <c:dLbl>
              <c:idx val="14"/>
              <c:layout>
                <c:manualLayout>
                  <c:x val="1.3046734285658711E-4"/>
                  <c:y val="-2.3190381983032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BD6-4C16-9B8C-C852B9BE9E85}"/>
                </c:ext>
              </c:extLst>
            </c:dLbl>
            <c:dLbl>
              <c:idx val="15"/>
              <c:layout>
                <c:manualLayout>
                  <c:x val="-7.824635743725476E-17"/>
                  <c:y val="-3.45933344434665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BD6-4C16-9B8C-C852B9BE9E85}"/>
                </c:ext>
              </c:extLst>
            </c:dLbl>
            <c:dLbl>
              <c:idx val="16"/>
              <c:layout>
                <c:manualLayout>
                  <c:x val="6.4020486555697821E-3"/>
                  <c:y val="4.0422062045869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BD6-4C16-9B8C-C852B9BE9E85}"/>
                </c:ext>
              </c:extLst>
            </c:dLbl>
            <c:dLbl>
              <c:idx val="17"/>
              <c:layout>
                <c:manualLayout>
                  <c:x val="0"/>
                  <c:y val="6.882825447423301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BD6-4C16-9B8C-C852B9BE9E85}"/>
                </c:ext>
              </c:extLst>
            </c:dLbl>
            <c:dLbl>
              <c:idx val="18"/>
              <c:layout>
                <c:manualLayout>
                  <c:x val="0"/>
                  <c:y val="2.78564122082920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BD6-4C16-9B8C-C852B9BE9E85}"/>
                </c:ext>
              </c:extLst>
            </c:dLbl>
            <c:dLbl>
              <c:idx val="21"/>
              <c:layout>
                <c:manualLayout>
                  <c:x val="-4.410542914538814E-4"/>
                  <c:y val="-1.47114110553910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BD6-4C16-9B8C-C852B9BE9E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Sheet1!$A$4:$A$25</c:f>
              <c:strCache>
                <c:ptCount val="22"/>
                <c:pt idx="0">
                  <c:v>Ābeles</c:v>
                </c:pt>
                <c:pt idx="1">
                  <c:v>Bumbieres</c:v>
                </c:pt>
                <c:pt idx="2">
                  <c:v>Plūmes</c:v>
                </c:pt>
                <c:pt idx="3">
                  <c:v>Aronijas</c:v>
                </c:pt>
                <c:pt idx="4">
                  <c:v>Smiltsērkšķi</c:v>
                </c:pt>
                <c:pt idx="5">
                  <c:v>Avenes</c:v>
                </c:pt>
                <c:pt idx="6">
                  <c:v>Upenes</c:v>
                </c:pt>
                <c:pt idx="7">
                  <c:v>Krūmmellenes </c:v>
                </c:pt>
                <c:pt idx="8">
                  <c:v>Zemenes</c:v>
                </c:pt>
                <c:pt idx="9">
                  <c:v>Ērkšķogas</c:v>
                </c:pt>
                <c:pt idx="10">
                  <c:v>Krūmcidonijas</c:v>
                </c:pt>
                <c:pt idx="11">
                  <c:v>Kazenes</c:v>
                </c:pt>
                <c:pt idx="12">
                  <c:v>Dārza pīlādži</c:v>
                </c:pt>
                <c:pt idx="13">
                  <c:v>Saldie un skābie ķirši</c:v>
                </c:pt>
                <c:pt idx="14">
                  <c:v>Sarkanās un baltās jāņogas</c:v>
                </c:pt>
                <c:pt idx="15">
                  <c:v>Lielogu dzērvenes</c:v>
                </c:pt>
                <c:pt idx="16">
                  <c:v>Vīnogas</c:v>
                </c:pt>
                <c:pt idx="17">
                  <c:v>Augļu koki un ogulāji  &lt;0,3 ha</c:v>
                </c:pt>
                <c:pt idx="18">
                  <c:v>Citur neminēti ilggadīgie st.</c:v>
                </c:pt>
                <c:pt idx="19">
                  <c:v>Irbene</c:v>
                </c:pt>
                <c:pt idx="20">
                  <c:v>Arbūzi un melones</c:v>
                </c:pt>
                <c:pt idx="21">
                  <c:v>Sausserdis</c:v>
                </c:pt>
              </c:strCache>
            </c:strRef>
          </c:cat>
          <c:val>
            <c:numRef>
              <c:f>Sheet1!$B$4:$B$25</c:f>
              <c:numCache>
                <c:formatCode>General</c:formatCode>
                <c:ptCount val="22"/>
                <c:pt idx="0">
                  <c:v>2658.14</c:v>
                </c:pt>
                <c:pt idx="1">
                  <c:v>150.79</c:v>
                </c:pt>
                <c:pt idx="2">
                  <c:v>77.19</c:v>
                </c:pt>
                <c:pt idx="3">
                  <c:v>96.17</c:v>
                </c:pt>
                <c:pt idx="4">
                  <c:v>1039.44</c:v>
                </c:pt>
                <c:pt idx="5">
                  <c:v>203.67</c:v>
                </c:pt>
                <c:pt idx="6">
                  <c:v>1447.75</c:v>
                </c:pt>
                <c:pt idx="7">
                  <c:v>357.01</c:v>
                </c:pt>
                <c:pt idx="8">
                  <c:v>466.57</c:v>
                </c:pt>
                <c:pt idx="9">
                  <c:v>11.56</c:v>
                </c:pt>
                <c:pt idx="10">
                  <c:v>557.77</c:v>
                </c:pt>
                <c:pt idx="11">
                  <c:v>7.83</c:v>
                </c:pt>
                <c:pt idx="12">
                  <c:v>17.32</c:v>
                </c:pt>
                <c:pt idx="13">
                  <c:v>113.29</c:v>
                </c:pt>
                <c:pt idx="14">
                  <c:v>76.52</c:v>
                </c:pt>
                <c:pt idx="15">
                  <c:v>181.31</c:v>
                </c:pt>
                <c:pt idx="16">
                  <c:v>22.52</c:v>
                </c:pt>
                <c:pt idx="17">
                  <c:v>1145.42</c:v>
                </c:pt>
                <c:pt idx="18">
                  <c:v>296.05</c:v>
                </c:pt>
                <c:pt idx="19">
                  <c:v>7.63</c:v>
                </c:pt>
                <c:pt idx="20">
                  <c:v>6.31</c:v>
                </c:pt>
                <c:pt idx="21">
                  <c:v>30.25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EBD6-4C16-9B8C-C852B9BE9E8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40622480"/>
        <c:axId val="540626744"/>
      </c:barChart>
      <c:catAx>
        <c:axId val="54062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540626744"/>
        <c:crosses val="autoZero"/>
        <c:auto val="1"/>
        <c:lblAlgn val="ctr"/>
        <c:lblOffset val="100"/>
        <c:noMultiLvlLbl val="0"/>
      </c:catAx>
      <c:valAx>
        <c:axId val="540626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062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091952686121032E-2"/>
          <c:y val="0.10978023181149707"/>
          <c:w val="0.93190410836754711"/>
          <c:h val="0.646604053298298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Sheet3!$C$3</c:f>
              <c:strCache>
                <c:ptCount val="1"/>
                <c:pt idx="0">
                  <c:v>Platības ha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4649-4B94-B70D-674F6A607ED8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649-4B94-B70D-674F6A607ED8}"/>
              </c:ext>
            </c:extLst>
          </c:dPt>
          <c:dPt>
            <c:idx val="3"/>
            <c:invertIfNegative val="0"/>
            <c:bubble3D val="0"/>
            <c:spPr>
              <a:solidFill>
                <a:srgbClr val="6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649-4B94-B70D-674F6A607ED8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B662-405E-A20E-C27F7AD7178B}"/>
              </c:ext>
            </c:extLst>
          </c:dPt>
          <c:dPt>
            <c:idx val="5"/>
            <c:invertIfNegative val="0"/>
            <c:bubble3D val="0"/>
            <c:spPr>
              <a:solidFill>
                <a:srgbClr val="CC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662-405E-A20E-C27F7AD7178B}"/>
              </c:ext>
            </c:extLst>
          </c:dPt>
          <c:dPt>
            <c:idx val="6"/>
            <c:invertIfNegative val="0"/>
            <c:bubble3D val="0"/>
            <c:spPr>
              <a:solidFill>
                <a:srgbClr val="3600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662-405E-A20E-C27F7AD7178B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662-405E-A20E-C27F7AD7178B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662-405E-A20E-C27F7AD7178B}"/>
              </c:ext>
            </c:extLst>
          </c:dPt>
          <c:dPt>
            <c:idx val="10"/>
            <c:invertIfNegative val="0"/>
            <c:bubble3D val="0"/>
            <c:spPr>
              <a:solidFill>
                <a:srgbClr val="FFFC71"/>
              </a:solidFill>
              <a:ln>
                <a:solidFill>
                  <a:srgbClr val="FFC000"/>
                </a:solidFill>
              </a:ln>
              <a:effectLst/>
              <a:sp3d>
                <a:contourClr>
                  <a:srgbClr val="FFC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662-405E-A20E-C27F7AD7178B}"/>
              </c:ext>
            </c:extLst>
          </c:dPt>
          <c:dPt>
            <c:idx val="12"/>
            <c:invertIfNegative val="0"/>
            <c:bubble3D val="0"/>
            <c:spPr>
              <a:solidFill>
                <a:srgbClr val="CC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649-4B94-B70D-674F6A607ED8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  <a:sp3d>
                <a:contourClr>
                  <a:schemeClr val="tx1">
                    <a:lumMod val="65000"/>
                    <a:lumOff val="3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649-4B94-B70D-674F6A607ED8}"/>
              </c:ext>
            </c:extLst>
          </c:dPt>
          <c:dPt>
            <c:idx val="15"/>
            <c:invertIfNegative val="0"/>
            <c:bubble3D val="0"/>
            <c:spPr>
              <a:solidFill>
                <a:srgbClr val="CC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4649-4B94-B70D-674F6A607ED8}"/>
              </c:ext>
            </c:extLst>
          </c:dPt>
          <c:dLbls>
            <c:dLbl>
              <c:idx val="0"/>
              <c:layout>
                <c:manualLayout>
                  <c:x val="-4.5958509248382358E-2"/>
                  <c:y val="0.11634191160152324"/>
                </c:manualLayout>
              </c:layout>
              <c:tx>
                <c:rich>
                  <a:bodyPr/>
                  <a:lstStyle/>
                  <a:p>
                    <a:fld id="{60CA1BB5-4E95-45E8-BCCC-2989DE97CDE8}" type="VALUE">
                      <a:rPr lang="en-US" b="1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649-4B94-B70D-674F6A607ED8}"/>
                </c:ext>
              </c:extLst>
            </c:dLbl>
            <c:dLbl>
              <c:idx val="1"/>
              <c:layout>
                <c:manualLayout>
                  <c:x val="-1.5718954628455798E-2"/>
                  <c:y val="8.2190994445874715E-2"/>
                </c:manualLayout>
              </c:layout>
              <c:tx>
                <c:rich>
                  <a:bodyPr/>
                  <a:lstStyle/>
                  <a:p>
                    <a:fld id="{AC9D28F4-1183-4CFA-82AA-F5BE8E7D0E8D}" type="VALUE">
                      <a:rPr lang="en-US" b="1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649-4B94-B70D-674F6A607ED8}"/>
                </c:ext>
              </c:extLst>
            </c:dLbl>
            <c:dLbl>
              <c:idx val="2"/>
              <c:layout>
                <c:manualLayout>
                  <c:x val="-2.7778100854084524E-3"/>
                  <c:y val="8.0447525795465033E-2"/>
                </c:manualLayout>
              </c:layout>
              <c:tx>
                <c:rich>
                  <a:bodyPr/>
                  <a:lstStyle/>
                  <a:p>
                    <a:fld id="{CC5CDEFB-154F-4EC1-801A-84B951B74A0F}" type="VALUE">
                      <a:rPr lang="en-US" b="1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649-4B94-B70D-674F6A607ED8}"/>
                </c:ext>
              </c:extLst>
            </c:dLbl>
            <c:dLbl>
              <c:idx val="3"/>
              <c:layout>
                <c:manualLayout>
                  <c:x val="9.8473658296405718E-3"/>
                  <c:y val="-3.75798571965433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49-4B94-B70D-674F6A607ED8}"/>
                </c:ext>
              </c:extLst>
            </c:dLbl>
            <c:dLbl>
              <c:idx val="11"/>
              <c:layout>
                <c:manualLayout>
                  <c:x val="-4.9236829148203761E-3"/>
                  <c:y val="7.8917996017126943E-2"/>
                </c:manualLayout>
              </c:layout>
              <c:tx>
                <c:rich>
                  <a:bodyPr/>
                  <a:lstStyle/>
                  <a:p>
                    <a:fld id="{A79F0479-A46D-4C38-991B-7375BAD461A6}" type="VALUE">
                      <a:rPr lang="en-US" b="1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649-4B94-B70D-674F6A607ED8}"/>
                </c:ext>
              </c:extLst>
            </c:dLbl>
            <c:dLbl>
              <c:idx val="12"/>
              <c:layout>
                <c:manualLayout>
                  <c:x val="2.461841457410143E-3"/>
                  <c:y val="-1.8789928598271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49-4B94-B70D-674F6A607ED8}"/>
                </c:ext>
              </c:extLst>
            </c:dLbl>
            <c:dLbl>
              <c:idx val="13"/>
              <c:layout>
                <c:manualLayout>
                  <c:x val="4.9236829148202859E-3"/>
                  <c:y val="7.5160306201860053E-2"/>
                </c:manualLayout>
              </c:layout>
              <c:tx>
                <c:rich>
                  <a:bodyPr/>
                  <a:lstStyle/>
                  <a:p>
                    <a:fld id="{1FE259EC-1B48-4362-AC70-FF8B6B2F7AD9}" type="VALUE">
                      <a:rPr lang="en-US" b="1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lv-LV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649-4B94-B70D-674F6A607ED8}"/>
                </c:ext>
              </c:extLst>
            </c:dLbl>
            <c:dLbl>
              <c:idx val="14"/>
              <c:layout>
                <c:manualLayout>
                  <c:x val="4.9236829148201046E-3"/>
                  <c:y val="-1.878992859827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49-4B94-B70D-674F6A607ED8}"/>
                </c:ext>
              </c:extLst>
            </c:dLbl>
            <c:dLbl>
              <c:idx val="15"/>
              <c:layout>
                <c:manualLayout>
                  <c:x val="2.461841457410143E-3"/>
                  <c:y val="-2.6305900037579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49-4B94-B70D-674F6A607ED8}"/>
                </c:ext>
              </c:extLst>
            </c:dLbl>
            <c:dLbl>
              <c:idx val="16"/>
              <c:layout>
                <c:manualLayout>
                  <c:x val="4.9236829148202859E-3"/>
                  <c:y val="-1.8789928598271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49-4B94-B70D-674F6A607E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Sheet3!$B$4:$B$20</c:f>
              <c:strCache>
                <c:ptCount val="17"/>
                <c:pt idx="0">
                  <c:v>Ābeles</c:v>
                </c:pt>
                <c:pt idx="1">
                  <c:v>Bumbieres</c:v>
                </c:pt>
                <c:pt idx="2">
                  <c:v>Plūmes</c:v>
                </c:pt>
                <c:pt idx="3">
                  <c:v>Aronijas</c:v>
                </c:pt>
                <c:pt idx="4">
                  <c:v>Smiltsērkšķi</c:v>
                </c:pt>
                <c:pt idx="5">
                  <c:v>Avenes</c:v>
                </c:pt>
                <c:pt idx="6">
                  <c:v>Upenes</c:v>
                </c:pt>
                <c:pt idx="7">
                  <c:v>Krūmmellenes </c:v>
                </c:pt>
                <c:pt idx="8">
                  <c:v>Zemenes</c:v>
                </c:pt>
                <c:pt idx="9">
                  <c:v>Ērkšķogas</c:v>
                </c:pt>
                <c:pt idx="10">
                  <c:v>Krūmcidonijas</c:v>
                </c:pt>
                <c:pt idx="11">
                  <c:v>Kazenes</c:v>
                </c:pt>
                <c:pt idx="12">
                  <c:v>Dārza pīlādži</c:v>
                </c:pt>
                <c:pt idx="13">
                  <c:v>Saldie un skābie ķirši</c:v>
                </c:pt>
                <c:pt idx="14">
                  <c:v>Sarkanās un baltās jāņogas</c:v>
                </c:pt>
                <c:pt idx="15">
                  <c:v>Lielogu dzērvenes</c:v>
                </c:pt>
                <c:pt idx="16">
                  <c:v>Vīnogas</c:v>
                </c:pt>
              </c:strCache>
            </c:strRef>
          </c:cat>
          <c:val>
            <c:numRef>
              <c:f>Sheet3!$C$4:$C$20</c:f>
              <c:numCache>
                <c:formatCode>General</c:formatCode>
                <c:ptCount val="17"/>
                <c:pt idx="0">
                  <c:v>-109.29</c:v>
                </c:pt>
                <c:pt idx="1">
                  <c:v>-5.9</c:v>
                </c:pt>
                <c:pt idx="2">
                  <c:v>-10.06</c:v>
                </c:pt>
                <c:pt idx="3">
                  <c:v>25.96</c:v>
                </c:pt>
                <c:pt idx="4">
                  <c:v>558.19000000000005</c:v>
                </c:pt>
                <c:pt idx="5">
                  <c:v>17.489999999999998</c:v>
                </c:pt>
                <c:pt idx="6">
                  <c:v>875.08</c:v>
                </c:pt>
                <c:pt idx="7">
                  <c:v>110.11</c:v>
                </c:pt>
                <c:pt idx="8">
                  <c:v>63.58</c:v>
                </c:pt>
                <c:pt idx="9">
                  <c:v>5.93</c:v>
                </c:pt>
                <c:pt idx="10">
                  <c:v>406.55</c:v>
                </c:pt>
                <c:pt idx="11">
                  <c:v>-2.2000000000000002</c:v>
                </c:pt>
                <c:pt idx="12">
                  <c:v>11.56</c:v>
                </c:pt>
                <c:pt idx="13">
                  <c:v>-12.06</c:v>
                </c:pt>
                <c:pt idx="14">
                  <c:v>25.38</c:v>
                </c:pt>
                <c:pt idx="15">
                  <c:v>55.58</c:v>
                </c:pt>
                <c:pt idx="16">
                  <c:v>5.58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49-4B94-B70D-674F6A607E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8862568"/>
        <c:axId val="518863224"/>
        <c:axId val="0"/>
      </c:bar3DChart>
      <c:catAx>
        <c:axId val="51886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518863224"/>
        <c:crosses val="autoZero"/>
        <c:auto val="1"/>
        <c:lblAlgn val="ctr"/>
        <c:lblOffset val="100"/>
        <c:noMultiLvlLbl val="0"/>
      </c:catAx>
      <c:valAx>
        <c:axId val="518863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1886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96588033428383E-2"/>
          <c:y val="1.4697441025071289E-2"/>
          <c:w val="0.96683654332804425"/>
          <c:h val="0.8787862305422854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Sheet1!$M$3</c:f>
              <c:strCache>
                <c:ptCount val="1"/>
                <c:pt idx="0">
                  <c:v>Integrētie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1104017882153644E-2"/>
                  <c:y val="-5.5857991087410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DF-4420-8D1A-593D1B1D8C65}"/>
                </c:ext>
              </c:extLst>
            </c:dLbl>
            <c:dLbl>
              <c:idx val="12"/>
              <c:layout>
                <c:manualLayout>
                  <c:x val="-2.32558139534883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DF-4420-8D1A-593D1B1D8C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Sheet1!$L$4:$L$20</c:f>
              <c:strCache>
                <c:ptCount val="17"/>
                <c:pt idx="0">
                  <c:v>Ābeles</c:v>
                </c:pt>
                <c:pt idx="1">
                  <c:v>Bumbieres</c:v>
                </c:pt>
                <c:pt idx="2">
                  <c:v>Plūmes</c:v>
                </c:pt>
                <c:pt idx="3">
                  <c:v>Aronijas</c:v>
                </c:pt>
                <c:pt idx="4">
                  <c:v>Smiltsērkšķi</c:v>
                </c:pt>
                <c:pt idx="5">
                  <c:v>Avenes</c:v>
                </c:pt>
                <c:pt idx="6">
                  <c:v>Upenes</c:v>
                </c:pt>
                <c:pt idx="7">
                  <c:v>Krūmmellenes </c:v>
                </c:pt>
                <c:pt idx="8">
                  <c:v>Zemenes</c:v>
                </c:pt>
                <c:pt idx="9">
                  <c:v>Ērkšķogas</c:v>
                </c:pt>
                <c:pt idx="10">
                  <c:v>Krūmcidonijas</c:v>
                </c:pt>
                <c:pt idx="11">
                  <c:v>Kazenes</c:v>
                </c:pt>
                <c:pt idx="12">
                  <c:v>Dārza pīlādži</c:v>
                </c:pt>
                <c:pt idx="13">
                  <c:v>Ķirši</c:v>
                </c:pt>
                <c:pt idx="14">
                  <c:v>Sarkanās un baltās jāņogas</c:v>
                </c:pt>
                <c:pt idx="15">
                  <c:v>Lielogu dzērvenes</c:v>
                </c:pt>
                <c:pt idx="16">
                  <c:v>Vīnogas</c:v>
                </c:pt>
              </c:strCache>
            </c:strRef>
          </c:cat>
          <c:val>
            <c:numRef>
              <c:f>Sheet1!$M$4:$M$20</c:f>
              <c:numCache>
                <c:formatCode>General</c:formatCode>
                <c:ptCount val="17"/>
                <c:pt idx="0">
                  <c:v>155.48000000000013</c:v>
                </c:pt>
                <c:pt idx="1">
                  <c:v>21.089999999999975</c:v>
                </c:pt>
                <c:pt idx="2">
                  <c:v>2.1400000000000006</c:v>
                </c:pt>
                <c:pt idx="3">
                  <c:v>12.85</c:v>
                </c:pt>
                <c:pt idx="4">
                  <c:v>128.94</c:v>
                </c:pt>
                <c:pt idx="5">
                  <c:v>4.0000000000013358E-2</c:v>
                </c:pt>
                <c:pt idx="6">
                  <c:v>136.92999999999995</c:v>
                </c:pt>
                <c:pt idx="7">
                  <c:v>70.420000000000016</c:v>
                </c:pt>
                <c:pt idx="8">
                  <c:v>52.739999999999995</c:v>
                </c:pt>
                <c:pt idx="9">
                  <c:v>1.04</c:v>
                </c:pt>
                <c:pt idx="10">
                  <c:v>55.16</c:v>
                </c:pt>
                <c:pt idx="12">
                  <c:v>0.3</c:v>
                </c:pt>
                <c:pt idx="13">
                  <c:v>24.35</c:v>
                </c:pt>
                <c:pt idx="14">
                  <c:v>6.1800000000000033</c:v>
                </c:pt>
                <c:pt idx="15">
                  <c:v>30.490000000000009</c:v>
                </c:pt>
                <c:pt idx="16">
                  <c:v>5.26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DF-4420-8D1A-593D1B1D8C65}"/>
            </c:ext>
          </c:extLst>
        </c:ser>
        <c:ser>
          <c:idx val="1"/>
          <c:order val="1"/>
          <c:tx>
            <c:strRef>
              <c:f>Sheet1!$N$3</c:f>
              <c:strCache>
                <c:ptCount val="1"/>
                <c:pt idx="0">
                  <c:v>Bioloģiskā lauksaimn.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-2.5859424926195397E-2"/>
                  <c:y val="-2.67847388572332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DF-4420-8D1A-593D1B1D8C65}"/>
                </c:ext>
              </c:extLst>
            </c:dLbl>
            <c:dLbl>
              <c:idx val="11"/>
              <c:layout>
                <c:manualLayout>
                  <c:x val="-3.6821705426356592E-2"/>
                  <c:y val="3.4118048447628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DF-4420-8D1A-593D1B1D8C65}"/>
                </c:ext>
              </c:extLst>
            </c:dLbl>
            <c:dLbl>
              <c:idx val="13"/>
              <c:layout>
                <c:manualLayout>
                  <c:x val="-0.11434108527131787"/>
                  <c:y val="3.4118048447629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DF-4420-8D1A-593D1B1D8C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Sheet1!$L$4:$L$20</c:f>
              <c:strCache>
                <c:ptCount val="17"/>
                <c:pt idx="0">
                  <c:v>Ābeles</c:v>
                </c:pt>
                <c:pt idx="1">
                  <c:v>Bumbieres</c:v>
                </c:pt>
                <c:pt idx="2">
                  <c:v>Plūmes</c:v>
                </c:pt>
                <c:pt idx="3">
                  <c:v>Aronijas</c:v>
                </c:pt>
                <c:pt idx="4">
                  <c:v>Smiltsērkšķi</c:v>
                </c:pt>
                <c:pt idx="5">
                  <c:v>Avenes</c:v>
                </c:pt>
                <c:pt idx="6">
                  <c:v>Upenes</c:v>
                </c:pt>
                <c:pt idx="7">
                  <c:v>Krūmmellenes </c:v>
                </c:pt>
                <c:pt idx="8">
                  <c:v>Zemenes</c:v>
                </c:pt>
                <c:pt idx="9">
                  <c:v>Ērkšķogas</c:v>
                </c:pt>
                <c:pt idx="10">
                  <c:v>Krūmcidonijas</c:v>
                </c:pt>
                <c:pt idx="11">
                  <c:v>Kazenes</c:v>
                </c:pt>
                <c:pt idx="12">
                  <c:v>Dārza pīlādži</c:v>
                </c:pt>
                <c:pt idx="13">
                  <c:v>Ķirši</c:v>
                </c:pt>
                <c:pt idx="14">
                  <c:v>Sarkanās un baltās jāņogas</c:v>
                </c:pt>
                <c:pt idx="15">
                  <c:v>Lielogu dzērvenes</c:v>
                </c:pt>
                <c:pt idx="16">
                  <c:v>Vīnogas</c:v>
                </c:pt>
              </c:strCache>
            </c:strRef>
          </c:cat>
          <c:val>
            <c:numRef>
              <c:f>Sheet1!$N$4:$N$20</c:f>
              <c:numCache>
                <c:formatCode>General</c:formatCode>
                <c:ptCount val="17"/>
                <c:pt idx="0">
                  <c:v>98.720000000000027</c:v>
                </c:pt>
                <c:pt idx="1">
                  <c:v>0.30999999999999872</c:v>
                </c:pt>
                <c:pt idx="2">
                  <c:v>15.96</c:v>
                </c:pt>
                <c:pt idx="3">
                  <c:v>44.819999999999993</c:v>
                </c:pt>
                <c:pt idx="4">
                  <c:v>143.54</c:v>
                </c:pt>
                <c:pt idx="5">
                  <c:v>15.82</c:v>
                </c:pt>
                <c:pt idx="6">
                  <c:v>545.59999999999991</c:v>
                </c:pt>
                <c:pt idx="7">
                  <c:v>15.88000000000001</c:v>
                </c:pt>
                <c:pt idx="8">
                  <c:v>0.70000000000000639</c:v>
                </c:pt>
                <c:pt idx="9">
                  <c:v>4.16</c:v>
                </c:pt>
                <c:pt idx="10">
                  <c:v>189.20999999999998</c:v>
                </c:pt>
                <c:pt idx="11">
                  <c:v>-2.6799999999999997</c:v>
                </c:pt>
                <c:pt idx="12">
                  <c:v>0.48</c:v>
                </c:pt>
                <c:pt idx="13">
                  <c:v>-14.159999999999998</c:v>
                </c:pt>
                <c:pt idx="14">
                  <c:v>23.03</c:v>
                </c:pt>
                <c:pt idx="15">
                  <c:v>13.68</c:v>
                </c:pt>
                <c:pt idx="16">
                  <c:v>1.7099999999999991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DF-4420-8D1A-593D1B1D8C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323912296"/>
        <c:axId val="323911640"/>
      </c:barChart>
      <c:catAx>
        <c:axId val="323912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323911640"/>
        <c:crosses val="autoZero"/>
        <c:auto val="1"/>
        <c:lblAlgn val="ctr"/>
        <c:lblOffset val="100"/>
        <c:noMultiLvlLbl val="0"/>
      </c:catAx>
      <c:valAx>
        <c:axId val="3239116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23912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766622922134735"/>
          <c:y val="0.92187445319335082"/>
          <c:w val="0.39834889824818409"/>
          <c:h val="6.9954088389923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34445-BC38-4F6D-A015-502BF889998C}" type="datetimeFigureOut">
              <a:rPr lang="lv-LV" smtClean="0"/>
              <a:t>03.02.2020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E48BD-7880-41C1-BAB9-390FD415294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780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E48BD-7880-41C1-BAB9-390FD415294D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265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fWcfLiZNVw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547664" y="1859340"/>
            <a:ext cx="734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UY" altLang="lv-LV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LATVIJAS AUGĻKOPJU </a:t>
            </a:r>
            <a:br>
              <a:rPr lang="es-UY" altLang="lv-LV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Y" altLang="lv-LV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ASOCIĀCIJA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6453336"/>
            <a:ext cx="14401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Bulduri</a:t>
            </a:r>
            <a:r>
              <a:rPr kumimoji="0"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2020.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60F30-BE41-4B45-B584-48D6D57BD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368" y="5733256"/>
            <a:ext cx="1193632" cy="11289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1D7772-942D-46DD-80BB-AAB70A98A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4858604" cy="4559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F5CE63-327E-4B2C-8EBE-5C8A7C93F2CF}"/>
              </a:ext>
            </a:extLst>
          </p:cNvPr>
          <p:cNvSpPr txBox="1"/>
          <p:nvPr/>
        </p:nvSpPr>
        <p:spPr>
          <a:xfrm>
            <a:off x="251520" y="332656"/>
            <a:ext cx="4428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Krūmmelleņu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stādījumi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purvā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14.janvāris</a:t>
            </a:r>
            <a:endParaRPr lang="lv-LV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952FDD-1E7F-4C78-A9E3-4CECFD71F6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4" y="2530612"/>
            <a:ext cx="3264076" cy="43521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AC3AB7-82EB-4CD9-8A57-73F60F96C072}"/>
              </a:ext>
            </a:extLst>
          </p:cNvPr>
          <p:cNvSpPr/>
          <p:nvPr/>
        </p:nvSpPr>
        <p:spPr>
          <a:xfrm>
            <a:off x="4283968" y="5780364"/>
            <a:ext cx="4676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Sausserdis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Rīgā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piemājas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dārzā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25.janvāris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90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E90303-0632-4507-951F-F5ACF37EE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1" y="6517"/>
            <a:ext cx="4583872" cy="3437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233B37-B7A8-471B-94CC-2EFF4CC7A5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876" y="3053707"/>
            <a:ext cx="5076056" cy="38042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EF7E60-52D2-45E6-8E00-D703985BE7AE}"/>
              </a:ext>
            </a:extLst>
          </p:cNvPr>
          <p:cNvSpPr/>
          <p:nvPr/>
        </p:nvSpPr>
        <p:spPr>
          <a:xfrm>
            <a:off x="4932040" y="980728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hlinkClick r:id="rId4"/>
              </a:rPr>
              <a:t>https://www.youtube.com/watch?v=WfWcfLiZNVw</a:t>
            </a:r>
            <a:r>
              <a:rPr lang="en-US" dirty="0"/>
              <a:t>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8147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E6ABD2-6ADC-4776-9209-1A3693616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2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30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1600" y="2434232"/>
            <a:ext cx="71287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54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Paldies</a:t>
            </a:r>
            <a:r>
              <a:rPr lang="en-US" altLang="ko-KR" sz="5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</a:p>
          <a:p>
            <a:pPr algn="ctr"/>
            <a:r>
              <a:rPr lang="en-US" altLang="ko-KR" sz="5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par </a:t>
            </a:r>
            <a:r>
              <a:rPr lang="en-US" altLang="ko-KR" sz="54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uzmanību</a:t>
            </a:r>
            <a:r>
              <a:rPr lang="en-US" altLang="ko-KR" sz="5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4B923F-2D73-482D-96B6-E1FF7BC67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6360"/>
            <a:ext cx="1331640" cy="1331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EB6237-16ED-47D5-932A-F332E111637C}"/>
              </a:ext>
            </a:extLst>
          </p:cNvPr>
          <p:cNvSpPr/>
          <p:nvPr/>
        </p:nvSpPr>
        <p:spPr>
          <a:xfrm>
            <a:off x="323528" y="620688"/>
            <a:ext cx="8568952" cy="2823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SzPts val="2000"/>
              <a:buFont typeface="Wingdings" panose="05000000000000000000" pitchFamily="2" charset="2"/>
              <a:buChar char="ü"/>
            </a:pP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Kvalitatīvas produkcijas ražošana pietiekoši lielā apjomā.</a:t>
            </a: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SzPts val="2000"/>
              <a:buFont typeface="Wingdings" panose="05000000000000000000" pitchFamily="2" charset="2"/>
              <a:buChar char="ü"/>
            </a:pP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Produkcijas pārdošana.</a:t>
            </a: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SzPts val="2000"/>
              <a:buFont typeface="Wingdings" panose="05000000000000000000" pitchFamily="2" charset="2"/>
              <a:buChar char="ü"/>
            </a:pP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Produkcijas piegāžu nepārtrauktība sezonā un regularitāte gadu no gada.</a:t>
            </a: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SzPts val="2000"/>
              <a:buFont typeface="Wingdings" panose="05000000000000000000" pitchFamily="2" charset="2"/>
              <a:buChar char="ü"/>
            </a:pP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Produkcijas pašizmaksas mazināšana un ražības 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354013" algn="just">
              <a:lnSpc>
                <a:spcPct val="106000"/>
              </a:lnSpc>
              <a:spcAft>
                <a:spcPts val="800"/>
              </a:spcAft>
              <a:buSzPts val="2000"/>
            </a:pP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palielināšana.</a:t>
            </a:r>
            <a:endParaRPr lang="lv-LV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80940-CEA9-4DBB-A162-BBC7A89705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" y="4583430"/>
            <a:ext cx="3429000" cy="227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8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84CBE8E-C385-48F3-ADAB-88D0DE1F58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272990"/>
              </p:ext>
            </p:extLst>
          </p:nvPr>
        </p:nvGraphicFramePr>
        <p:xfrm>
          <a:off x="0" y="548680"/>
          <a:ext cx="9143999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934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8B1EE6-7B22-41EA-B5B2-6297190A1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832112"/>
              </p:ext>
            </p:extLst>
          </p:nvPr>
        </p:nvGraphicFramePr>
        <p:xfrm>
          <a:off x="647564" y="635171"/>
          <a:ext cx="7848871" cy="6193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33016436"/>
                    </a:ext>
                  </a:extLst>
                </a:gridCol>
                <a:gridCol w="1046081">
                  <a:extLst>
                    <a:ext uri="{9D8B030D-6E8A-4147-A177-3AD203B41FA5}">
                      <a16:colId xmlns:a16="http://schemas.microsoft.com/office/drawing/2014/main" val="4286745044"/>
                    </a:ext>
                  </a:extLst>
                </a:gridCol>
                <a:gridCol w="1223200">
                  <a:extLst>
                    <a:ext uri="{9D8B030D-6E8A-4147-A177-3AD203B41FA5}">
                      <a16:colId xmlns:a16="http://schemas.microsoft.com/office/drawing/2014/main" val="4038563403"/>
                    </a:ext>
                  </a:extLst>
                </a:gridCol>
                <a:gridCol w="1304747">
                  <a:extLst>
                    <a:ext uri="{9D8B030D-6E8A-4147-A177-3AD203B41FA5}">
                      <a16:colId xmlns:a16="http://schemas.microsoft.com/office/drawing/2014/main" val="1718122164"/>
                    </a:ext>
                  </a:extLst>
                </a:gridCol>
                <a:gridCol w="1610547">
                  <a:extLst>
                    <a:ext uri="{9D8B030D-6E8A-4147-A177-3AD203B41FA5}">
                      <a16:colId xmlns:a16="http://schemas.microsoft.com/office/drawing/2014/main" val="4015599674"/>
                    </a:ext>
                  </a:extLst>
                </a:gridCol>
              </a:tblGrid>
              <a:tr h="384456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Kultūra/Atbalsta veids</a:t>
                      </a:r>
                      <a:endParaRPr lang="lv-LV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VPM</a:t>
                      </a:r>
                      <a:endParaRPr lang="lv-LV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Integrētie</a:t>
                      </a:r>
                      <a:endParaRPr lang="lv-LV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Bioloģiskie</a:t>
                      </a:r>
                      <a:endParaRPr lang="lv-LV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Konvencionālie</a:t>
                      </a:r>
                      <a:endParaRPr lang="lv-LV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0345729"/>
                  </a:ext>
                </a:extLst>
              </a:tr>
              <a:tr h="192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Ābeles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2658.14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935.50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433.56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1289.08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9800281"/>
                  </a:ext>
                </a:extLst>
              </a:tr>
              <a:tr h="192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Bumbieres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150.79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118.99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21.55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2951100"/>
                  </a:ext>
                </a:extLst>
              </a:tr>
              <a:tr h="192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Plūmes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77.19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37.95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23.64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935674"/>
                  </a:ext>
                </a:extLst>
              </a:tr>
              <a:tr h="192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Aronijas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96.17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14.94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72.20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9.03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90419540"/>
                  </a:ext>
                </a:extLst>
              </a:tr>
              <a:tr h="192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Smiltsērkšķi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1039.44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211.57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320.44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507.43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71977950"/>
                  </a:ext>
                </a:extLst>
              </a:tr>
              <a:tr h="192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Avenes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203.67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57.04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30.69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115.94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1758628"/>
                  </a:ext>
                </a:extLst>
              </a:tr>
              <a:tr h="192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Upenes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1447.75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274.49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758.29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414.97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1997788"/>
                  </a:ext>
                </a:extLst>
              </a:tr>
              <a:tr h="192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Krūmmellenes</a:t>
                      </a:r>
                      <a:r>
                        <a:rPr lang="lv-LV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357.01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234.27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51.43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71.43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6917882"/>
                  </a:ext>
                </a:extLst>
              </a:tr>
              <a:tr h="192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Zemenes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466.57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94.66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26.79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345.12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8591052"/>
                  </a:ext>
                </a:extLst>
              </a:tr>
              <a:tr h="192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Ērkšķogas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11.56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6.46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43065100"/>
                  </a:ext>
                </a:extLst>
              </a:tr>
              <a:tr h="192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Krūmcidonijas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557.77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68.22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254.58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234.97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9583353"/>
                  </a:ext>
                </a:extLst>
              </a:tr>
              <a:tr h="192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Kazenes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7.83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5.28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2.55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164345"/>
                  </a:ext>
                </a:extLst>
              </a:tr>
              <a:tr h="253095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Dārza pīlādži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4.26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12.76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4220887"/>
                  </a:ext>
                </a:extLst>
              </a:tr>
              <a:tr h="192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Saldie un skābie ķirši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113.29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61.98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10.37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40.94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70231369"/>
                  </a:ext>
                </a:extLst>
              </a:tr>
              <a:tr h="24085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Sarkanās un baltās jāņogas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76.52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29.23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33.56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13.73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02960198"/>
                  </a:ext>
                </a:extLst>
              </a:tr>
              <a:tr h="192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Lielogu</a:t>
                      </a:r>
                      <a:r>
                        <a:rPr lang="lv-LV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dzērvenes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181.31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109.89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18.39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53.03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8417500"/>
                  </a:ext>
                </a:extLst>
              </a:tr>
              <a:tr h="192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Vīnogas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5.26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10.74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6.52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7735911"/>
                  </a:ext>
                </a:extLst>
              </a:tr>
              <a:tr h="339432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Augļu koki, ogulāji  &lt;0,3 ha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1145.42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34.24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240.46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870.72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1758731"/>
                  </a:ext>
                </a:extLst>
              </a:tr>
              <a:tr h="339432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Citur neminēti ilggadīgie st.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296.05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15.47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272.76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69376175"/>
                  </a:ext>
                </a:extLst>
              </a:tr>
              <a:tr h="192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Irbene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7.63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7246529"/>
                  </a:ext>
                </a:extLst>
              </a:tr>
              <a:tr h="192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Arbūzi un melones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1.98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2.92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8005850"/>
                  </a:ext>
                </a:extLst>
              </a:tr>
              <a:tr h="1922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Sausserdis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30.25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22.16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5.58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4063082"/>
                  </a:ext>
                </a:extLst>
              </a:tr>
              <a:tr h="192228"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Kopā</a:t>
                      </a:r>
                      <a:endParaRPr lang="lv-LV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8970.51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2303.72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2358.31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4308.60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6057088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B79B225-1F9C-45DB-9A4C-080A681669BD}"/>
              </a:ext>
            </a:extLst>
          </p:cNvPr>
          <p:cNvSpPr/>
          <p:nvPr/>
        </p:nvSpPr>
        <p:spPr>
          <a:xfrm>
            <a:off x="2555776" y="29614"/>
            <a:ext cx="4602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3600" b="1" i="0" u="none" strike="noStrike" kern="1200" baseline="0">
                <a:solidFill>
                  <a:prstClr val="black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3200" dirty="0"/>
              <a:t>2019. </a:t>
            </a:r>
            <a:r>
              <a:rPr lang="en-US" sz="3200" dirty="0" err="1"/>
              <a:t>atbalsta</a:t>
            </a:r>
            <a:r>
              <a:rPr lang="en-US" sz="3200" dirty="0"/>
              <a:t> </a:t>
            </a:r>
            <a:r>
              <a:rPr lang="en-US" sz="3200" dirty="0" err="1"/>
              <a:t>veidi</a:t>
            </a:r>
            <a:r>
              <a:rPr lang="en-US" sz="3200" dirty="0"/>
              <a:t> ha</a:t>
            </a:r>
          </a:p>
        </p:txBody>
      </p:sp>
    </p:spTree>
    <p:extLst>
      <p:ext uri="{BB962C8B-B14F-4D97-AF65-F5344CB8AC3E}">
        <p14:creationId xmlns:p14="http://schemas.microsoft.com/office/powerpoint/2010/main" val="60717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140C13-BD6D-48ED-81F7-C68FB8ECD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031060"/>
              </p:ext>
            </p:extLst>
          </p:nvPr>
        </p:nvGraphicFramePr>
        <p:xfrm>
          <a:off x="1187624" y="589288"/>
          <a:ext cx="7344816" cy="6221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3019">
                  <a:extLst>
                    <a:ext uri="{9D8B030D-6E8A-4147-A177-3AD203B41FA5}">
                      <a16:colId xmlns:a16="http://schemas.microsoft.com/office/drawing/2014/main" val="3682618886"/>
                    </a:ext>
                  </a:extLst>
                </a:gridCol>
                <a:gridCol w="1310599">
                  <a:extLst>
                    <a:ext uri="{9D8B030D-6E8A-4147-A177-3AD203B41FA5}">
                      <a16:colId xmlns:a16="http://schemas.microsoft.com/office/drawing/2014/main" val="565408368"/>
                    </a:ext>
                  </a:extLst>
                </a:gridCol>
                <a:gridCol w="1310599">
                  <a:extLst>
                    <a:ext uri="{9D8B030D-6E8A-4147-A177-3AD203B41FA5}">
                      <a16:colId xmlns:a16="http://schemas.microsoft.com/office/drawing/2014/main" val="4236682115"/>
                    </a:ext>
                  </a:extLst>
                </a:gridCol>
                <a:gridCol w="1310599">
                  <a:extLst>
                    <a:ext uri="{9D8B030D-6E8A-4147-A177-3AD203B41FA5}">
                      <a16:colId xmlns:a16="http://schemas.microsoft.com/office/drawing/2014/main" val="1514540292"/>
                    </a:ext>
                  </a:extLst>
                </a:gridCol>
              </a:tblGrid>
              <a:tr h="397318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Kultūra/Atbalsta veids</a:t>
                      </a:r>
                      <a:endParaRPr lang="lv-LV" sz="16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lv-LV" sz="16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</a:t>
                      </a:r>
                      <a:endParaRPr lang="lv-LV" sz="16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Starpība</a:t>
                      </a:r>
                      <a:endParaRPr lang="lv-LV" sz="16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9799637"/>
                  </a:ext>
                </a:extLst>
              </a:tr>
              <a:tr h="23679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Ābeles</a:t>
                      </a:r>
                      <a:endParaRPr lang="lv-LV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2767.43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2658.14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-109.29</a:t>
                      </a:r>
                      <a:endParaRPr lang="lv-LV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79163929"/>
                  </a:ext>
                </a:extLst>
              </a:tr>
              <a:tr h="23679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Bumbieres</a:t>
                      </a:r>
                      <a:endParaRPr lang="lv-LV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156.69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150.79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-5.9</a:t>
                      </a:r>
                      <a:endParaRPr lang="lv-LV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0449856"/>
                  </a:ext>
                </a:extLst>
              </a:tr>
              <a:tr h="23679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Plūmes</a:t>
                      </a:r>
                      <a:endParaRPr lang="lv-LV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87.25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77.19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-10.06</a:t>
                      </a:r>
                      <a:endParaRPr lang="lv-LV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7468766"/>
                  </a:ext>
                </a:extLst>
              </a:tr>
              <a:tr h="23679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>
                          <a:effectLst/>
                        </a:rPr>
                        <a:t>Aronijas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70.21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96.17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25.96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617840"/>
                  </a:ext>
                </a:extLst>
              </a:tr>
              <a:tr h="23679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Smiltsērkšķi</a:t>
                      </a:r>
                      <a:endParaRPr lang="lv-LV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481.25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1039.44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558.19</a:t>
                      </a:r>
                      <a:endParaRPr lang="lv-LV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9758150"/>
                  </a:ext>
                </a:extLst>
              </a:tr>
              <a:tr h="23679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>
                          <a:effectLst/>
                        </a:rPr>
                        <a:t>Avenes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186.18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203.67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17.49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27071116"/>
                  </a:ext>
                </a:extLst>
              </a:tr>
              <a:tr h="23679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Upenes</a:t>
                      </a:r>
                      <a:endParaRPr lang="lv-LV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572.67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 dirty="0">
                          <a:effectLst/>
                        </a:rPr>
                        <a:t>1447.75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875.08</a:t>
                      </a:r>
                      <a:endParaRPr lang="lv-LV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6598809"/>
                  </a:ext>
                </a:extLst>
              </a:tr>
              <a:tr h="23679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 dirty="0" err="1">
                          <a:effectLst/>
                        </a:rPr>
                        <a:t>Krūmmellenes</a:t>
                      </a:r>
                      <a:r>
                        <a:rPr lang="lv-LV" sz="1600" b="0" u="none" strike="noStrike" dirty="0">
                          <a:effectLst/>
                        </a:rPr>
                        <a:t> 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246.9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357.01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110.11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18380566"/>
                  </a:ext>
                </a:extLst>
              </a:tr>
              <a:tr h="23679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>
                          <a:effectLst/>
                        </a:rPr>
                        <a:t>Zemenes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402.99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466.57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63.58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90647908"/>
                  </a:ext>
                </a:extLst>
              </a:tr>
              <a:tr h="23679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>
                          <a:effectLst/>
                        </a:rPr>
                        <a:t>Ērkšķogas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 dirty="0">
                          <a:effectLst/>
                        </a:rPr>
                        <a:t>5.63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11.56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5.93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8682696"/>
                  </a:ext>
                </a:extLst>
              </a:tr>
              <a:tr h="23679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Krūmcidonijas</a:t>
                      </a:r>
                      <a:endParaRPr lang="lv-LV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 dirty="0">
                          <a:effectLst/>
                        </a:rPr>
                        <a:t>151.22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557.77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406.55</a:t>
                      </a:r>
                      <a:endParaRPr lang="lv-LV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00925805"/>
                  </a:ext>
                </a:extLst>
              </a:tr>
              <a:tr h="23679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Kazenes</a:t>
                      </a:r>
                      <a:endParaRPr lang="lv-LV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10.03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7.83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-2.2</a:t>
                      </a:r>
                      <a:endParaRPr lang="lv-LV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76864885"/>
                  </a:ext>
                </a:extLst>
              </a:tr>
              <a:tr h="23679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>
                          <a:effectLst/>
                        </a:rPr>
                        <a:t>Dārza pīlādži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 dirty="0">
                          <a:effectLst/>
                        </a:rPr>
                        <a:t>5.76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17.32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11.56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8634724"/>
                  </a:ext>
                </a:extLst>
              </a:tr>
              <a:tr h="23679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Saldie un skābie ķirši</a:t>
                      </a:r>
                      <a:endParaRPr lang="lv-LV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 dirty="0">
                          <a:effectLst/>
                        </a:rPr>
                        <a:t>125.35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113.29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-12.06</a:t>
                      </a:r>
                      <a:endParaRPr lang="lv-LV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02180411"/>
                  </a:ext>
                </a:extLst>
              </a:tr>
              <a:tr h="3056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>
                          <a:effectLst/>
                        </a:rPr>
                        <a:t>Sarkanās un baltās jāņogas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51.14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 dirty="0">
                          <a:effectLst/>
                        </a:rPr>
                        <a:t>76.52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25.38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80888596"/>
                  </a:ext>
                </a:extLst>
              </a:tr>
              <a:tr h="23679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>
                          <a:effectLst/>
                        </a:rPr>
                        <a:t>Lielogu dzērvenes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125.73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 dirty="0">
                          <a:effectLst/>
                        </a:rPr>
                        <a:t>181.31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 dirty="0">
                          <a:effectLst/>
                        </a:rPr>
                        <a:t>55.58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49327300"/>
                  </a:ext>
                </a:extLst>
              </a:tr>
              <a:tr h="23679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>
                          <a:effectLst/>
                        </a:rPr>
                        <a:t>Vīnogas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16.94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 dirty="0">
                          <a:effectLst/>
                        </a:rPr>
                        <a:t>22.52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 dirty="0">
                          <a:effectLst/>
                        </a:rPr>
                        <a:t>5.58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8734427"/>
                  </a:ext>
                </a:extLst>
              </a:tr>
              <a:tr h="335629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Augļu koki un ogulāji  &lt;0,3 ha</a:t>
                      </a:r>
                      <a:endParaRPr lang="it-IT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1186.7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1145.42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-41.28</a:t>
                      </a:r>
                      <a:endParaRPr lang="lv-LV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14931991"/>
                  </a:ext>
                </a:extLst>
              </a:tr>
              <a:tr h="305628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>
                          <a:effectLst/>
                        </a:rPr>
                        <a:t>Citur neminēti ilggadīgie st.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213.11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296.05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 dirty="0">
                          <a:effectLst/>
                        </a:rPr>
                        <a:t>82.94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7427622"/>
                  </a:ext>
                </a:extLst>
              </a:tr>
              <a:tr h="23679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>
                          <a:effectLst/>
                        </a:rPr>
                        <a:t>Irbene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7.63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 dirty="0">
                          <a:effectLst/>
                        </a:rPr>
                        <a:t>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9961810"/>
                  </a:ext>
                </a:extLst>
              </a:tr>
              <a:tr h="23679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>
                          <a:effectLst/>
                        </a:rPr>
                        <a:t>Arbūzi un melones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6.31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 dirty="0">
                          <a:effectLst/>
                        </a:rPr>
                        <a:t>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01163329"/>
                  </a:ext>
                </a:extLst>
              </a:tr>
              <a:tr h="23679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>
                          <a:effectLst/>
                        </a:rPr>
                        <a:t>Sausserdis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30.25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 dirty="0">
                          <a:effectLst/>
                        </a:rPr>
                        <a:t> 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18862075"/>
                  </a:ext>
                </a:extLst>
              </a:tr>
              <a:tr h="236793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>
                          <a:effectLst/>
                        </a:rPr>
                        <a:t>Kopā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6907.37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>
                          <a:effectLst/>
                        </a:rPr>
                        <a:t>8926.32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b="0" u="none" strike="noStrike" dirty="0">
                          <a:effectLst/>
                        </a:rPr>
                        <a:t>2063.14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251588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F4734D-00D2-4D80-AFE8-462AA0903C7F}"/>
              </a:ext>
            </a:extLst>
          </p:cNvPr>
          <p:cNvSpPr txBox="1"/>
          <p:nvPr/>
        </p:nvSpPr>
        <p:spPr>
          <a:xfrm>
            <a:off x="1979712" y="4665"/>
            <a:ext cx="6414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Kultūras</a:t>
            </a:r>
            <a:r>
              <a:rPr lang="en-US" sz="2800" b="1" dirty="0"/>
              <a:t> un </a:t>
            </a:r>
            <a:r>
              <a:rPr lang="en-US" sz="2800" b="1" dirty="0" err="1"/>
              <a:t>satrpības</a:t>
            </a:r>
            <a:r>
              <a:rPr lang="en-US" sz="2800" b="1" dirty="0"/>
              <a:t> ha 2015.-2019</a:t>
            </a:r>
            <a:r>
              <a:rPr lang="en-US" dirty="0"/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6110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32160F9-DD7C-4C18-8B88-BA55843B49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744694"/>
              </p:ext>
            </p:extLst>
          </p:nvPr>
        </p:nvGraphicFramePr>
        <p:xfrm>
          <a:off x="683568" y="1739264"/>
          <a:ext cx="8460432" cy="5002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8F5E22C-92C1-4819-B952-0AAF4321357A}"/>
              </a:ext>
            </a:extLst>
          </p:cNvPr>
          <p:cNvSpPr txBox="1"/>
          <p:nvPr/>
        </p:nvSpPr>
        <p:spPr>
          <a:xfrm>
            <a:off x="0" y="4046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Platību</a:t>
            </a:r>
            <a:r>
              <a:rPr lang="en-US" sz="3600" b="1" dirty="0"/>
              <a:t> </a:t>
            </a:r>
            <a:r>
              <a:rPr lang="en-US" sz="3600" b="1" dirty="0" err="1"/>
              <a:t>starpība</a:t>
            </a:r>
            <a:r>
              <a:rPr lang="en-US" sz="3600" b="1" dirty="0"/>
              <a:t> ha 2015.-2019.</a:t>
            </a:r>
            <a:endParaRPr lang="lv-LV" sz="3600" b="1" dirty="0"/>
          </a:p>
        </p:txBody>
      </p:sp>
    </p:spTree>
    <p:extLst>
      <p:ext uri="{BB962C8B-B14F-4D97-AF65-F5344CB8AC3E}">
        <p14:creationId xmlns:p14="http://schemas.microsoft.com/office/powerpoint/2010/main" val="300803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859D0A6-2E60-4966-80CB-4188C66729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786093"/>
              </p:ext>
            </p:extLst>
          </p:nvPr>
        </p:nvGraphicFramePr>
        <p:xfrm>
          <a:off x="323528" y="1124744"/>
          <a:ext cx="84249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18ACF5-5C9D-47CB-8D8B-A5D238FB133F}"/>
              </a:ext>
            </a:extLst>
          </p:cNvPr>
          <p:cNvSpPr txBox="1"/>
          <p:nvPr/>
        </p:nvSpPr>
        <p:spPr>
          <a:xfrm>
            <a:off x="0" y="36401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+mj-lt"/>
                <a:cs typeface="Arial" panose="020B0604020202020204" pitchFamily="34" charset="0"/>
              </a:rPr>
              <a:t>Atbalsta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veidi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un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platību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+mj-lt"/>
                <a:cs typeface="Arial" panose="020B0604020202020204" pitchFamily="34" charset="0"/>
              </a:rPr>
              <a:t>izmaiņas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 ha 2015.-2019.</a:t>
            </a:r>
            <a:endParaRPr lang="lv-LV" sz="28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9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3D92F8-2240-4CB5-8A0A-47D6860BE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32394"/>
              </p:ext>
            </p:extLst>
          </p:nvPr>
        </p:nvGraphicFramePr>
        <p:xfrm>
          <a:off x="107504" y="1124745"/>
          <a:ext cx="8928987" cy="5634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503">
                  <a:extLst>
                    <a:ext uri="{9D8B030D-6E8A-4147-A177-3AD203B41FA5}">
                      <a16:colId xmlns:a16="http://schemas.microsoft.com/office/drawing/2014/main" val="3085983472"/>
                    </a:ext>
                  </a:extLst>
                </a:gridCol>
                <a:gridCol w="547649">
                  <a:extLst>
                    <a:ext uri="{9D8B030D-6E8A-4147-A177-3AD203B41FA5}">
                      <a16:colId xmlns:a16="http://schemas.microsoft.com/office/drawing/2014/main" val="242756758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28716832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31782434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6029669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6856763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4981512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8910641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4474439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62269919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709952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215416366"/>
                    </a:ext>
                  </a:extLst>
                </a:gridCol>
                <a:gridCol w="864091">
                  <a:extLst>
                    <a:ext uri="{9D8B030D-6E8A-4147-A177-3AD203B41FA5}">
                      <a16:colId xmlns:a16="http://schemas.microsoft.com/office/drawing/2014/main" val="1685829379"/>
                    </a:ext>
                  </a:extLst>
                </a:gridCol>
              </a:tblGrid>
              <a:tr h="4233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 err="1">
                          <a:effectLst/>
                        </a:rPr>
                        <a:t>Augļkop</a:t>
                      </a:r>
                      <a:r>
                        <a:rPr lang="en-US" sz="1100" b="1" u="none" strike="noStrike" dirty="0">
                          <a:effectLst/>
                        </a:rPr>
                        <a:t>.</a:t>
                      </a:r>
                    </a:p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 kultūras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2015.g.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2016.g.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2017.g.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2018.g.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2019.g.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Kopā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073348"/>
                  </a:ext>
                </a:extLst>
              </a:tr>
              <a:tr h="25966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Piet. </a:t>
                      </a:r>
                      <a:r>
                        <a:rPr lang="en-US" sz="1100" b="1" u="none" strike="noStrike" dirty="0">
                          <a:effectLst/>
                        </a:rPr>
                        <a:t>s</a:t>
                      </a:r>
                      <a:r>
                        <a:rPr lang="lv-LV" sz="1100" b="1" u="none" strike="noStrike" dirty="0">
                          <a:effectLst/>
                        </a:rPr>
                        <a:t>k.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 err="1">
                          <a:effectLst/>
                        </a:rPr>
                        <a:t>Att</a:t>
                      </a:r>
                      <a:r>
                        <a:rPr lang="en-US" sz="1100" b="1" u="none" strike="noStrike" dirty="0" err="1">
                          <a:effectLst/>
                        </a:rPr>
                        <a:t>iec</a:t>
                      </a:r>
                      <a:r>
                        <a:rPr lang="lv-LV" sz="1100" b="1" u="none" strike="noStrike" dirty="0">
                          <a:effectLst/>
                        </a:rPr>
                        <a:t>. </a:t>
                      </a:r>
                      <a:endParaRPr lang="en-US" sz="11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izmaksas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Piet. </a:t>
                      </a:r>
                      <a:r>
                        <a:rPr lang="en-US" sz="1100" b="1" u="none" strike="noStrike" dirty="0">
                          <a:effectLst/>
                        </a:rPr>
                        <a:t>s</a:t>
                      </a:r>
                      <a:r>
                        <a:rPr lang="lv-LV" sz="1100" b="1" u="none" strike="noStrike" dirty="0">
                          <a:effectLst/>
                        </a:rPr>
                        <a:t>k.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 err="1">
                          <a:effectLst/>
                        </a:rPr>
                        <a:t>Att</a:t>
                      </a:r>
                      <a:r>
                        <a:rPr lang="en-US" sz="1100" b="1" u="none" strike="noStrike" dirty="0" err="1">
                          <a:effectLst/>
                        </a:rPr>
                        <a:t>iec</a:t>
                      </a:r>
                      <a:r>
                        <a:rPr lang="lv-LV" sz="1100" b="1" u="none" strike="noStrike" dirty="0">
                          <a:effectLst/>
                        </a:rPr>
                        <a:t>. </a:t>
                      </a:r>
                      <a:endParaRPr lang="en-US" sz="11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izmaksas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Piet. </a:t>
                      </a:r>
                      <a:r>
                        <a:rPr lang="en-US" sz="1100" b="1" u="none" strike="noStrike" dirty="0">
                          <a:effectLst/>
                        </a:rPr>
                        <a:t>s</a:t>
                      </a:r>
                      <a:r>
                        <a:rPr lang="lv-LV" sz="1100" b="1" u="none" strike="noStrike" dirty="0">
                          <a:effectLst/>
                        </a:rPr>
                        <a:t>k.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 err="1">
                          <a:effectLst/>
                        </a:rPr>
                        <a:t>Att</a:t>
                      </a:r>
                      <a:r>
                        <a:rPr lang="en-US" sz="1100" b="1" u="none" strike="noStrike" dirty="0" err="1">
                          <a:effectLst/>
                        </a:rPr>
                        <a:t>iec</a:t>
                      </a:r>
                      <a:r>
                        <a:rPr lang="lv-LV" sz="1100" b="1" u="none" strike="noStrike" dirty="0">
                          <a:effectLst/>
                        </a:rPr>
                        <a:t>. </a:t>
                      </a:r>
                      <a:endParaRPr lang="en-US" sz="11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izmaksas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Piet. </a:t>
                      </a:r>
                      <a:r>
                        <a:rPr lang="en-US" sz="1100" b="1" u="none" strike="noStrike" dirty="0">
                          <a:effectLst/>
                        </a:rPr>
                        <a:t>s</a:t>
                      </a:r>
                      <a:r>
                        <a:rPr lang="lv-LV" sz="1100" b="1" u="none" strike="noStrike" dirty="0">
                          <a:effectLst/>
                        </a:rPr>
                        <a:t>k.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 err="1">
                          <a:effectLst/>
                        </a:rPr>
                        <a:t>Att</a:t>
                      </a:r>
                      <a:r>
                        <a:rPr lang="en-US" sz="1100" b="1" u="none" strike="noStrike" dirty="0" err="1">
                          <a:effectLst/>
                        </a:rPr>
                        <a:t>iec</a:t>
                      </a:r>
                      <a:r>
                        <a:rPr lang="lv-LV" sz="1100" b="1" u="none" strike="noStrike" dirty="0">
                          <a:effectLst/>
                        </a:rPr>
                        <a:t>. </a:t>
                      </a:r>
                      <a:endParaRPr lang="en-US" sz="11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izmaksas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Piet. </a:t>
                      </a:r>
                      <a:r>
                        <a:rPr lang="en-US" sz="1100" b="1" u="none" strike="noStrike" dirty="0">
                          <a:effectLst/>
                        </a:rPr>
                        <a:t>s</a:t>
                      </a:r>
                      <a:r>
                        <a:rPr lang="lv-LV" sz="1100" b="1" u="none" strike="noStrike" dirty="0">
                          <a:effectLst/>
                        </a:rPr>
                        <a:t>k.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 err="1">
                          <a:effectLst/>
                        </a:rPr>
                        <a:t>Att</a:t>
                      </a:r>
                      <a:r>
                        <a:rPr lang="en-US" sz="1100" b="1" u="none" strike="noStrike" dirty="0" err="1">
                          <a:effectLst/>
                        </a:rPr>
                        <a:t>iec</a:t>
                      </a:r>
                      <a:r>
                        <a:rPr lang="lv-LV" sz="1100" b="1" u="none" strike="noStrike" dirty="0">
                          <a:effectLst/>
                        </a:rPr>
                        <a:t>. </a:t>
                      </a:r>
                      <a:endParaRPr lang="en-US" sz="11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izmaksas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Piet. </a:t>
                      </a:r>
                      <a:r>
                        <a:rPr lang="en-US" sz="1100" b="1" u="none" strike="noStrike" dirty="0">
                          <a:effectLst/>
                        </a:rPr>
                        <a:t>s</a:t>
                      </a:r>
                      <a:r>
                        <a:rPr lang="lv-LV" sz="1100" b="1" u="none" strike="noStrike" dirty="0">
                          <a:effectLst/>
                        </a:rPr>
                        <a:t>k.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 err="1">
                          <a:effectLst/>
                        </a:rPr>
                        <a:t>Att</a:t>
                      </a:r>
                      <a:r>
                        <a:rPr lang="en-US" sz="1100" b="1" u="none" strike="noStrike" dirty="0" err="1">
                          <a:effectLst/>
                        </a:rPr>
                        <a:t>iec</a:t>
                      </a:r>
                      <a:r>
                        <a:rPr lang="lv-LV" sz="1100" b="1" u="none" strike="noStrike" dirty="0">
                          <a:effectLst/>
                        </a:rPr>
                        <a:t>. </a:t>
                      </a:r>
                      <a:endParaRPr lang="en-US" sz="11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izmaksas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684456"/>
                  </a:ext>
                </a:extLst>
              </a:tr>
              <a:tr h="25966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Smiltsērkšķi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6025.80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13.00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39271.95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16.00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122288.14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25.00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134624.12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11.00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69684.95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66.00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371894.96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766302"/>
                  </a:ext>
                </a:extLst>
              </a:tr>
              <a:tr h="25966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Cidonijas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5.00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12011.51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12.00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54575.59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24.00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103477.49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14.00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93314.71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55.00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263379.30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extLst>
                  <a:ext uri="{0D108BD9-81ED-4DB2-BD59-A6C34878D82A}">
                    <a16:rowId xmlns:a16="http://schemas.microsoft.com/office/drawing/2014/main" val="202267389"/>
                  </a:ext>
                </a:extLst>
              </a:tr>
              <a:tr h="25966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Upenes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4.00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129210.00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8.00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114623.70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11.00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300279.28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15.00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184675.46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10.00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168543.50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48.00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897331.94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81344"/>
                  </a:ext>
                </a:extLst>
              </a:tr>
              <a:tr h="25966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Ābeles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3.00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13025.88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15.00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43246.46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7.00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33511.24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10.00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23140.80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11.00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88957.49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46.00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201881.87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extLst>
                  <a:ext uri="{0D108BD9-81ED-4DB2-BD59-A6C34878D82A}">
                    <a16:rowId xmlns:a16="http://schemas.microsoft.com/office/drawing/2014/main" val="891333890"/>
                  </a:ext>
                </a:extLst>
              </a:tr>
              <a:tr h="25966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Mellenes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3.00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150179.20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7.00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34130.24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8.00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193380.99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13.00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234701.93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11.00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682755.57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42.00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1295147.93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789848"/>
                  </a:ext>
                </a:extLst>
              </a:tr>
              <a:tr h="25966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Avenes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1.00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4635.00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7.00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13302.00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3.00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5656.90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11.00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21286.20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8.00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42681.62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30.00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87561.72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extLst>
                  <a:ext uri="{0D108BD9-81ED-4DB2-BD59-A6C34878D82A}">
                    <a16:rowId xmlns:a16="http://schemas.microsoft.com/office/drawing/2014/main" val="543300727"/>
                  </a:ext>
                </a:extLst>
              </a:tr>
              <a:tr h="25309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Zemenes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5.00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10557.19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7.00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5880.93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5.00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13463.09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399.97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18.00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30301.18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009266"/>
                  </a:ext>
                </a:extLst>
              </a:tr>
              <a:tr h="25966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Ķirši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3.00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1592.00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2.00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3391.70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4.00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5453.39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1.00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544.50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10.00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10981.59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extLst>
                  <a:ext uri="{0D108BD9-81ED-4DB2-BD59-A6C34878D82A}">
                    <a16:rowId xmlns:a16="http://schemas.microsoft.com/office/drawing/2014/main" val="3102873359"/>
                  </a:ext>
                </a:extLst>
              </a:tr>
              <a:tr h="25966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Plūmes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1500.00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3.00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1069.93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10.85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3.00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9427.50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145.20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9.00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12153.48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110401"/>
                  </a:ext>
                </a:extLst>
              </a:tr>
              <a:tr h="25966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Bumbieres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2.00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2260.00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3.00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2000.80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2.00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452.18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7.00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4712.98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extLst>
                  <a:ext uri="{0D108BD9-81ED-4DB2-BD59-A6C34878D82A}">
                    <a16:rowId xmlns:a16="http://schemas.microsoft.com/office/drawing/2014/main" val="143633770"/>
                  </a:ext>
                </a:extLst>
              </a:tr>
              <a:tr h="25966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Sausserži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8250.00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22645.00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3.00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51204.10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5.00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82099.10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353970"/>
                  </a:ext>
                </a:extLst>
              </a:tr>
              <a:tr h="202934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Pīlādži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1.00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656.45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3.00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25056.63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1.00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600.00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5.00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26313.08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extLst>
                  <a:ext uri="{0D108BD9-81ED-4DB2-BD59-A6C34878D82A}">
                    <a16:rowId xmlns:a16="http://schemas.microsoft.com/office/drawing/2014/main" val="1940003213"/>
                  </a:ext>
                </a:extLst>
              </a:tr>
              <a:tr h="25966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Vīnogas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1.00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128.00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1.00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2128.00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2.00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6478.71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4.00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8734.71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077395"/>
                  </a:ext>
                </a:extLst>
              </a:tr>
              <a:tr h="25966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Dzērvenes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41.45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34427.78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1.00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41851.57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3.00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76320.80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extLst>
                  <a:ext uri="{0D108BD9-81ED-4DB2-BD59-A6C34878D82A}">
                    <a16:rowId xmlns:a16="http://schemas.microsoft.com/office/drawing/2014/main" val="3493911430"/>
                  </a:ext>
                </a:extLst>
              </a:tr>
              <a:tr h="25966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Aronijas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18674.00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2.00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17778.48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3.00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36452.48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19053"/>
                  </a:ext>
                </a:extLst>
              </a:tr>
              <a:tr h="25966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Ērkšķogas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4500.00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4500.00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2.00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9000.00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extLst>
                  <a:ext uri="{0D108BD9-81ED-4DB2-BD59-A6C34878D82A}">
                    <a16:rowId xmlns:a16="http://schemas.microsoft.com/office/drawing/2014/main" val="2434189400"/>
                  </a:ext>
                </a:extLst>
              </a:tr>
              <a:tr h="25966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Kazenes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525.00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1.00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270.00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effectLst/>
                        </a:rPr>
                        <a:t>2.00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795.00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383171"/>
                  </a:ext>
                </a:extLst>
              </a:tr>
              <a:tr h="25966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Plūškoki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1.00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4800.00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>
                          <a:effectLst/>
                        </a:rPr>
                        <a:t>1.00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4800.00</a:t>
                      </a:r>
                      <a:endParaRPr lang="lv-LV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/>
                </a:tc>
                <a:extLst>
                  <a:ext uri="{0D108BD9-81ED-4DB2-BD59-A6C34878D82A}">
                    <a16:rowId xmlns:a16="http://schemas.microsoft.com/office/drawing/2014/main" val="584017933"/>
                  </a:ext>
                </a:extLst>
              </a:tr>
              <a:tr h="25966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Kopā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14.00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b="1" u="none" strike="noStrike" dirty="0">
                          <a:effectLst/>
                        </a:rPr>
                        <a:t>305232.33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68.00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b="1" u="none" strike="noStrike" dirty="0">
                          <a:effectLst/>
                        </a:rPr>
                        <a:t>270371.43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74.00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b="1" u="none" strike="noStrike" dirty="0">
                          <a:effectLst/>
                        </a:rPr>
                        <a:t>782985.40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120.00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b="1" u="none" strike="noStrike" dirty="0">
                          <a:effectLst/>
                        </a:rPr>
                        <a:t>791380.41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80.00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b="1" u="none" strike="noStrike" dirty="0">
                          <a:effectLst/>
                        </a:rPr>
                        <a:t>1269892.55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b="1" u="none" strike="noStrike" dirty="0">
                          <a:effectLst/>
                        </a:rPr>
                        <a:t>356.00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b="1" u="none" strike="noStrike" dirty="0">
                          <a:effectLst/>
                        </a:rPr>
                        <a:t>3419862.12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16" marR="5116" marT="51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89506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7303B71-D4A7-4DB6-9C65-03281C34C000}"/>
              </a:ext>
            </a:extLst>
          </p:cNvPr>
          <p:cNvSpPr/>
          <p:nvPr/>
        </p:nvSpPr>
        <p:spPr>
          <a:xfrm>
            <a:off x="107504" y="99191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estādīt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ās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augļkopības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kultūr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apakšpas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ākumos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“Atbalsts ieguldījumiem lauku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saimniecībās”, “Atbalsts jaunajiem lauksaimniekiem uzņēmējdarbības uzsākšanai” un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“Atbalsts uzņēmējdarbības uzsākšanai, attīstot mazās lauku saimniecības”</a:t>
            </a:r>
          </a:p>
        </p:txBody>
      </p:sp>
    </p:spTree>
    <p:extLst>
      <p:ext uri="{BB962C8B-B14F-4D97-AF65-F5344CB8AC3E}">
        <p14:creationId xmlns:p14="http://schemas.microsoft.com/office/powerpoint/2010/main" val="107401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39552" y="443307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lv-LV" sz="3600" b="1" dirty="0">
                <a:latin typeface="Arial" panose="020B0604020202020204" pitchFamily="34" charset="0"/>
                <a:cs typeface="Arial" panose="020B0604020202020204" pitchFamily="34" charset="0"/>
              </a:rPr>
              <a:t>Sezonas laukstrādnieku nodokļa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lv-LV" sz="3600" b="1" dirty="0">
                <a:latin typeface="Arial" panose="020B0604020202020204" pitchFamily="34" charset="0"/>
                <a:cs typeface="Arial" panose="020B0604020202020204" pitchFamily="34" charset="0"/>
              </a:rPr>
              <a:t>režīma izpilde </a:t>
            </a:r>
            <a:endParaRPr lang="en-US" altLang="ko-KR" sz="3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맑은 고딕" pitchFamily="50" charset="-127"/>
              <a:cs typeface="Arial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7406CB-8604-4F74-99B1-40A838B65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568428"/>
              </p:ext>
            </p:extLst>
          </p:nvPr>
        </p:nvGraphicFramePr>
        <p:xfrm>
          <a:off x="179512" y="2012949"/>
          <a:ext cx="8856985" cy="440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2277">
                  <a:extLst>
                    <a:ext uri="{9D8B030D-6E8A-4147-A177-3AD203B41FA5}">
                      <a16:colId xmlns:a16="http://schemas.microsoft.com/office/drawing/2014/main" val="2042432762"/>
                    </a:ext>
                  </a:extLst>
                </a:gridCol>
                <a:gridCol w="1078241">
                  <a:extLst>
                    <a:ext uri="{9D8B030D-6E8A-4147-A177-3AD203B41FA5}">
                      <a16:colId xmlns:a16="http://schemas.microsoft.com/office/drawing/2014/main" val="3146063736"/>
                    </a:ext>
                  </a:extLst>
                </a:gridCol>
                <a:gridCol w="950549">
                  <a:extLst>
                    <a:ext uri="{9D8B030D-6E8A-4147-A177-3AD203B41FA5}">
                      <a16:colId xmlns:a16="http://schemas.microsoft.com/office/drawing/2014/main" val="3424173147"/>
                    </a:ext>
                  </a:extLst>
                </a:gridCol>
                <a:gridCol w="1389331">
                  <a:extLst>
                    <a:ext uri="{9D8B030D-6E8A-4147-A177-3AD203B41FA5}">
                      <a16:colId xmlns:a16="http://schemas.microsoft.com/office/drawing/2014/main" val="1202338511"/>
                    </a:ext>
                  </a:extLst>
                </a:gridCol>
                <a:gridCol w="1110242">
                  <a:extLst>
                    <a:ext uri="{9D8B030D-6E8A-4147-A177-3AD203B41FA5}">
                      <a16:colId xmlns:a16="http://schemas.microsoft.com/office/drawing/2014/main" val="3688267184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497256243"/>
                    </a:ext>
                  </a:extLst>
                </a:gridCol>
                <a:gridCol w="945517">
                  <a:extLst>
                    <a:ext uri="{9D8B030D-6E8A-4147-A177-3AD203B41FA5}">
                      <a16:colId xmlns:a16="http://schemas.microsoft.com/office/drawing/2014/main" val="1729809223"/>
                    </a:ext>
                  </a:extLst>
                </a:gridCol>
                <a:gridCol w="1022703">
                  <a:extLst>
                    <a:ext uri="{9D8B030D-6E8A-4147-A177-3AD203B41FA5}">
                      <a16:colId xmlns:a16="http://schemas.microsoft.com/office/drawing/2014/main" val="956910489"/>
                    </a:ext>
                  </a:extLst>
                </a:gridCol>
              </a:tblGrid>
              <a:tr h="124242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Saimniecības 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Sezonas </a:t>
                      </a:r>
                      <a:endParaRPr lang="en-US" sz="1200" b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lv-LV" sz="12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laukstrād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Sezonas </a:t>
                      </a:r>
                      <a:r>
                        <a:rPr lang="lv-LV" sz="12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laukstr</a:t>
                      </a:r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200" b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ienākums (</a:t>
                      </a:r>
                      <a:r>
                        <a:rPr lang="lv-LV" sz="12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</a:t>
                      </a:r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Sezonas </a:t>
                      </a:r>
                      <a:r>
                        <a:rPr lang="lv-LV" sz="12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laukstr.ienākuma</a:t>
                      </a:r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nod. </a:t>
                      </a:r>
                      <a:endParaRPr lang="en-US" sz="1200" b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lv-LV" sz="12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</a:t>
                      </a:r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Vid. ienākums </a:t>
                      </a:r>
                      <a:endParaRPr lang="en-US" sz="1200" b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 </a:t>
                      </a:r>
                      <a:r>
                        <a:rPr lang="lv-LV" sz="12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laukstr</a:t>
                      </a:r>
                      <a:r>
                        <a:rPr lang="en-US" sz="12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ādn</a:t>
                      </a:r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200" b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lv-LV" sz="12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</a:t>
                      </a:r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Vid. nod. Uz</a:t>
                      </a:r>
                    </a:p>
                    <a:p>
                      <a:pPr algn="ctr" fontAlgn="ctr"/>
                      <a:r>
                        <a:rPr lang="sv-SE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laukstrādn. </a:t>
                      </a:r>
                    </a:p>
                    <a:p>
                      <a:pPr algn="ctr" fontAlgn="ctr"/>
                      <a:r>
                        <a:rPr lang="sv-SE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(euro) </a:t>
                      </a:r>
                      <a:endParaRPr lang="sv-SE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Vid. </a:t>
                      </a:r>
                      <a:r>
                        <a:rPr lang="lv-LV" sz="12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Laukstr</a:t>
                      </a:r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lv-LV" sz="12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</a:t>
                      </a:r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v-LV" sz="1200" b="1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saimn</a:t>
                      </a:r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9465560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1,804.00 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40,528.00 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lv-LV" sz="11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20.27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15247293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2,681.00 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549,014.00 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83,926.00 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204.78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31.3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19.86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0591983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2,733.00 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706,836.18 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107,575.85 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258.63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39.36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09394"/>
                  </a:ext>
                </a:extLst>
              </a:tr>
              <a:tr h="30764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2,763.00 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923,314.73 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139,972.62 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334.17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50.66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16.64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1008907"/>
                  </a:ext>
                </a:extLst>
              </a:tr>
              <a:tr h="319481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2,516.00 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1,116,514.13 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168,528.89 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443.77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66.98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13.53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86522525"/>
                  </a:ext>
                </a:extLst>
              </a:tr>
              <a:tr h="331314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3,340.00 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1,408,101.21 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212,669.27 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421.59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63.67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14.46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7786009"/>
                  </a:ext>
                </a:extLst>
              </a:tr>
              <a:tr h="638963"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Sasniedzamais</a:t>
                      </a:r>
                      <a:endParaRPr lang="en-US" sz="1200" b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rādītājs 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sng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lv-LV" sz="1200" b="1" i="0" u="sng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7,700.00 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370,000.00 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6623623"/>
                  </a:ext>
                </a:extLst>
              </a:tr>
              <a:tr h="63896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Starpība uz </a:t>
                      </a:r>
                      <a:endParaRPr lang="en-US" sz="1200" b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01.09.2019 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4,360.00 </a:t>
                      </a:r>
                      <a:endParaRPr lang="lv-LV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lv-LV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157,330.73 </a:t>
                      </a:r>
                      <a:endParaRPr lang="lv-LV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lv-LV" sz="12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</a:t>
                      </a:r>
                      <a:endParaRPr lang="lv-LV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839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862</Words>
  <Application>Microsoft Office PowerPoint</Application>
  <PresentationFormat>On-screen Show (4:3)</PresentationFormat>
  <Paragraphs>597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맑은 고딕</vt:lpstr>
      <vt:lpstr>Arial</vt:lpstr>
      <vt:lpstr>Calibri</vt:lpstr>
      <vt:lpstr>Times New Roman</vt:lpstr>
      <vt:lpstr>Wingdings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Green-Leaves-Abstract-PPT-Diagram</dc:title>
  <dc:creator>ALLPPT.COM</dc:creator>
  <cp:lastModifiedBy>Latvijas Augļkopju Asociācija</cp:lastModifiedBy>
  <cp:revision>40</cp:revision>
  <dcterms:created xsi:type="dcterms:W3CDTF">2012-06-23T07:33:43Z</dcterms:created>
  <dcterms:modified xsi:type="dcterms:W3CDTF">2020-02-03T12:17:03Z</dcterms:modified>
</cp:coreProperties>
</file>