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media/image51.jpeg" ContentType="image/jpeg"/>
  <Override PartName="/ppt/media/image9.png" ContentType="image/png"/>
  <Override PartName="/ppt/media/image28.jpeg" ContentType="image/jpeg"/>
  <Override PartName="/ppt/media/image1.png" ContentType="image/png"/>
  <Override PartName="/ppt/media/image2.png" ContentType="image/png"/>
  <Override PartName="/ppt/media/image59.png" ContentType="image/png"/>
  <Override PartName="/ppt/media/image17.jpeg" ContentType="image/jpeg"/>
  <Override PartName="/ppt/media/image3.png" ContentType="image/png"/>
  <Override PartName="/ppt/media/image45.jpeg" ContentType="image/jpeg"/>
  <Override PartName="/ppt/media/image4.png" ContentType="image/png"/>
  <Override PartName="/ppt/media/image5.png" ContentType="image/png"/>
  <Override PartName="/ppt/media/image34.jpeg" ContentType="image/jpeg"/>
  <Override PartName="/ppt/media/image6.png" ContentType="image/png"/>
  <Override PartName="/ppt/media/image62.jpeg" ContentType="image/jpeg"/>
  <Override PartName="/ppt/media/image7.png" ContentType="image/png"/>
  <Override PartName="/ppt/media/image23.jpeg" ContentType="image/jpeg"/>
  <Override PartName="/ppt/media/image8.png" ContentType="image/png"/>
  <Override PartName="/ppt/media/image29.jpeg" ContentType="image/jpeg"/>
  <Override PartName="/ppt/media/image10.png" ContentType="image/png"/>
  <Override PartName="/ppt/media/image57.jpeg" ContentType="image/jpeg"/>
  <Override PartName="/ppt/media/image11.png" ContentType="image/png"/>
  <Override PartName="/ppt/media/image18.jpeg" ContentType="image/jpeg"/>
  <Override PartName="/ppt/media/image12.png" ContentType="image/png"/>
  <Override PartName="/ppt/media/image13.jpeg" ContentType="image/jpeg"/>
  <Override PartName="/ppt/media/image14.jpeg" ContentType="image/jpeg"/>
  <Override PartName="/ppt/media/image15.jpeg" ContentType="image/jpeg"/>
  <Override PartName="/ppt/media/image49.png" ContentType="image/png"/>
  <Override PartName="/ppt/media/image16.jpeg" ContentType="image/jpeg"/>
  <Override PartName="/ppt/media/image19.jpeg" ContentType="image/jpeg"/>
  <Override PartName="/ppt/media/image44.png" ContentType="image/png"/>
  <Override PartName="/ppt/media/image20.jpeg" ContentType="image/jpeg"/>
  <Override PartName="/ppt/media/image58.jpeg" ContentType="image/jpeg"/>
  <Override PartName="/ppt/media/image21.png" ContentType="image/png"/>
  <Override PartName="/ppt/media/image64.png" ContentType="image/png"/>
  <Override PartName="/ppt/media/image22.jpeg" ContentType="image/jpeg"/>
  <Override PartName="/ppt/media/image24.png" ContentType="image/png"/>
  <Override PartName="/ppt/media/image39.wmf" ContentType="image/x-wmf"/>
  <Override PartName="/ppt/media/image25.jpeg" ContentType="image/jpeg"/>
  <Override PartName="/ppt/media/image26.jpeg" ContentType="image/jpeg"/>
  <Override PartName="/ppt/media/image27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50.png" ContentType="image/png"/>
  <Override PartName="/ppt/media/image43.jpeg" ContentType="image/jpeg"/>
  <Override PartName="/ppt/media/image46.jpeg" ContentType="image/jpeg"/>
  <Override PartName="/ppt/media/image47.jpeg" ContentType="image/jpeg"/>
  <Override PartName="/ppt/media/image48.png" ContentType="image/png"/>
  <Override PartName="/ppt/media/image52.jpeg" ContentType="image/jpeg"/>
  <Override PartName="/ppt/media/image53.jpeg" ContentType="image/jpeg"/>
  <Override PartName="/ppt/media/image54.jpeg" ContentType="image/jpeg"/>
  <Override PartName="/ppt/media/image55.png" ContentType="image/png"/>
  <Override PartName="/ppt/media/image56.png" ContentType="image/png"/>
  <Override PartName="/ppt/media/image60.png" ContentType="image/png"/>
  <Override PartName="/ppt/media/image61.jpeg" ContentType="image/jpeg"/>
  <Override PartName="/ppt/media/image63.jpeg" ContentType="image/jpeg"/>
  <Override PartName="/ppt/media/image65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
</Relationships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108719743365413"/>
          <c:y val="0.114714137981977"/>
          <c:w val="0.869116360454943"/>
          <c:h val="0.7413945929974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Platība, ha</c:v>
                </c:pt>
              </c:strCache>
            </c:strRef>
          </c:tx>
          <c:spPr>
            <a:solidFill>
              <a:srgbClr val="add34d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5"/>
                <c:pt idx="0">
                  <c:v>2000.g.</c:v>
                </c:pt>
                <c:pt idx="1">
                  <c:v>2005.g.</c:v>
                </c:pt>
                <c:pt idx="2">
                  <c:v>2011.g.</c:v>
                </c:pt>
                <c:pt idx="3">
                  <c:v>2014.g.</c:v>
                </c:pt>
                <c:pt idx="4">
                  <c:v>2018.g.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44000</c:v>
                </c:pt>
                <c:pt idx="1">
                  <c:v>104234</c:v>
                </c:pt>
                <c:pt idx="2">
                  <c:v>184120</c:v>
                </c:pt>
                <c:pt idx="3">
                  <c:v>203443</c:v>
                </c:pt>
                <c:pt idx="4">
                  <c:v>283200</c:v>
                </c:pt>
              </c:numCache>
            </c:numRef>
          </c:val>
        </c:ser>
        <c:gapWidth val="247"/>
        <c:overlap val="0"/>
        <c:axId val="58036923"/>
        <c:axId val="69487951"/>
      </c:barChart>
      <c:lineChart>
        <c:grouping val="standard"/>
        <c:varyColors val="0"/>
        <c:ser>
          <c:idx val="1"/>
          <c:order val="1"/>
          <c:tx>
            <c:strRef>
              <c:f>label 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ed7d31"/>
            </a:solidFill>
            <a:ln w="31680">
              <a:solidFill>
                <a:srgbClr val="ed7d31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5"/>
                <c:pt idx="0">
                  <c:v>2000.g.</c:v>
                </c:pt>
                <c:pt idx="1">
                  <c:v>2005.g.</c:v>
                </c:pt>
                <c:pt idx="2">
                  <c:v>2011.g.</c:v>
                </c:pt>
                <c:pt idx="3">
                  <c:v>2014.g.</c:v>
                </c:pt>
                <c:pt idx="4">
                  <c:v>2018.g.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44000</c:v>
                </c:pt>
                <c:pt idx="1">
                  <c:v>104234</c:v>
                </c:pt>
                <c:pt idx="2">
                  <c:v>184120</c:v>
                </c:pt>
                <c:pt idx="3">
                  <c:v>203443</c:v>
                </c:pt>
                <c:pt idx="4">
                  <c:v>283200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0"/>
        <c:axId val="23670098"/>
        <c:axId val="27466521"/>
      </c:lineChart>
      <c:catAx>
        <c:axId val="58036923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e0e5eb"/>
            </a:solidFill>
            <a:round/>
          </a:ln>
        </c:spPr>
        <c:txPr>
          <a:bodyPr/>
          <a:p>
            <a:pPr>
              <a:defRPr b="0" sz="1197" spc="-1" strike="noStrike">
                <a:solidFill>
                  <a:srgbClr val="44546a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9487951"/>
        <c:crosses val="autoZero"/>
        <c:auto val="1"/>
        <c:lblAlgn val="ctr"/>
        <c:lblOffset val="100"/>
      </c:catAx>
      <c:valAx>
        <c:axId val="69487951"/>
        <c:scaling>
          <c:orientation val="minMax"/>
        </c:scaling>
        <c:delete val="0"/>
        <c:axPos val="l"/>
        <c:majorGridlines>
          <c:spPr>
            <a:ln w="9360">
              <a:solidFill>
                <a:srgbClr val="e0e5eb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p>
            <a:pPr>
              <a:defRPr b="0" sz="1197" spc="-1" strike="noStrike">
                <a:solidFill>
                  <a:srgbClr val="44546a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8036923"/>
        <c:crosses val="autoZero"/>
      </c:valAx>
      <c:catAx>
        <c:axId val="23670098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e0e5eb"/>
            </a:solidFill>
            <a:round/>
          </a:ln>
        </c:spPr>
        <c:txPr>
          <a:bodyPr/>
          <a:p>
            <a:pPr>
              <a:defRPr b="0" sz="1197" spc="-1" strike="noStrike">
                <a:solidFill>
                  <a:srgbClr val="44546a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7466521"/>
        <c:crosses val="autoZero"/>
        <c:auto val="1"/>
        <c:lblAlgn val="ctr"/>
        <c:lblOffset val="100"/>
      </c:catAx>
      <c:valAx>
        <c:axId val="27466521"/>
        <c:scaling>
          <c:orientation val="minMax"/>
        </c:scaling>
        <c:delete val="1"/>
        <c:axPos val="l"/>
        <c:majorGridlines>
          <c:spPr>
            <a:ln w="9360">
              <a:solidFill>
                <a:srgbClr val="e0e5eb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p>
            <a:pPr>
              <a:defRPr b="0" sz="1197" spc="-1" strike="noStrike">
                <a:solidFill>
                  <a:srgbClr val="44546a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3670098"/>
        <c:crosses val="autoZero"/>
      </c:valAx>
      <c:spPr>
        <a:noFill/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add34d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2000.g.</c:v>
                </c:pt>
                <c:pt idx="1">
                  <c:v>2008.g.</c:v>
                </c:pt>
                <c:pt idx="2">
                  <c:v>2013.g.</c:v>
                </c:pt>
                <c:pt idx="3">
                  <c:v>2018.g.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18</c:v>
                </c:pt>
                <c:pt idx="1">
                  <c:v>50.9</c:v>
                </c:pt>
                <c:pt idx="2">
                  <c:v>72</c:v>
                </c:pt>
                <c:pt idx="3">
                  <c:v>105.5</c:v>
                </c:pt>
              </c:numCache>
            </c:numRef>
          </c:val>
        </c:ser>
        <c:gapWidth val="219"/>
        <c:overlap val="-27"/>
        <c:axId val="96720320"/>
        <c:axId val="26903192"/>
      </c:barChart>
      <c:lineChart>
        <c:grouping val="standard"/>
        <c:varyColors val="0"/>
        <c:ser>
          <c:idx val="1"/>
          <c:order val="1"/>
          <c:tx>
            <c:strRef>
              <c:f>label 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ed7d31"/>
            </a:solidFill>
            <a:ln w="28440">
              <a:solidFill>
                <a:srgbClr val="ed7d31"/>
              </a:solidFill>
              <a:round/>
            </a:ln>
          </c:spPr>
          <c:marker>
            <c:symbol val="circle"/>
            <c:size val="5"/>
            <c:spPr>
              <a:solidFill>
                <a:srgbClr val="ed7d31"/>
              </a:solidFill>
            </c:spPr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2000.g.</c:v>
                </c:pt>
                <c:pt idx="1">
                  <c:v>2008.g.</c:v>
                </c:pt>
                <c:pt idx="2">
                  <c:v>2013.g.</c:v>
                </c:pt>
                <c:pt idx="3">
                  <c:v>2018.g.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18</c:v>
                </c:pt>
                <c:pt idx="1">
                  <c:v>50.9</c:v>
                </c:pt>
                <c:pt idx="2">
                  <c:v>72</c:v>
                </c:pt>
                <c:pt idx="3">
                  <c:v>105.5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1"/>
        <c:axId val="39912375"/>
        <c:axId val="73413092"/>
      </c:lineChart>
      <c:catAx>
        <c:axId val="96720320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p>
            <a:pPr>
              <a:defRPr b="0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6903192"/>
        <c:crosses val="autoZero"/>
        <c:auto val="1"/>
        <c:lblAlgn val="ctr"/>
        <c:lblOffset val="100"/>
      </c:catAx>
      <c:valAx>
        <c:axId val="26903192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p>
            <a:pPr>
              <a:defRPr b="0" sz="1197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6720320"/>
        <c:crosses val="autoZero"/>
      </c:valAx>
      <c:catAx>
        <c:axId val="39912375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p>
            <a:pPr>
              <a:defRPr b="0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3413092"/>
        <c:crosses val="autoZero"/>
        <c:auto val="1"/>
        <c:lblAlgn val="ctr"/>
        <c:lblOffset val="100"/>
      </c:catAx>
      <c:valAx>
        <c:axId val="73413092"/>
        <c:scaling>
          <c:orientation val="minMax"/>
        </c:scaling>
        <c:delete val="1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p>
            <a:pPr>
              <a:defRPr b="0" sz="1197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9912375"/>
        <c:crosses val="autoZero"/>
      </c:valAx>
      <c:spPr>
        <a:noFill/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lv-LV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lv-LV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lv-LV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lv-LV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lv-LV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lv-LV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lv-LV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8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159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lv-LV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lv-LV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lv-LV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05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206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lv-LV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Click to edit Master title style</a:t>
            </a:r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86D436A2-25CF-4503-A091-86FC4114457F}" type="datetime">
              <a:rPr b="0" lang="lv-LV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30.1.20</a:t>
            </a:fld>
            <a:endParaRPr b="0" lang="lv-LV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lv-LV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D73AAD5-722E-46DA-BD70-F37F4C8CCCB5}" type="slidenum">
              <a:rPr b="0" lang="lv-LV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lv-LV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lv-LV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lv-LV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lv-LV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lv-LV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lv-LV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Click to edit Master title style</a:t>
            </a:r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LevelEdit Master text styles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lv-LV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lv-LV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lv-LV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lv-LV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F901C9E9-5D33-440F-B1B5-0297D0C0E089}" type="datetime">
              <a:rPr b="0" lang="lv-LV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30.1.20</a:t>
            </a:fld>
            <a:endParaRPr b="0" lang="lv-LV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lv-LV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A8F997E-E626-4956-8DB7-CA058AD207FD}" type="slidenum">
              <a:rPr b="0" lang="lv-LV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lv-LV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Click to edit Master title style</a:t>
            </a:r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lv-LV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lv-LV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lv-LV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lv-LV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lv-LV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lv-LV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LevelEdit Master text styles</a:t>
            </a:r>
            <a:endParaRPr b="0" lang="lv-LV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b="0" lang="lv-LV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lv-LV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b="0" lang="lv-LV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lv-LV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b="0" lang="lv-LV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lv-LV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b="0" lang="lv-LV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lv-LV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lv-LV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lv-LV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lv-LV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lv-LV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lv-LV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lv-LV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LevelEdit Master text styles</a:t>
            </a:r>
            <a:endParaRPr b="0" lang="lv-LV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F3C43219-8136-4893-8EAC-DBF9B1D66821}" type="datetime">
              <a:rPr b="0" lang="lv-LV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30.1.20</a:t>
            </a:fld>
            <a:endParaRPr b="0" lang="lv-LV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lv-LV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AA98A0D-A426-43CE-AF3D-C9F6C1B94365}" type="slidenum">
              <a:rPr b="0" lang="lv-LV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lv-LV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lv-LV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Click to edit Master title style</a:t>
            </a:r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</p:spPr>
        <p:txBody>
          <a:bodyPr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lv-LV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lv-LV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lv-LV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lv-LV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lv-LV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lv-LV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lv-LV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lv-LV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lv-LV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lv-LV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lv-LV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lv-LV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lv-LV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LevelEdit Master text styles</a:t>
            </a:r>
            <a:endParaRPr b="0" lang="lv-LV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LevelEdit Master text styles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lv-LV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lv-LV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lv-LV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lv-LV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</p:spPr>
        <p:txBody>
          <a:bodyPr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lv-LV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lv-LV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lv-LV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lv-LV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lv-LV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lv-LV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lv-LV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lv-LV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lv-LV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lv-LV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lv-LV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lv-LV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lv-LV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LevelEdit Master text styles</a:t>
            </a:r>
            <a:endParaRPr b="0" lang="lv-LV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LevelEdit Master text styles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lv-LV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lv-LV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lv-LV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lv-LV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148CFCEB-5E97-4BF4-AF8D-9F1F2EE0AE56}" type="datetime">
              <a:rPr b="0" lang="lv-LV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30.1.20</a:t>
            </a:fld>
            <a:endParaRPr b="0" lang="lv-LV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lv-LV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5" name="PlaceHolder 8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C8DA134-5327-4CFA-B490-E99A2DE6A234}" type="slidenum">
              <a:rPr b="0" lang="lv-LV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lv-LV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fc1bb">
            <a:alpha val="3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n 16" descr=""/>
          <p:cNvPicPr/>
          <p:nvPr/>
        </p:nvPicPr>
        <p:blipFill>
          <a:blip r:embed="rId2"/>
          <a:stretch/>
        </p:blipFill>
        <p:spPr>
          <a:xfrm>
            <a:off x="-6480" y="0"/>
            <a:ext cx="12191760" cy="7304040"/>
          </a:xfrm>
          <a:prstGeom prst="rect">
            <a:avLst/>
          </a:prstGeom>
          <a:ln>
            <a:noFill/>
          </a:ln>
        </p:spPr>
      </p:pic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>
              <a:lnSpc>
                <a:spcPct val="90000"/>
              </a:lnSpc>
            </a:pPr>
            <a:r>
              <a:rPr b="1" lang="es-ES" sz="6600" spc="-1" strike="noStrike" cap="sm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Haga clic para modificar el estilo de título del patrón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C4E4AF86-81D0-4E05-A06A-FE57870B40AC}" type="datetime1">
              <a:rPr b="0" lang="lv-LV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30.01.2020</a:t>
            </a:fld>
            <a:endParaRPr b="0" lang="lv-LV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lv-LV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88D30F9-2AE4-4344-A467-ADAB146D2791}" type="slidenum">
              <a:rPr b="0" lang="lv-LV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lv-LV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5" name="Line 5"/>
          <p:cNvSpPr/>
          <p:nvPr/>
        </p:nvSpPr>
        <p:spPr>
          <a:xfrm>
            <a:off x="307800" y="0"/>
            <a:ext cx="360" cy="4284000"/>
          </a:xfrm>
          <a:prstGeom prst="line">
            <a:avLst/>
          </a:prstGeom>
          <a:ln w="38160">
            <a:solidFill>
              <a:srgbClr val="fd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CustomShape 6"/>
          <p:cNvSpPr/>
          <p:nvPr/>
        </p:nvSpPr>
        <p:spPr>
          <a:xfrm>
            <a:off x="0" y="2649600"/>
            <a:ext cx="615600" cy="3178440"/>
          </a:xfrm>
          <a:prstGeom prst="rect">
            <a:avLst/>
          </a:prstGeom>
          <a:solidFill>
            <a:srgbClr val="006b63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CustomShape 7"/>
          <p:cNvSpPr/>
          <p:nvPr/>
        </p:nvSpPr>
        <p:spPr>
          <a:xfrm>
            <a:off x="0" y="5831280"/>
            <a:ext cx="12191760" cy="1034280"/>
          </a:xfrm>
          <a:prstGeom prst="rect">
            <a:avLst/>
          </a:prstGeom>
          <a:solidFill>
            <a:srgbClr val="fdb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CustomShape 8"/>
          <p:cNvSpPr/>
          <p:nvPr/>
        </p:nvSpPr>
        <p:spPr>
          <a:xfrm>
            <a:off x="8171280" y="6014520"/>
            <a:ext cx="3975120" cy="92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b="0" lang="lv-LV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BIOFRUITNET PROJECT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lv-LV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Grant Agreement No. 862850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9" name="Imagen 14" descr=""/>
          <p:cNvPicPr/>
          <p:nvPr/>
        </p:nvPicPr>
        <p:blipFill>
          <a:blip r:embed="rId3"/>
          <a:stretch/>
        </p:blipFill>
        <p:spPr>
          <a:xfrm>
            <a:off x="104400" y="5980320"/>
            <a:ext cx="3542400" cy="736560"/>
          </a:xfrm>
          <a:prstGeom prst="rect">
            <a:avLst/>
          </a:prstGeom>
          <a:ln>
            <a:noFill/>
          </a:ln>
        </p:spPr>
      </p:pic>
      <p:sp>
        <p:nvSpPr>
          <p:cNvPr id="170" name="Line 9"/>
          <p:cNvSpPr/>
          <p:nvPr/>
        </p:nvSpPr>
        <p:spPr>
          <a:xfrm flipH="1">
            <a:off x="1618560" y="3704040"/>
            <a:ext cx="9000000" cy="360"/>
          </a:xfrm>
          <a:prstGeom prst="line">
            <a:avLst/>
          </a:prstGeom>
          <a:ln w="57240">
            <a:solidFill>
              <a:srgbClr val="006b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CustomShape 10"/>
          <p:cNvSpPr/>
          <p:nvPr/>
        </p:nvSpPr>
        <p:spPr>
          <a:xfrm>
            <a:off x="3301560" y="3949200"/>
            <a:ext cx="397080" cy="39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PlaceHolder 11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chart" Target="../charts/chart22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9.wmf"/><Relationship Id="rId2" Type="http://schemas.openxmlformats.org/officeDocument/2006/relationships/image" Target="../media/image40.jpeg"/><Relationship Id="rId3" Type="http://schemas.openxmlformats.org/officeDocument/2006/relationships/image" Target="../media/image41.jpe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jpeg"/><Relationship Id="rId3" Type="http://schemas.openxmlformats.org/officeDocument/2006/relationships/image" Target="../media/image44.png"/><Relationship Id="rId4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jpeg"/><Relationship Id="rId3" Type="http://schemas.openxmlformats.org/officeDocument/2006/relationships/image" Target="../media/image47.jpeg"/><Relationship Id="rId4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jpeg"/><Relationship Id="rId5" Type="http://schemas.openxmlformats.org/officeDocument/2006/relationships/image" Target="../media/image52.jpeg"/><Relationship Id="rId6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image" Target="../media/image54.jpe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image" Target="../media/image58.jpe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61.jpeg"/><Relationship Id="rId2" Type="http://schemas.openxmlformats.org/officeDocument/2006/relationships/image" Target="../media/image62.jpeg"/><Relationship Id="rId3" Type="http://schemas.openxmlformats.org/officeDocument/2006/relationships/image" Target="../media/image63.jpe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hyperlink" Target="mailto:zskurpnieki@inbox.lv" TargetMode="External"/><Relationship Id="rId7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chart" Target="../charts/chart21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1523880" y="204696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lv-LV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Bioloģiskā lauksaimniecība Latvijā: ceļā uz 30/30/30</a:t>
            </a:r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1523880" y="5243040"/>
            <a:ext cx="9143640" cy="4010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lv-LV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Latvijas Bioloģiskās lauksaimniecības asociācija</a:t>
            </a:r>
            <a:endParaRPr b="0" lang="lv-LV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9" name="Attēls 123" descr=""/>
          <p:cNvPicPr/>
          <p:nvPr/>
        </p:nvPicPr>
        <p:blipFill>
          <a:blip r:embed="rId1"/>
          <a:stretch/>
        </p:blipFill>
        <p:spPr>
          <a:xfrm>
            <a:off x="4456440" y="329760"/>
            <a:ext cx="1348200" cy="1122840"/>
          </a:xfrm>
          <a:prstGeom prst="rect">
            <a:avLst/>
          </a:prstGeom>
          <a:ln>
            <a:noFill/>
          </a:ln>
        </p:spPr>
      </p:pic>
      <p:sp>
        <p:nvSpPr>
          <p:cNvPr id="210" name="Line 3"/>
          <p:cNvSpPr/>
          <p:nvPr/>
        </p:nvSpPr>
        <p:spPr>
          <a:xfrm>
            <a:off x="700920" y="1574640"/>
            <a:ext cx="10789920" cy="36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</p:sp>
      <p:sp>
        <p:nvSpPr>
          <p:cNvPr id="211" name="Line 4"/>
          <p:cNvSpPr/>
          <p:nvPr/>
        </p:nvSpPr>
        <p:spPr>
          <a:xfrm>
            <a:off x="700920" y="1564560"/>
            <a:ext cx="360" cy="179280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</p:sp>
      <p:pic>
        <p:nvPicPr>
          <p:cNvPr id="212" name="Picture 2" descr=""/>
          <p:cNvPicPr/>
          <p:nvPr/>
        </p:nvPicPr>
        <p:blipFill>
          <a:blip r:embed="rId2"/>
          <a:stretch/>
        </p:blipFill>
        <p:spPr>
          <a:xfrm>
            <a:off x="6001560" y="363600"/>
            <a:ext cx="1653480" cy="1102320"/>
          </a:xfrm>
          <a:prstGeom prst="rect">
            <a:avLst/>
          </a:prstGeom>
          <a:ln>
            <a:noFill/>
          </a:ln>
        </p:spPr>
      </p:pic>
      <p:sp>
        <p:nvSpPr>
          <p:cNvPr id="213" name="Line 5"/>
          <p:cNvSpPr/>
          <p:nvPr/>
        </p:nvSpPr>
        <p:spPr>
          <a:xfrm>
            <a:off x="1879560" y="4897080"/>
            <a:ext cx="9611280" cy="36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214" name="CustomShape 6"/>
          <p:cNvSpPr/>
          <p:nvPr/>
        </p:nvSpPr>
        <p:spPr>
          <a:xfrm>
            <a:off x="5825520" y="6452640"/>
            <a:ext cx="6652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311400" indent="-307440" algn="r">
              <a:lnSpc>
                <a:spcPct val="100000"/>
              </a:lnSpc>
            </a:pPr>
            <a:r>
              <a:rPr b="0" lang="lv-LV" sz="1800" spc="-1" strike="noStrike">
                <a:solidFill>
                  <a:srgbClr val="a6a6a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AVOTI: LAD, PVD, EUROSTAT, ECOVIA INTELLIGENCE</a:t>
            </a:r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700920" y="365040"/>
            <a:ext cx="106538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lv-LV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Dārzeņus ražojam kūtri</a:t>
            </a:r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4" name="Line 2"/>
          <p:cNvSpPr/>
          <p:nvPr/>
        </p:nvSpPr>
        <p:spPr>
          <a:xfrm>
            <a:off x="700920" y="355320"/>
            <a:ext cx="10789920" cy="36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285" name="Line 3"/>
          <p:cNvSpPr/>
          <p:nvPr/>
        </p:nvSpPr>
        <p:spPr>
          <a:xfrm>
            <a:off x="700920" y="345240"/>
            <a:ext cx="360" cy="89424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286" name="Line 4"/>
          <p:cNvSpPr/>
          <p:nvPr/>
        </p:nvSpPr>
        <p:spPr>
          <a:xfrm>
            <a:off x="700920" y="6035040"/>
            <a:ext cx="10789920" cy="36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287" name="TextShape 5"/>
          <p:cNvSpPr txBox="1"/>
          <p:nvPr/>
        </p:nvSpPr>
        <p:spPr>
          <a:xfrm>
            <a:off x="1617480" y="1668600"/>
            <a:ext cx="3611520" cy="2194560"/>
          </a:xfrm>
          <a:prstGeom prst="rect">
            <a:avLst/>
          </a:prstGeom>
          <a:noFill/>
          <a:ln>
            <a:noFill/>
          </a:ln>
        </p:spPr>
        <p:txBody>
          <a:bodyPr lIns="0" rIns="0" tIns="28440" bIns="0"/>
          <a:p>
            <a:pPr marL="458280" indent="-456840">
              <a:lnSpc>
                <a:spcPct val="110000"/>
              </a:lnSpc>
              <a:buClr>
                <a:srgbClr val="add34d"/>
              </a:buClr>
              <a:buSzPct val="80000"/>
              <a:buFont typeface="Wingdings" charset="2"/>
              <a:buChar char=""/>
            </a:pP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Burkāni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080">
              <a:lnSpc>
                <a:spcPct val="100000"/>
              </a:lnSpc>
            </a:pP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DejaVu Sans"/>
              </a:rPr>
              <a:t>kopumā – </a:t>
            </a: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467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DejaVu Sans"/>
              </a:rPr>
              <a:t> ha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080">
              <a:lnSpc>
                <a:spcPct val="100000"/>
              </a:lnSpc>
            </a:pP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DejaVu Sans"/>
              </a:rPr>
              <a:t>bioloģiski –</a:t>
            </a: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DejaVu Sans"/>
              </a:rPr>
              <a:t> </a:t>
            </a: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8,33</a:t>
            </a: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DejaVu Sans"/>
              </a:rPr>
              <a:t> 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DejaVu Sans"/>
              </a:rPr>
              <a:t>ha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8" name="CustomShape 6"/>
          <p:cNvSpPr/>
          <p:nvPr/>
        </p:nvSpPr>
        <p:spPr>
          <a:xfrm>
            <a:off x="1617480" y="3773160"/>
            <a:ext cx="3877200" cy="21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440" bIns="0"/>
          <a:p>
            <a:pPr marL="458280" indent="-456840">
              <a:lnSpc>
                <a:spcPct val="110000"/>
              </a:lnSpc>
              <a:buClr>
                <a:srgbClr val="add34d"/>
              </a:buClr>
              <a:buSzPct val="80000"/>
              <a:buFont typeface="Wingdings" charset="2"/>
              <a:buChar char=""/>
            </a:pP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Sīpoli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">
              <a:lnSpc>
                <a:spcPct val="100000"/>
              </a:lnSpc>
            </a:pP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kopumā – </a:t>
            </a: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434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ha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">
              <a:lnSpc>
                <a:spcPct val="100000"/>
              </a:lnSpc>
            </a:pP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bioloģiski – </a:t>
            </a: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3,47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ha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">
              <a:lnSpc>
                <a:spcPct val="100000"/>
              </a:lnSpc>
            </a:pP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CustomShape 7"/>
          <p:cNvSpPr/>
          <p:nvPr/>
        </p:nvSpPr>
        <p:spPr>
          <a:xfrm>
            <a:off x="6239160" y="1646640"/>
            <a:ext cx="3890880" cy="21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440" bIns="0"/>
          <a:p>
            <a:pPr marL="565920" indent="-456840">
              <a:lnSpc>
                <a:spcPct val="100000"/>
              </a:lnSpc>
              <a:buClr>
                <a:srgbClr val="add34d"/>
              </a:buClr>
              <a:buSzPct val="80000"/>
              <a:buFont typeface="Wingdings" charset="2"/>
              <a:buChar char=""/>
            </a:pP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"/>
                <a:ea typeface="DejaVu Sans"/>
              </a:rPr>
              <a:t>Galda bietes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8640">
              <a:lnSpc>
                <a:spcPct val="100000"/>
              </a:lnSpc>
            </a:pP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"/>
                <a:ea typeface="DejaVu Sans"/>
              </a:rPr>
              <a:t>kopumā – </a:t>
            </a: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"/>
                <a:ea typeface="DejaVu Sans"/>
              </a:rPr>
              <a:t>302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"/>
                <a:ea typeface="DejaVu Sans"/>
              </a:rPr>
              <a:t> ha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8640">
              <a:lnSpc>
                <a:spcPct val="100000"/>
              </a:lnSpc>
            </a:pP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"/>
                <a:ea typeface="DejaVu Sans"/>
              </a:rPr>
              <a:t>bioloģiski – </a:t>
            </a: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"/>
                <a:ea typeface="DejaVu Sans"/>
              </a:rPr>
              <a:t>0,64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"/>
                <a:ea typeface="DejaVu Sans"/>
              </a:rPr>
              <a:t> ha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CustomShape 8"/>
          <p:cNvSpPr/>
          <p:nvPr/>
        </p:nvSpPr>
        <p:spPr>
          <a:xfrm>
            <a:off x="6239160" y="3842640"/>
            <a:ext cx="4507200" cy="21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440" bIns="0"/>
          <a:p>
            <a:pPr marL="458280" indent="-456840">
              <a:lnSpc>
                <a:spcPct val="93000"/>
              </a:lnSpc>
              <a:buClr>
                <a:srgbClr val="add34d"/>
              </a:buClr>
              <a:buSzPct val="80000"/>
              <a:buFont typeface="Wingdings" charset="2"/>
              <a:buChar char=""/>
            </a:pP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Kartupeļi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">
              <a:lnSpc>
                <a:spcPct val="93000"/>
              </a:lnSpc>
            </a:pP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DejaVu Sans"/>
              </a:rPr>
              <a:t>kopumā – </a:t>
            </a: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6534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DejaVu Sans"/>
              </a:rPr>
              <a:t> ha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">
              <a:lnSpc>
                <a:spcPct val="93000"/>
              </a:lnSpc>
            </a:pP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DejaVu Sans"/>
              </a:rPr>
              <a:t>bioloģiski – </a:t>
            </a: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547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DejaVu Sans"/>
              </a:rPr>
              <a:t> ha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1" name="Picture 2" descr=""/>
          <p:cNvPicPr/>
          <p:nvPr/>
        </p:nvPicPr>
        <p:blipFill>
          <a:blip r:embed="rId1"/>
          <a:stretch/>
        </p:blipFill>
        <p:spPr>
          <a:xfrm>
            <a:off x="6014880" y="6205320"/>
            <a:ext cx="921960" cy="614520"/>
          </a:xfrm>
          <a:prstGeom prst="rect">
            <a:avLst/>
          </a:prstGeom>
          <a:ln>
            <a:noFill/>
          </a:ln>
        </p:spPr>
      </p:pic>
      <p:pic>
        <p:nvPicPr>
          <p:cNvPr id="292" name="Attēls 123" descr=""/>
          <p:cNvPicPr/>
          <p:nvPr/>
        </p:nvPicPr>
        <p:blipFill>
          <a:blip r:embed="rId2"/>
          <a:stretch/>
        </p:blipFill>
        <p:spPr>
          <a:xfrm>
            <a:off x="5069520" y="6173280"/>
            <a:ext cx="796680" cy="663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700920" y="365040"/>
            <a:ext cx="106538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lv-LV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Pārstrāde spēcīgi attīstās</a:t>
            </a:r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4" name="Line 2"/>
          <p:cNvSpPr/>
          <p:nvPr/>
        </p:nvSpPr>
        <p:spPr>
          <a:xfrm>
            <a:off x="700920" y="355320"/>
            <a:ext cx="10789920" cy="36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295" name="Line 3"/>
          <p:cNvSpPr/>
          <p:nvPr/>
        </p:nvSpPr>
        <p:spPr>
          <a:xfrm>
            <a:off x="700920" y="345240"/>
            <a:ext cx="360" cy="89424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296" name="Line 4"/>
          <p:cNvSpPr/>
          <p:nvPr/>
        </p:nvSpPr>
        <p:spPr>
          <a:xfrm>
            <a:off x="700920" y="6035040"/>
            <a:ext cx="10789920" cy="36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297" name="TextShape 5"/>
          <p:cNvSpPr txBox="1"/>
          <p:nvPr/>
        </p:nvSpPr>
        <p:spPr>
          <a:xfrm>
            <a:off x="839880" y="1530720"/>
            <a:ext cx="10410120" cy="4333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20000"/>
              </a:lnSpc>
              <a:buClr>
                <a:srgbClr val="add34d"/>
              </a:buClr>
              <a:buSzPct val="80000"/>
              <a:buFont typeface="Wingdings" charset="2"/>
              <a:buChar char=""/>
            </a:pP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Latvijā darbojas </a:t>
            </a:r>
            <a:r>
              <a:rPr b="1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59</a:t>
            </a: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bioloģiskās produkcijas pārstrādes uzņēmumi, savukārt </a:t>
            </a:r>
            <a:r>
              <a:rPr b="1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217</a:t>
            </a: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saimniecības pašas pārstrādā savu produkciju.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20000"/>
              </a:lnSpc>
              <a:buClr>
                <a:srgbClr val="add34d"/>
              </a:buClr>
              <a:buSzPct val="80000"/>
              <a:buFont typeface="Wingdings" charset="2"/>
              <a:buChar char=""/>
            </a:pP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Labi attīstīta </a:t>
            </a:r>
            <a:r>
              <a:rPr b="1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piena pārstrāde</a:t>
            </a: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b="0" i="1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Tukuma piens, Talsu piensaimnieks, Lazdonas piensaimnieks, Preiļu siers, LPKS Viļāni, Cesvaines piens, Trikātas piens </a:t>
            </a: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u.c.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20000"/>
              </a:lnSpc>
              <a:buClr>
                <a:srgbClr val="add34d"/>
              </a:buClr>
              <a:buSzPct val="80000"/>
              <a:buFont typeface="Wingdings" charset="2"/>
              <a:buChar char=""/>
            </a:pP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Sabiedrībai plaši pieejama </a:t>
            </a:r>
            <a:r>
              <a:rPr b="1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graudaugu pārstrādes produkcija, </a:t>
            </a: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 nodrošina </a:t>
            </a:r>
            <a:r>
              <a:rPr b="0" i="1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Rīgas dzirnavnieks un Dobeles dzirnavnieks</a:t>
            </a: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kā arī virkne mazāku pārstrādātāju, piemēram, </a:t>
            </a:r>
            <a:r>
              <a:rPr b="0" i="1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Kaņepītes, Bebri, Kūdrāji </a:t>
            </a: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u.c. 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98" name="Picture 2" descr=""/>
          <p:cNvPicPr/>
          <p:nvPr/>
        </p:nvPicPr>
        <p:blipFill>
          <a:blip r:embed="rId1"/>
          <a:stretch/>
        </p:blipFill>
        <p:spPr>
          <a:xfrm>
            <a:off x="6014880" y="6205320"/>
            <a:ext cx="921960" cy="614520"/>
          </a:xfrm>
          <a:prstGeom prst="rect">
            <a:avLst/>
          </a:prstGeom>
          <a:ln>
            <a:noFill/>
          </a:ln>
        </p:spPr>
      </p:pic>
      <p:pic>
        <p:nvPicPr>
          <p:cNvPr id="299" name="Attēls 123" descr=""/>
          <p:cNvPicPr/>
          <p:nvPr/>
        </p:nvPicPr>
        <p:blipFill>
          <a:blip r:embed="rId2"/>
          <a:stretch/>
        </p:blipFill>
        <p:spPr>
          <a:xfrm>
            <a:off x="5069520" y="6173280"/>
            <a:ext cx="796680" cy="663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lv-LV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Bioloģiskās pārtikas tirgus pasaulē</a:t>
            </a:r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301" name="Content Placeholder 9"/>
          <p:cNvGraphicFramePr/>
          <p:nvPr/>
        </p:nvGraphicFramePr>
        <p:xfrm>
          <a:off x="1252800" y="1596960"/>
          <a:ext cx="10100880" cy="4350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02" name="Line 2"/>
          <p:cNvSpPr/>
          <p:nvPr/>
        </p:nvSpPr>
        <p:spPr>
          <a:xfrm>
            <a:off x="700920" y="355320"/>
            <a:ext cx="10789920" cy="36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303" name="Line 3"/>
          <p:cNvSpPr/>
          <p:nvPr/>
        </p:nvSpPr>
        <p:spPr>
          <a:xfrm>
            <a:off x="700920" y="345240"/>
            <a:ext cx="360" cy="89424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304" name="Line 4"/>
          <p:cNvSpPr/>
          <p:nvPr/>
        </p:nvSpPr>
        <p:spPr>
          <a:xfrm>
            <a:off x="700920" y="6035040"/>
            <a:ext cx="10789920" cy="36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305" name="CustomShape 5"/>
          <p:cNvSpPr/>
          <p:nvPr/>
        </p:nvSpPr>
        <p:spPr>
          <a:xfrm rot="16200000">
            <a:off x="128520" y="3242880"/>
            <a:ext cx="1863360" cy="37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lv-LV" sz="186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Mljrd. ASV dolāru</a:t>
            </a:r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6" name="Picture 2" descr=""/>
          <p:cNvPicPr/>
          <p:nvPr/>
        </p:nvPicPr>
        <p:blipFill>
          <a:blip r:embed="rId2"/>
          <a:stretch/>
        </p:blipFill>
        <p:spPr>
          <a:xfrm>
            <a:off x="6014880" y="6205320"/>
            <a:ext cx="921960" cy="614520"/>
          </a:xfrm>
          <a:prstGeom prst="rect">
            <a:avLst/>
          </a:prstGeom>
          <a:ln>
            <a:noFill/>
          </a:ln>
        </p:spPr>
      </p:pic>
      <p:pic>
        <p:nvPicPr>
          <p:cNvPr id="307" name="Attēls 123" descr=""/>
          <p:cNvPicPr/>
          <p:nvPr/>
        </p:nvPicPr>
        <p:blipFill>
          <a:blip r:embed="rId3"/>
          <a:stretch/>
        </p:blipFill>
        <p:spPr>
          <a:xfrm>
            <a:off x="5069520" y="6173280"/>
            <a:ext cx="796680" cy="663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16" descr=""/>
          <p:cNvPicPr/>
          <p:nvPr/>
        </p:nvPicPr>
        <p:blipFill>
          <a:blip r:embed="rId1">
            <a:lum bright="11000"/>
          </a:blip>
          <a:stretch/>
        </p:blipFill>
        <p:spPr>
          <a:xfrm>
            <a:off x="12600" y="0"/>
            <a:ext cx="12191760" cy="8279640"/>
          </a:xfrm>
          <a:prstGeom prst="rect">
            <a:avLst/>
          </a:prstGeom>
          <a:ln>
            <a:noFill/>
          </a:ln>
          <a:effectLst>
            <a:outerShdw algn="ctr" blurRad="50800" dir="5400000" dist="50800" rotWithShape="0">
              <a:srgbClr val="000000">
                <a:alpha val="39000"/>
              </a:srgbClr>
            </a:outerShdw>
          </a:effectLst>
        </p:spPr>
      </p:pic>
      <p:sp>
        <p:nvSpPr>
          <p:cNvPr id="30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lv-LV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Tirgus apjoms Eiropā: </a:t>
            </a:r>
            <a:r>
              <a:rPr b="0" lang="lv-LV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b="1" lang="lv-LV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44,7 mljrd. </a:t>
            </a:r>
            <a:r>
              <a:rPr b="0" lang="lv-LV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ASV dolāru</a:t>
            </a:r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0" name="Line 2"/>
          <p:cNvSpPr/>
          <p:nvPr/>
        </p:nvSpPr>
        <p:spPr>
          <a:xfrm>
            <a:off x="700920" y="355320"/>
            <a:ext cx="10789920" cy="36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311" name="Line 3"/>
          <p:cNvSpPr/>
          <p:nvPr/>
        </p:nvSpPr>
        <p:spPr>
          <a:xfrm>
            <a:off x="700920" y="345240"/>
            <a:ext cx="360" cy="89424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312" name="TextShape 4"/>
          <p:cNvSpPr txBox="1"/>
          <p:nvPr/>
        </p:nvSpPr>
        <p:spPr>
          <a:xfrm>
            <a:off x="838080" y="2158920"/>
            <a:ext cx="10515240" cy="40176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Koncentrēts pieprasījums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Ražošanas apmēru pieaugums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3" name="Line 5"/>
          <p:cNvSpPr/>
          <p:nvPr/>
        </p:nvSpPr>
        <p:spPr>
          <a:xfrm>
            <a:off x="700920" y="7158960"/>
            <a:ext cx="10789920" cy="36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pic>
        <p:nvPicPr>
          <p:cNvPr id="314" name="Picture 2" descr=""/>
          <p:cNvPicPr/>
          <p:nvPr/>
        </p:nvPicPr>
        <p:blipFill>
          <a:blip r:embed="rId2"/>
          <a:stretch/>
        </p:blipFill>
        <p:spPr>
          <a:xfrm>
            <a:off x="6095880" y="7337880"/>
            <a:ext cx="921960" cy="614520"/>
          </a:xfrm>
          <a:prstGeom prst="rect">
            <a:avLst/>
          </a:prstGeom>
          <a:ln>
            <a:noFill/>
          </a:ln>
        </p:spPr>
      </p:pic>
      <p:pic>
        <p:nvPicPr>
          <p:cNvPr id="315" name="Attēls 123" descr=""/>
          <p:cNvPicPr/>
          <p:nvPr/>
        </p:nvPicPr>
        <p:blipFill>
          <a:blip r:embed="rId3"/>
          <a:stretch/>
        </p:blipFill>
        <p:spPr>
          <a:xfrm>
            <a:off x="5150520" y="7305840"/>
            <a:ext cx="796680" cy="663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Shape 1"/>
          <p:cNvSpPr txBox="1"/>
          <p:nvPr/>
        </p:nvSpPr>
        <p:spPr>
          <a:xfrm>
            <a:off x="792000" y="864000"/>
            <a:ext cx="3265920" cy="4386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lv-LV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Bio tirgus īpatsvars Skandināvijas un Baltijas valstīs </a:t>
            </a:r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7" name="Line 2"/>
          <p:cNvSpPr/>
          <p:nvPr/>
        </p:nvSpPr>
        <p:spPr>
          <a:xfrm>
            <a:off x="700920" y="355320"/>
            <a:ext cx="10789920" cy="36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318" name="Line 3"/>
          <p:cNvSpPr/>
          <p:nvPr/>
        </p:nvSpPr>
        <p:spPr>
          <a:xfrm>
            <a:off x="700920" y="345240"/>
            <a:ext cx="360" cy="89424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319" name="Line 4"/>
          <p:cNvSpPr/>
          <p:nvPr/>
        </p:nvSpPr>
        <p:spPr>
          <a:xfrm>
            <a:off x="700920" y="6035040"/>
            <a:ext cx="10789920" cy="36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pic>
        <p:nvPicPr>
          <p:cNvPr id="320" name="Picture 2" descr=""/>
          <p:cNvPicPr/>
          <p:nvPr/>
        </p:nvPicPr>
        <p:blipFill>
          <a:blip r:embed="rId1"/>
          <a:stretch/>
        </p:blipFill>
        <p:spPr>
          <a:xfrm>
            <a:off x="6014880" y="6205320"/>
            <a:ext cx="921960" cy="614520"/>
          </a:xfrm>
          <a:prstGeom prst="rect">
            <a:avLst/>
          </a:prstGeom>
          <a:ln>
            <a:noFill/>
          </a:ln>
        </p:spPr>
      </p:pic>
      <p:pic>
        <p:nvPicPr>
          <p:cNvPr id="321" name="Attēls 123" descr=""/>
          <p:cNvPicPr/>
          <p:nvPr/>
        </p:nvPicPr>
        <p:blipFill>
          <a:blip r:embed="rId2"/>
          <a:stretch/>
        </p:blipFill>
        <p:spPr>
          <a:xfrm>
            <a:off x="5069520" y="6173280"/>
            <a:ext cx="796680" cy="663840"/>
          </a:xfrm>
          <a:prstGeom prst="rect">
            <a:avLst/>
          </a:prstGeom>
          <a:ln>
            <a:noFill/>
          </a:ln>
        </p:spPr>
      </p:pic>
      <p:sp>
        <p:nvSpPr>
          <p:cNvPr id="322" name="TextShape 5"/>
          <p:cNvSpPr txBox="1"/>
          <p:nvPr/>
        </p:nvSpPr>
        <p:spPr>
          <a:xfrm>
            <a:off x="3312000" y="509040"/>
            <a:ext cx="1152000" cy="210960"/>
          </a:xfrm>
          <a:prstGeom prst="rect">
            <a:avLst/>
          </a:prstGeom>
          <a:noFill/>
          <a:ln>
            <a:noFill/>
          </a:ln>
        </p:spPr>
      </p:sp>
      <p:pic>
        <p:nvPicPr>
          <p:cNvPr id="323" name="" descr=""/>
          <p:cNvPicPr/>
          <p:nvPr/>
        </p:nvPicPr>
        <p:blipFill>
          <a:blip r:embed="rId3"/>
          <a:stretch/>
        </p:blipFill>
        <p:spPr>
          <a:xfrm>
            <a:off x="4494240" y="432000"/>
            <a:ext cx="7097760" cy="547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lv-LV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Tirgus virzītāji:</a:t>
            </a:r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5" name="Line 2"/>
          <p:cNvSpPr/>
          <p:nvPr/>
        </p:nvSpPr>
        <p:spPr>
          <a:xfrm>
            <a:off x="700920" y="355320"/>
            <a:ext cx="10789920" cy="36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326" name="Line 3"/>
          <p:cNvSpPr/>
          <p:nvPr/>
        </p:nvSpPr>
        <p:spPr>
          <a:xfrm>
            <a:off x="700920" y="345240"/>
            <a:ext cx="360" cy="89424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327" name="Line 4"/>
          <p:cNvSpPr/>
          <p:nvPr/>
        </p:nvSpPr>
        <p:spPr>
          <a:xfrm>
            <a:off x="700920" y="6035040"/>
            <a:ext cx="10789920" cy="36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pic>
        <p:nvPicPr>
          <p:cNvPr id="328" name="Picture 2" descr=""/>
          <p:cNvPicPr/>
          <p:nvPr/>
        </p:nvPicPr>
        <p:blipFill>
          <a:blip r:embed="rId1"/>
          <a:stretch/>
        </p:blipFill>
        <p:spPr>
          <a:xfrm>
            <a:off x="4667400" y="1436760"/>
            <a:ext cx="2857320" cy="1904760"/>
          </a:xfrm>
          <a:prstGeom prst="rect">
            <a:avLst/>
          </a:prstGeom>
          <a:ln>
            <a:noFill/>
          </a:ln>
        </p:spPr>
      </p:pic>
      <p:sp>
        <p:nvSpPr>
          <p:cNvPr id="329" name="CustomShape 5"/>
          <p:cNvSpPr/>
          <p:nvPr/>
        </p:nvSpPr>
        <p:spPr>
          <a:xfrm>
            <a:off x="8140680" y="4041360"/>
            <a:ext cx="3411000" cy="180072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00">
              <a:alpha val="44000"/>
            </a:srgb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Mazumtirgotāju privātās preču zīmes</a:t>
            </a:r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CustomShape 6"/>
          <p:cNvSpPr/>
          <p:nvPr/>
        </p:nvSpPr>
        <p:spPr>
          <a:xfrm>
            <a:off x="774720" y="4058280"/>
            <a:ext cx="3212640" cy="180072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00">
              <a:alpha val="44000"/>
            </a:srgb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Veselības un ekoloģiskie faktori</a:t>
            </a:r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CustomShape 7"/>
          <p:cNvSpPr/>
          <p:nvPr/>
        </p:nvSpPr>
        <p:spPr>
          <a:xfrm>
            <a:off x="4551480" y="4058280"/>
            <a:ext cx="3070440" cy="180072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00">
              <a:alpha val="44000"/>
            </a:srgb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Pārdošanas un izplatīšanas kanālu paplašināšanās</a:t>
            </a:r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CustomShape 8"/>
          <p:cNvSpPr/>
          <p:nvPr/>
        </p:nvSpPr>
        <p:spPr>
          <a:xfrm flipV="1">
            <a:off x="1676520" y="2348640"/>
            <a:ext cx="2565000" cy="1434600"/>
          </a:xfrm>
          <a:prstGeom prst="bentConnector3">
            <a:avLst>
              <a:gd name="adj1" fmla="val 50000"/>
            </a:avLst>
          </a:prstGeom>
          <a:noFill/>
          <a:ln w="34920">
            <a:solidFill>
              <a:schemeClr val="tx2"/>
            </a:solidFill>
            <a:round/>
            <a:tailEnd len="lg"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3" name="CustomShape 9"/>
          <p:cNvSpPr/>
          <p:nvPr/>
        </p:nvSpPr>
        <p:spPr>
          <a:xfrm rot="10800000">
            <a:off x="10693440" y="3784680"/>
            <a:ext cx="2831760" cy="1434600"/>
          </a:xfrm>
          <a:prstGeom prst="bentConnector3">
            <a:avLst>
              <a:gd name="adj1" fmla="val 50000"/>
            </a:avLst>
          </a:prstGeom>
          <a:noFill/>
          <a:ln w="34920">
            <a:solidFill>
              <a:schemeClr val="tx2"/>
            </a:solidFill>
            <a:round/>
            <a:tailEnd len="lg"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4" name="CustomShape 10"/>
          <p:cNvSpPr/>
          <p:nvPr/>
        </p:nvSpPr>
        <p:spPr>
          <a:xfrm flipV="1">
            <a:off x="6103440" y="3542760"/>
            <a:ext cx="360" cy="387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4920">
            <a:solidFill>
              <a:schemeClr val="tx2"/>
            </a:solidFill>
            <a:round/>
            <a:tailEnd len="lg"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35" name="Picture 2" descr=""/>
          <p:cNvPicPr/>
          <p:nvPr/>
        </p:nvPicPr>
        <p:blipFill>
          <a:blip r:embed="rId2"/>
          <a:stretch/>
        </p:blipFill>
        <p:spPr>
          <a:xfrm>
            <a:off x="6014880" y="6205320"/>
            <a:ext cx="921960" cy="614520"/>
          </a:xfrm>
          <a:prstGeom prst="rect">
            <a:avLst/>
          </a:prstGeom>
          <a:ln>
            <a:noFill/>
          </a:ln>
        </p:spPr>
      </p:pic>
      <p:pic>
        <p:nvPicPr>
          <p:cNvPr id="336" name="Attēls 123" descr=""/>
          <p:cNvPicPr/>
          <p:nvPr/>
        </p:nvPicPr>
        <p:blipFill>
          <a:blip r:embed="rId3"/>
          <a:stretch/>
        </p:blipFill>
        <p:spPr>
          <a:xfrm>
            <a:off x="5069520" y="6173280"/>
            <a:ext cx="796680" cy="663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Shape 1"/>
          <p:cNvSpPr txBox="1"/>
          <p:nvPr/>
        </p:nvSpPr>
        <p:spPr>
          <a:xfrm>
            <a:off x="700920" y="365040"/>
            <a:ext cx="106538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lv-LV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Virsmērķis: 30/30/30</a:t>
            </a:r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8" name="Line 2"/>
          <p:cNvSpPr/>
          <p:nvPr/>
        </p:nvSpPr>
        <p:spPr>
          <a:xfrm>
            <a:off x="700920" y="355320"/>
            <a:ext cx="10789920" cy="36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339" name="Line 3"/>
          <p:cNvSpPr/>
          <p:nvPr/>
        </p:nvSpPr>
        <p:spPr>
          <a:xfrm>
            <a:off x="700920" y="345240"/>
            <a:ext cx="360" cy="89424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340" name="Line 4"/>
          <p:cNvSpPr/>
          <p:nvPr/>
        </p:nvSpPr>
        <p:spPr>
          <a:xfrm>
            <a:off x="700920" y="6035040"/>
            <a:ext cx="10789920" cy="36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341" name="TextShape 5"/>
          <p:cNvSpPr txBox="1"/>
          <p:nvPr/>
        </p:nvSpPr>
        <p:spPr>
          <a:xfrm>
            <a:off x="839880" y="1596960"/>
            <a:ext cx="10410120" cy="303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50000"/>
              </a:lnSpc>
            </a:pP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2030. gadā: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50000"/>
              </a:lnSpc>
              <a:buClr>
                <a:srgbClr val="add34d"/>
              </a:buClr>
              <a:buSzPct val="80000"/>
              <a:buFont typeface="Wingdings" charset="2"/>
              <a:buChar char=""/>
            </a:pP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bioloģiski sertificēti </a:t>
            </a:r>
            <a:r>
              <a:rPr b="1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30%</a:t>
            </a: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no lauksaimniecības zemes – aptuveni </a:t>
            </a:r>
            <a:r>
              <a:rPr b="1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600 tūkst. </a:t>
            </a: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ha;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50000"/>
              </a:lnSpc>
              <a:buClr>
                <a:srgbClr val="add34d"/>
              </a:buClr>
              <a:buSzPct val="80000"/>
              <a:buFont typeface="Wingdings" charset="2"/>
              <a:buChar char=""/>
            </a:pPr>
            <a:r>
              <a:rPr b="1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30% </a:t>
            </a: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bioloģiskā pārtika zaļajā publiskajā iepirkumā.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50000"/>
              </a:lnSpc>
            </a:pP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42" name="Picture 4" descr=""/>
          <p:cNvPicPr/>
          <p:nvPr/>
        </p:nvPicPr>
        <p:blipFill>
          <a:blip r:embed="rId1"/>
          <a:stretch/>
        </p:blipFill>
        <p:spPr>
          <a:xfrm>
            <a:off x="10047960" y="4083120"/>
            <a:ext cx="1550880" cy="1550880"/>
          </a:xfrm>
          <a:prstGeom prst="rect">
            <a:avLst/>
          </a:prstGeom>
          <a:ln>
            <a:noFill/>
          </a:ln>
        </p:spPr>
      </p:pic>
      <p:pic>
        <p:nvPicPr>
          <p:cNvPr id="343" name="Picture 4" descr=""/>
          <p:cNvPicPr/>
          <p:nvPr/>
        </p:nvPicPr>
        <p:blipFill>
          <a:blip r:embed="rId2"/>
          <a:stretch/>
        </p:blipFill>
        <p:spPr>
          <a:xfrm>
            <a:off x="10068480" y="2436480"/>
            <a:ext cx="1550880" cy="1550880"/>
          </a:xfrm>
          <a:prstGeom prst="rect">
            <a:avLst/>
          </a:prstGeom>
          <a:ln>
            <a:noFill/>
          </a:ln>
        </p:spPr>
      </p:pic>
      <p:pic>
        <p:nvPicPr>
          <p:cNvPr id="344" name="Picture 4" descr=""/>
          <p:cNvPicPr/>
          <p:nvPr/>
        </p:nvPicPr>
        <p:blipFill>
          <a:blip r:embed="rId3"/>
          <a:stretch/>
        </p:blipFill>
        <p:spPr>
          <a:xfrm>
            <a:off x="10068480" y="756000"/>
            <a:ext cx="1550880" cy="1550880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345" name="Picture 2" descr=""/>
          <p:cNvPicPr/>
          <p:nvPr/>
        </p:nvPicPr>
        <p:blipFill>
          <a:blip r:embed="rId4"/>
          <a:stretch/>
        </p:blipFill>
        <p:spPr>
          <a:xfrm>
            <a:off x="6014880" y="6205320"/>
            <a:ext cx="921960" cy="614520"/>
          </a:xfrm>
          <a:prstGeom prst="rect">
            <a:avLst/>
          </a:prstGeom>
          <a:ln>
            <a:noFill/>
          </a:ln>
        </p:spPr>
      </p:pic>
      <p:pic>
        <p:nvPicPr>
          <p:cNvPr id="346" name="Attēls 123" descr=""/>
          <p:cNvPicPr/>
          <p:nvPr/>
        </p:nvPicPr>
        <p:blipFill>
          <a:blip r:embed="rId5"/>
          <a:stretch/>
        </p:blipFill>
        <p:spPr>
          <a:xfrm>
            <a:off x="5069520" y="6173280"/>
            <a:ext cx="796680" cy="663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Line 1"/>
          <p:cNvSpPr/>
          <p:nvPr/>
        </p:nvSpPr>
        <p:spPr>
          <a:xfrm>
            <a:off x="700920" y="355320"/>
            <a:ext cx="10789920" cy="36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348" name="Line 2"/>
          <p:cNvSpPr/>
          <p:nvPr/>
        </p:nvSpPr>
        <p:spPr>
          <a:xfrm>
            <a:off x="700920" y="345240"/>
            <a:ext cx="360" cy="89424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349" name="Line 3"/>
          <p:cNvSpPr/>
          <p:nvPr/>
        </p:nvSpPr>
        <p:spPr>
          <a:xfrm>
            <a:off x="700920" y="6035040"/>
            <a:ext cx="10789920" cy="36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pic>
        <p:nvPicPr>
          <p:cNvPr id="350" name="Picture 2" descr=""/>
          <p:cNvPicPr/>
          <p:nvPr/>
        </p:nvPicPr>
        <p:blipFill>
          <a:blip r:embed="rId1"/>
          <a:stretch/>
        </p:blipFill>
        <p:spPr>
          <a:xfrm>
            <a:off x="6014880" y="6205320"/>
            <a:ext cx="921960" cy="614520"/>
          </a:xfrm>
          <a:prstGeom prst="rect">
            <a:avLst/>
          </a:prstGeom>
          <a:ln>
            <a:noFill/>
          </a:ln>
        </p:spPr>
      </p:pic>
      <p:pic>
        <p:nvPicPr>
          <p:cNvPr id="351" name="Attēls 123" descr=""/>
          <p:cNvPicPr/>
          <p:nvPr/>
        </p:nvPicPr>
        <p:blipFill>
          <a:blip r:embed="rId2"/>
          <a:stretch/>
        </p:blipFill>
        <p:spPr>
          <a:xfrm>
            <a:off x="5069520" y="6173280"/>
            <a:ext cx="796680" cy="663840"/>
          </a:xfrm>
          <a:prstGeom prst="rect">
            <a:avLst/>
          </a:prstGeom>
          <a:ln>
            <a:noFill/>
          </a:ln>
        </p:spPr>
      </p:pic>
      <p:sp>
        <p:nvSpPr>
          <p:cNvPr id="352" name="TextShape 4"/>
          <p:cNvSpPr txBox="1"/>
          <p:nvPr/>
        </p:nvSpPr>
        <p:spPr>
          <a:xfrm>
            <a:off x="3312000" y="509040"/>
            <a:ext cx="1152000" cy="210960"/>
          </a:xfrm>
          <a:prstGeom prst="rect">
            <a:avLst/>
          </a:prstGeom>
          <a:noFill/>
          <a:ln>
            <a:noFill/>
          </a:ln>
        </p:spPr>
      </p:sp>
      <p:pic>
        <p:nvPicPr>
          <p:cNvPr id="353" name="" descr=""/>
          <p:cNvPicPr/>
          <p:nvPr/>
        </p:nvPicPr>
        <p:blipFill>
          <a:blip r:embed="rId3"/>
          <a:stretch/>
        </p:blipFill>
        <p:spPr>
          <a:xfrm>
            <a:off x="360000" y="864000"/>
            <a:ext cx="8714880" cy="5105160"/>
          </a:xfrm>
          <a:prstGeom prst="rect">
            <a:avLst/>
          </a:prstGeom>
          <a:ln>
            <a:noFill/>
          </a:ln>
        </p:spPr>
      </p:pic>
      <p:pic>
        <p:nvPicPr>
          <p:cNvPr id="354" name="" descr=""/>
          <p:cNvPicPr/>
          <p:nvPr/>
        </p:nvPicPr>
        <p:blipFill>
          <a:blip r:embed="rId4"/>
          <a:stretch/>
        </p:blipFill>
        <p:spPr>
          <a:xfrm>
            <a:off x="2078640" y="504000"/>
            <a:ext cx="4257360" cy="275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Line 1"/>
          <p:cNvSpPr/>
          <p:nvPr/>
        </p:nvSpPr>
        <p:spPr>
          <a:xfrm>
            <a:off x="700920" y="355320"/>
            <a:ext cx="10789920" cy="36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356" name="Line 2"/>
          <p:cNvSpPr/>
          <p:nvPr/>
        </p:nvSpPr>
        <p:spPr>
          <a:xfrm>
            <a:off x="700920" y="345240"/>
            <a:ext cx="360" cy="89424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357" name="Line 3"/>
          <p:cNvSpPr/>
          <p:nvPr/>
        </p:nvSpPr>
        <p:spPr>
          <a:xfrm>
            <a:off x="700920" y="6035040"/>
            <a:ext cx="10789920" cy="36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pic>
        <p:nvPicPr>
          <p:cNvPr id="358" name="Picture 2" descr=""/>
          <p:cNvPicPr/>
          <p:nvPr/>
        </p:nvPicPr>
        <p:blipFill>
          <a:blip r:embed="rId1"/>
          <a:stretch/>
        </p:blipFill>
        <p:spPr>
          <a:xfrm>
            <a:off x="6014880" y="6205320"/>
            <a:ext cx="921960" cy="614520"/>
          </a:xfrm>
          <a:prstGeom prst="rect">
            <a:avLst/>
          </a:prstGeom>
          <a:ln>
            <a:noFill/>
          </a:ln>
        </p:spPr>
      </p:pic>
      <p:pic>
        <p:nvPicPr>
          <p:cNvPr id="359" name="Attēls 123" descr=""/>
          <p:cNvPicPr/>
          <p:nvPr/>
        </p:nvPicPr>
        <p:blipFill>
          <a:blip r:embed="rId2"/>
          <a:stretch/>
        </p:blipFill>
        <p:spPr>
          <a:xfrm>
            <a:off x="5069520" y="6173280"/>
            <a:ext cx="796680" cy="663840"/>
          </a:xfrm>
          <a:prstGeom prst="rect">
            <a:avLst/>
          </a:prstGeom>
          <a:ln>
            <a:noFill/>
          </a:ln>
        </p:spPr>
      </p:pic>
      <p:sp>
        <p:nvSpPr>
          <p:cNvPr id="360" name="TextShape 4"/>
          <p:cNvSpPr txBox="1"/>
          <p:nvPr/>
        </p:nvSpPr>
        <p:spPr>
          <a:xfrm>
            <a:off x="3312000" y="509040"/>
            <a:ext cx="1152000" cy="210960"/>
          </a:xfrm>
          <a:prstGeom prst="rect">
            <a:avLst/>
          </a:prstGeom>
          <a:noFill/>
          <a:ln>
            <a:noFill/>
          </a:ln>
        </p:spPr>
      </p:sp>
      <p:pic>
        <p:nvPicPr>
          <p:cNvPr id="361" name="" descr=""/>
          <p:cNvPicPr/>
          <p:nvPr/>
        </p:nvPicPr>
        <p:blipFill>
          <a:blip r:embed="rId3"/>
          <a:stretch/>
        </p:blipFill>
        <p:spPr>
          <a:xfrm>
            <a:off x="360000" y="864000"/>
            <a:ext cx="8714880" cy="5105160"/>
          </a:xfrm>
          <a:prstGeom prst="rect">
            <a:avLst/>
          </a:prstGeom>
          <a:ln>
            <a:noFill/>
          </a:ln>
        </p:spPr>
      </p:pic>
      <p:pic>
        <p:nvPicPr>
          <p:cNvPr id="362" name="" descr=""/>
          <p:cNvPicPr/>
          <p:nvPr/>
        </p:nvPicPr>
        <p:blipFill>
          <a:blip r:embed="rId4"/>
          <a:stretch/>
        </p:blipFill>
        <p:spPr>
          <a:xfrm>
            <a:off x="2078640" y="504000"/>
            <a:ext cx="4257360" cy="275760"/>
          </a:xfrm>
          <a:prstGeom prst="rect">
            <a:avLst/>
          </a:prstGeom>
          <a:ln>
            <a:noFill/>
          </a:ln>
        </p:spPr>
      </p:pic>
      <p:sp>
        <p:nvSpPr>
          <p:cNvPr id="363" name="TextShape 5"/>
          <p:cNvSpPr txBox="1"/>
          <p:nvPr/>
        </p:nvSpPr>
        <p:spPr>
          <a:xfrm>
            <a:off x="8352000" y="288000"/>
            <a:ext cx="3744000" cy="792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lv-LV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2019 apstiprinātie, ha</a:t>
            </a:r>
            <a:r>
              <a:rPr b="1" lang="lv-LV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lv-LV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VPM+MLS   BIO,   %</a:t>
            </a:r>
            <a:endParaRPr b="1" lang="lv-LV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4" name="TextShape 6"/>
          <p:cNvSpPr txBox="1"/>
          <p:nvPr/>
        </p:nvSpPr>
        <p:spPr>
          <a:xfrm>
            <a:off x="9046440" y="1224000"/>
            <a:ext cx="3096000" cy="288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lv-LV" sz="2000" spc="-1" strike="noStrike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1154   240  21%</a:t>
            </a:r>
            <a:endParaRPr b="1" lang="lv-LV" sz="2000" spc="-1" strike="noStrike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5" name="TextShape 7"/>
          <p:cNvSpPr txBox="1"/>
          <p:nvPr/>
        </p:nvSpPr>
        <p:spPr>
          <a:xfrm>
            <a:off x="9074880" y="1728000"/>
            <a:ext cx="3096000" cy="288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lv-LV" sz="2000" spc="-1" strike="noStrike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372     51   14%</a:t>
            </a:r>
            <a:endParaRPr b="1" lang="lv-LV" sz="2000" spc="-1" strike="noStrike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6" name="TextShape 8"/>
          <p:cNvSpPr txBox="1"/>
          <p:nvPr/>
        </p:nvSpPr>
        <p:spPr>
          <a:xfrm>
            <a:off x="9074880" y="1483560"/>
            <a:ext cx="3096000" cy="288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lv-LV" sz="2000" spc="-1" strike="noStrike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221    31    14%</a:t>
            </a:r>
            <a:endParaRPr b="1" lang="lv-LV" sz="2000" spc="-1" strike="noStrike">
              <a:solidFill>
                <a:srgbClr val="99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7" name="TextShape 9"/>
          <p:cNvSpPr txBox="1"/>
          <p:nvPr/>
        </p:nvSpPr>
        <p:spPr>
          <a:xfrm>
            <a:off x="9064440" y="1923840"/>
            <a:ext cx="3096000" cy="288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lv-LV" sz="2000" spc="-1" strike="noStrike">
                <a:solidFill>
                  <a:srgbClr val="6699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581   255   44%</a:t>
            </a:r>
            <a:endParaRPr b="1" lang="lv-LV" sz="2000" spc="-1" strike="noStrike">
              <a:solidFill>
                <a:srgbClr val="6699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8" name="TextShape 10"/>
          <p:cNvSpPr txBox="1"/>
          <p:nvPr/>
        </p:nvSpPr>
        <p:spPr>
          <a:xfrm>
            <a:off x="9064440" y="2160000"/>
            <a:ext cx="3096000" cy="288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lv-LV" sz="2000" spc="-1" strike="noStrike">
                <a:solidFill>
                  <a:srgbClr val="ff999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491    27     5%</a:t>
            </a:r>
            <a:endParaRPr b="1" lang="lv-LV" sz="2000" spc="-1" strike="noStrike">
              <a:solidFill>
                <a:srgbClr val="ff9999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9" name="TextShape 11"/>
          <p:cNvSpPr txBox="1"/>
          <p:nvPr/>
        </p:nvSpPr>
        <p:spPr>
          <a:xfrm>
            <a:off x="9074880" y="2592000"/>
            <a:ext cx="3096000" cy="288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lv-LV" sz="2000" spc="-1" strike="noStrike">
                <a:solidFill>
                  <a:srgbClr val="cc99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1068   320   30%</a:t>
            </a:r>
            <a:endParaRPr b="1" lang="lv-LV" sz="2000" spc="-1" strike="noStrike">
              <a:solidFill>
                <a:srgbClr val="cc99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0" name="TextShape 12"/>
          <p:cNvSpPr txBox="1"/>
          <p:nvPr/>
        </p:nvSpPr>
        <p:spPr>
          <a:xfrm>
            <a:off x="9360000" y="3312000"/>
            <a:ext cx="2459520" cy="288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lv-LV" sz="20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1461    758   52%</a:t>
            </a:r>
            <a:endParaRPr b="1" lang="lv-LV" sz="2000" spc="-1" strike="noStrike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1" name="TextShape 13"/>
          <p:cNvSpPr txBox="1"/>
          <p:nvPr/>
        </p:nvSpPr>
        <p:spPr>
          <a:xfrm>
            <a:off x="9216000" y="4032000"/>
            <a:ext cx="2736000" cy="288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lv-LV" sz="2000" spc="-1" strike="noStrike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1326  240   18%</a:t>
            </a:r>
            <a:endParaRPr b="1" lang="lv-LV" sz="2000" spc="-1" strike="noStrike">
              <a:solidFill>
                <a:srgbClr val="cc33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2" name="TextShape 14"/>
          <p:cNvSpPr txBox="1"/>
          <p:nvPr/>
        </p:nvSpPr>
        <p:spPr>
          <a:xfrm>
            <a:off x="9000000" y="4824000"/>
            <a:ext cx="3096000" cy="288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lv-LV" sz="2000" spc="-1" strike="noStrike">
                <a:solidFill>
                  <a:srgbClr val="83ca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2771   433   16%</a:t>
            </a:r>
            <a:endParaRPr b="1" lang="lv-LV" sz="2000" spc="-1" strike="noStrike">
              <a:solidFill>
                <a:srgbClr val="83ca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3" name="TextShape 15"/>
          <p:cNvSpPr txBox="1"/>
          <p:nvPr/>
        </p:nvSpPr>
        <p:spPr>
          <a:xfrm>
            <a:off x="8208000" y="5544000"/>
            <a:ext cx="3600000" cy="288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lv-LV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Kopā:         9445   2355   25%</a:t>
            </a:r>
            <a:endParaRPr b="1" lang="lv-LV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Line 1"/>
          <p:cNvSpPr/>
          <p:nvPr/>
        </p:nvSpPr>
        <p:spPr>
          <a:xfrm>
            <a:off x="700920" y="6035040"/>
            <a:ext cx="10789920" cy="36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pic>
        <p:nvPicPr>
          <p:cNvPr id="375" name="Picture 2" descr=""/>
          <p:cNvPicPr/>
          <p:nvPr/>
        </p:nvPicPr>
        <p:blipFill>
          <a:blip r:embed="rId1"/>
          <a:stretch/>
        </p:blipFill>
        <p:spPr>
          <a:xfrm>
            <a:off x="6014880" y="6205320"/>
            <a:ext cx="921960" cy="614520"/>
          </a:xfrm>
          <a:prstGeom prst="rect">
            <a:avLst/>
          </a:prstGeom>
          <a:ln>
            <a:noFill/>
          </a:ln>
        </p:spPr>
      </p:pic>
      <p:pic>
        <p:nvPicPr>
          <p:cNvPr id="376" name="Attēls 123" descr=""/>
          <p:cNvPicPr/>
          <p:nvPr/>
        </p:nvPicPr>
        <p:blipFill>
          <a:blip r:embed="rId2"/>
          <a:stretch/>
        </p:blipFill>
        <p:spPr>
          <a:xfrm>
            <a:off x="5069520" y="6173280"/>
            <a:ext cx="796680" cy="663840"/>
          </a:xfrm>
          <a:prstGeom prst="rect">
            <a:avLst/>
          </a:prstGeom>
          <a:ln>
            <a:noFill/>
          </a:ln>
        </p:spPr>
      </p:pic>
      <p:sp>
        <p:nvSpPr>
          <p:cNvPr id="377" name="TextShape 2"/>
          <p:cNvSpPr txBox="1"/>
          <p:nvPr/>
        </p:nvSpPr>
        <p:spPr>
          <a:xfrm>
            <a:off x="3312000" y="509040"/>
            <a:ext cx="1152000" cy="210960"/>
          </a:xfrm>
          <a:prstGeom prst="rect">
            <a:avLst/>
          </a:prstGeom>
          <a:noFill/>
          <a:ln>
            <a:noFill/>
          </a:ln>
        </p:spPr>
      </p:sp>
      <p:sp>
        <p:nvSpPr>
          <p:cNvPr id="378" name="CustomShape 3"/>
          <p:cNvSpPr/>
          <p:nvPr/>
        </p:nvSpPr>
        <p:spPr>
          <a:xfrm>
            <a:off x="0" y="5831280"/>
            <a:ext cx="12191760" cy="1034280"/>
          </a:xfrm>
          <a:prstGeom prst="rect">
            <a:avLst/>
          </a:prstGeom>
          <a:solidFill>
            <a:srgbClr val="fdb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79" name="Attēls 123" descr=""/>
          <p:cNvPicPr/>
          <p:nvPr/>
        </p:nvPicPr>
        <p:blipFill>
          <a:blip r:embed="rId3"/>
          <a:stretch/>
        </p:blipFill>
        <p:spPr>
          <a:xfrm>
            <a:off x="5069520" y="5870160"/>
            <a:ext cx="1122480" cy="935280"/>
          </a:xfrm>
          <a:prstGeom prst="rect">
            <a:avLst/>
          </a:prstGeom>
          <a:ln>
            <a:noFill/>
          </a:ln>
        </p:spPr>
      </p:pic>
      <p:pic>
        <p:nvPicPr>
          <p:cNvPr id="380" name="Imagen 19" descr=""/>
          <p:cNvPicPr/>
          <p:nvPr/>
        </p:nvPicPr>
        <p:blipFill>
          <a:blip r:embed="rId4"/>
          <a:stretch/>
        </p:blipFill>
        <p:spPr>
          <a:xfrm>
            <a:off x="104040" y="5979960"/>
            <a:ext cx="3542400" cy="736560"/>
          </a:xfrm>
          <a:prstGeom prst="rect">
            <a:avLst/>
          </a:prstGeom>
          <a:ln>
            <a:noFill/>
          </a:ln>
        </p:spPr>
      </p:pic>
      <p:sp>
        <p:nvSpPr>
          <p:cNvPr id="381" name="TextShape 4"/>
          <p:cNvSpPr txBox="1"/>
          <p:nvPr/>
        </p:nvSpPr>
        <p:spPr>
          <a:xfrm>
            <a:off x="8171280" y="6014520"/>
            <a:ext cx="3975120" cy="920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r>
              <a:rPr b="0" lang="lv-LV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BIOFRUITNET PROJECT</a:t>
            </a:r>
            <a:endParaRPr b="0" lang="lv-LV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lv-LV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Grant Agreement No. 862850</a:t>
            </a:r>
            <a:endParaRPr b="0" lang="lv-LV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2" name="Imagen 185" descr=""/>
          <p:cNvPicPr/>
          <p:nvPr/>
        </p:nvPicPr>
        <p:blipFill>
          <a:blip r:embed="rId5"/>
          <a:stretch/>
        </p:blipFill>
        <p:spPr>
          <a:xfrm>
            <a:off x="2763000" y="441000"/>
            <a:ext cx="6741000" cy="1863000"/>
          </a:xfrm>
          <a:prstGeom prst="rect">
            <a:avLst/>
          </a:prstGeom>
          <a:ln>
            <a:noFill/>
          </a:ln>
        </p:spPr>
      </p:pic>
      <p:sp>
        <p:nvSpPr>
          <p:cNvPr id="383" name="CustomShape 5"/>
          <p:cNvSpPr/>
          <p:nvPr/>
        </p:nvSpPr>
        <p:spPr>
          <a:xfrm>
            <a:off x="4665960" y="2952000"/>
            <a:ext cx="4982040" cy="172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lv-LV" sz="3200" spc="-1" strike="noStrike" cap="sm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Gints Strazdiņš</a:t>
            </a:r>
            <a:endParaRPr b="0" lang="lv-LV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>
              <a:lnSpc>
                <a:spcPct val="100000"/>
              </a:lnSpc>
            </a:pP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LBLA</a:t>
            </a:r>
            <a:endParaRPr b="0" lang="lv-LV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>
              <a:lnSpc>
                <a:spcPct val="100000"/>
              </a:lnSpc>
            </a:pP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E-pasts: 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  <a:hlinkClick r:id="rId6"/>
              </a:rPr>
              <a:t>zskurpnieki@inbox.lv</a:t>
            </a:r>
            <a:endParaRPr b="0" lang="lv-LV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>
              <a:lnSpc>
                <a:spcPct val="100000"/>
              </a:lnSpc>
            </a:pP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Mob.t. 29258879</a:t>
            </a:r>
            <a:endParaRPr b="0" lang="lv-LV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lv-LV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Kas ir ilgtspējīga pārtika?</a:t>
            </a:r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6" name="TextShape 2"/>
          <p:cNvSpPr txBox="1"/>
          <p:nvPr/>
        </p:nvSpPr>
        <p:spPr>
          <a:xfrm>
            <a:off x="838080" y="1631160"/>
            <a:ext cx="6046200" cy="4545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add34d"/>
              </a:buClr>
              <a:buSzPct val="80000"/>
              <a:buFont typeface="Wingdings" charset="2"/>
              <a:buChar char=""/>
            </a:pP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Pārtikas produkti, kam piemīt </a:t>
            </a:r>
            <a:r>
              <a:rPr b="0" lang="lv-LV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vairākas ar ilgtspēju saistītas īpašības</a:t>
            </a: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(vides, ētiskās, sociālās utt.).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add34d"/>
              </a:buClr>
              <a:buSzPct val="80000"/>
              <a:buFont typeface="Wingdings" charset="2"/>
              <a:buChar char=""/>
            </a:pPr>
            <a:r>
              <a:rPr b="0" lang="lv-LV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Bioloģiskās pārtikas marķējums </a:t>
            </a:r>
            <a:r>
              <a:rPr b="0" lang="lv-LV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ir dominējošais ekomarķējums pasaulē un nozīmīgākais ilgtspējīgas                                                      pārtikas industrijā.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7" name="Line 3"/>
          <p:cNvSpPr/>
          <p:nvPr/>
        </p:nvSpPr>
        <p:spPr>
          <a:xfrm>
            <a:off x="700920" y="355320"/>
            <a:ext cx="10789920" cy="36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218" name="Line 4"/>
          <p:cNvSpPr/>
          <p:nvPr/>
        </p:nvSpPr>
        <p:spPr>
          <a:xfrm>
            <a:off x="700920" y="345240"/>
            <a:ext cx="360" cy="89424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219" name="CustomShape 5"/>
          <p:cNvSpPr/>
          <p:nvPr/>
        </p:nvSpPr>
        <p:spPr>
          <a:xfrm>
            <a:off x="6375600" y="3429000"/>
            <a:ext cx="3043080" cy="2547000"/>
          </a:xfrm>
          <a:prstGeom prst="ellipse">
            <a:avLst/>
          </a:prstGeom>
          <a:solidFill>
            <a:srgbClr val="92d050">
              <a:alpha val="25000"/>
            </a:srgb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lv-LV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Vides </a:t>
            </a:r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lv-LV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faktors</a:t>
            </a:r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6"/>
          <p:cNvSpPr/>
          <p:nvPr/>
        </p:nvSpPr>
        <p:spPr>
          <a:xfrm>
            <a:off x="7584120" y="1571040"/>
            <a:ext cx="3069720" cy="2408760"/>
          </a:xfrm>
          <a:prstGeom prst="ellipse">
            <a:avLst/>
          </a:prstGeom>
          <a:solidFill>
            <a:srgbClr val="ffff00">
              <a:alpha val="25000"/>
            </a:srgb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lv-LV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Sociālais faktors</a:t>
            </a:r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7"/>
          <p:cNvSpPr/>
          <p:nvPr/>
        </p:nvSpPr>
        <p:spPr>
          <a:xfrm>
            <a:off x="9025200" y="3292920"/>
            <a:ext cx="3043080" cy="2488680"/>
          </a:xfrm>
          <a:prstGeom prst="ellipse">
            <a:avLst/>
          </a:prstGeom>
          <a:solidFill>
            <a:schemeClr val="accent1">
              <a:alpha val="2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lv-LV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</a:t>
            </a:r>
            <a:r>
              <a:rPr b="1" lang="lv-LV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Ekonomiskais faktors</a:t>
            </a:r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8"/>
          <p:cNvSpPr/>
          <p:nvPr/>
        </p:nvSpPr>
        <p:spPr>
          <a:xfrm>
            <a:off x="8543880" y="3262680"/>
            <a:ext cx="1380600" cy="1325160"/>
          </a:xfrm>
          <a:prstGeom prst="flowChartConnector">
            <a:avLst/>
          </a:prstGeom>
          <a:solidFill>
            <a:srgbClr val="add34d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lv-LV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ILGT-SPĒJA</a:t>
            </a:r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Line 9"/>
          <p:cNvSpPr/>
          <p:nvPr/>
        </p:nvSpPr>
        <p:spPr>
          <a:xfrm>
            <a:off x="700920" y="5976360"/>
            <a:ext cx="10789920" cy="5868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pic>
        <p:nvPicPr>
          <p:cNvPr id="224" name="Picture 2" descr=""/>
          <p:cNvPicPr/>
          <p:nvPr/>
        </p:nvPicPr>
        <p:blipFill>
          <a:blip r:embed="rId1"/>
          <a:stretch/>
        </p:blipFill>
        <p:spPr>
          <a:xfrm>
            <a:off x="6014880" y="6205320"/>
            <a:ext cx="921960" cy="614520"/>
          </a:xfrm>
          <a:prstGeom prst="rect">
            <a:avLst/>
          </a:prstGeom>
          <a:ln>
            <a:noFill/>
          </a:ln>
        </p:spPr>
      </p:pic>
      <p:pic>
        <p:nvPicPr>
          <p:cNvPr id="225" name="Attēls 123" descr=""/>
          <p:cNvPicPr/>
          <p:nvPr/>
        </p:nvPicPr>
        <p:blipFill>
          <a:blip r:embed="rId2"/>
          <a:stretch/>
        </p:blipFill>
        <p:spPr>
          <a:xfrm>
            <a:off x="5069520" y="6173280"/>
            <a:ext cx="796680" cy="663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Line 1"/>
          <p:cNvSpPr/>
          <p:nvPr/>
        </p:nvSpPr>
        <p:spPr>
          <a:xfrm>
            <a:off x="700920" y="355320"/>
            <a:ext cx="10789920" cy="36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227" name="Line 2"/>
          <p:cNvSpPr/>
          <p:nvPr/>
        </p:nvSpPr>
        <p:spPr>
          <a:xfrm>
            <a:off x="700920" y="345240"/>
            <a:ext cx="360" cy="89424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228" name="Line 3"/>
          <p:cNvSpPr/>
          <p:nvPr/>
        </p:nvSpPr>
        <p:spPr>
          <a:xfrm>
            <a:off x="700920" y="6035040"/>
            <a:ext cx="10789920" cy="36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229" name="TextShape 4"/>
          <p:cNvSpPr txBox="1"/>
          <p:nvPr/>
        </p:nvSpPr>
        <p:spPr>
          <a:xfrm>
            <a:off x="839880" y="457200"/>
            <a:ext cx="10515240" cy="8938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lv-LV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Attīstības dinamika</a:t>
            </a:r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230" name="Content Placeholder 33"/>
          <p:cNvGraphicFramePr/>
          <p:nvPr/>
        </p:nvGraphicFramePr>
        <p:xfrm>
          <a:off x="5183280" y="987480"/>
          <a:ext cx="6171840" cy="487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31" name="TextShape 5"/>
          <p:cNvSpPr txBox="1"/>
          <p:nvPr/>
        </p:nvSpPr>
        <p:spPr>
          <a:xfrm>
            <a:off x="836640" y="2057400"/>
            <a:ext cx="4546800" cy="3978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458640" indent="-456840">
              <a:lnSpc>
                <a:spcPct val="100000"/>
              </a:lnSpc>
              <a:buClr>
                <a:srgbClr val="add34d"/>
              </a:buClr>
              <a:buSzPct val="80000"/>
              <a:buFont typeface="Wingdings" charset="2"/>
              <a:buChar char=""/>
            </a:pP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4065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zemnieku saimniecības (2018. gadā).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8640" indent="-456840">
              <a:lnSpc>
                <a:spcPct val="100000"/>
              </a:lnSpc>
              <a:buClr>
                <a:srgbClr val="add34d"/>
              </a:buClr>
              <a:buSzPct val="80000"/>
              <a:buFont typeface="Wingdings" charset="2"/>
              <a:buChar char=""/>
            </a:pP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Platība – </a:t>
            </a: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283,2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tūkst. ha 2018. gadā (15% no lauksaimniecības zemēm).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2" name="CustomShape 6"/>
          <p:cNvSpPr/>
          <p:nvPr/>
        </p:nvSpPr>
        <p:spPr>
          <a:xfrm rot="16200000">
            <a:off x="10903680" y="3146400"/>
            <a:ext cx="1189440" cy="37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lv-LV" sz="186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Platība, ha</a:t>
            </a:r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3" name="Picture 2" descr=""/>
          <p:cNvPicPr/>
          <p:nvPr/>
        </p:nvPicPr>
        <p:blipFill>
          <a:blip r:embed="rId2"/>
          <a:stretch/>
        </p:blipFill>
        <p:spPr>
          <a:xfrm>
            <a:off x="6014880" y="6205320"/>
            <a:ext cx="921960" cy="614520"/>
          </a:xfrm>
          <a:prstGeom prst="rect">
            <a:avLst/>
          </a:prstGeom>
          <a:ln>
            <a:noFill/>
          </a:ln>
        </p:spPr>
      </p:pic>
      <p:pic>
        <p:nvPicPr>
          <p:cNvPr id="234" name="Attēls 123" descr=""/>
          <p:cNvPicPr/>
          <p:nvPr/>
        </p:nvPicPr>
        <p:blipFill>
          <a:blip r:embed="rId3"/>
          <a:stretch/>
        </p:blipFill>
        <p:spPr>
          <a:xfrm>
            <a:off x="5069520" y="6173280"/>
            <a:ext cx="796680" cy="663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838080" y="576000"/>
            <a:ext cx="4561920" cy="4392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lv-LV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Ziemeļeiropa: Skandināvijas un Baltijas valstis</a:t>
            </a:r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6" name="Line 2"/>
          <p:cNvSpPr/>
          <p:nvPr/>
        </p:nvSpPr>
        <p:spPr>
          <a:xfrm>
            <a:off x="700920" y="355320"/>
            <a:ext cx="10789920" cy="36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237" name="Line 3"/>
          <p:cNvSpPr/>
          <p:nvPr/>
        </p:nvSpPr>
        <p:spPr>
          <a:xfrm>
            <a:off x="700920" y="345240"/>
            <a:ext cx="360" cy="89424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238" name="Line 4"/>
          <p:cNvSpPr/>
          <p:nvPr/>
        </p:nvSpPr>
        <p:spPr>
          <a:xfrm>
            <a:off x="700920" y="6035040"/>
            <a:ext cx="10789920" cy="36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pic>
        <p:nvPicPr>
          <p:cNvPr id="239" name="Picture 2" descr=""/>
          <p:cNvPicPr/>
          <p:nvPr/>
        </p:nvPicPr>
        <p:blipFill>
          <a:blip r:embed="rId1"/>
          <a:stretch/>
        </p:blipFill>
        <p:spPr>
          <a:xfrm>
            <a:off x="6014880" y="6205320"/>
            <a:ext cx="921960" cy="614520"/>
          </a:xfrm>
          <a:prstGeom prst="rect">
            <a:avLst/>
          </a:prstGeom>
          <a:ln>
            <a:noFill/>
          </a:ln>
        </p:spPr>
      </p:pic>
      <p:pic>
        <p:nvPicPr>
          <p:cNvPr id="240" name="Attēls 123" descr=""/>
          <p:cNvPicPr/>
          <p:nvPr/>
        </p:nvPicPr>
        <p:blipFill>
          <a:blip r:embed="rId2"/>
          <a:stretch/>
        </p:blipFill>
        <p:spPr>
          <a:xfrm>
            <a:off x="5069520" y="6173280"/>
            <a:ext cx="796680" cy="663840"/>
          </a:xfrm>
          <a:prstGeom prst="rect">
            <a:avLst/>
          </a:prstGeom>
          <a:ln>
            <a:noFill/>
          </a:ln>
        </p:spPr>
      </p:pic>
      <p:pic>
        <p:nvPicPr>
          <p:cNvPr id="241" name="" descr=""/>
          <p:cNvPicPr/>
          <p:nvPr/>
        </p:nvPicPr>
        <p:blipFill>
          <a:blip r:embed="rId3"/>
          <a:stretch/>
        </p:blipFill>
        <p:spPr>
          <a:xfrm>
            <a:off x="5472000" y="417600"/>
            <a:ext cx="6336000" cy="559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838080" y="576000"/>
            <a:ext cx="10681920" cy="792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lv-LV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Bioloģiski sertificētā LIZ</a:t>
            </a:r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3" name="Line 2"/>
          <p:cNvSpPr/>
          <p:nvPr/>
        </p:nvSpPr>
        <p:spPr>
          <a:xfrm>
            <a:off x="700920" y="355320"/>
            <a:ext cx="10789920" cy="36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244" name="Line 3"/>
          <p:cNvSpPr/>
          <p:nvPr/>
        </p:nvSpPr>
        <p:spPr>
          <a:xfrm>
            <a:off x="700920" y="345240"/>
            <a:ext cx="360" cy="89424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245" name="Line 4"/>
          <p:cNvSpPr/>
          <p:nvPr/>
        </p:nvSpPr>
        <p:spPr>
          <a:xfrm>
            <a:off x="700920" y="6035040"/>
            <a:ext cx="10789920" cy="36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pic>
        <p:nvPicPr>
          <p:cNvPr id="246" name="Picture 2" descr=""/>
          <p:cNvPicPr/>
          <p:nvPr/>
        </p:nvPicPr>
        <p:blipFill>
          <a:blip r:embed="rId1"/>
          <a:stretch/>
        </p:blipFill>
        <p:spPr>
          <a:xfrm>
            <a:off x="6014880" y="6205320"/>
            <a:ext cx="921960" cy="614520"/>
          </a:xfrm>
          <a:prstGeom prst="rect">
            <a:avLst/>
          </a:prstGeom>
          <a:ln>
            <a:noFill/>
          </a:ln>
        </p:spPr>
      </p:pic>
      <p:pic>
        <p:nvPicPr>
          <p:cNvPr id="247" name="Attēls 123" descr=""/>
          <p:cNvPicPr/>
          <p:nvPr/>
        </p:nvPicPr>
        <p:blipFill>
          <a:blip r:embed="rId2"/>
          <a:stretch/>
        </p:blipFill>
        <p:spPr>
          <a:xfrm>
            <a:off x="5069520" y="6173280"/>
            <a:ext cx="796680" cy="663840"/>
          </a:xfrm>
          <a:prstGeom prst="rect">
            <a:avLst/>
          </a:prstGeom>
          <a:ln>
            <a:noFill/>
          </a:ln>
        </p:spPr>
      </p:pic>
      <p:pic>
        <p:nvPicPr>
          <p:cNvPr id="248" name="Attēls 9" descr=""/>
          <p:cNvPicPr/>
          <p:nvPr/>
        </p:nvPicPr>
        <p:blipFill>
          <a:blip r:embed="rId3"/>
          <a:stretch/>
        </p:blipFill>
        <p:spPr>
          <a:xfrm>
            <a:off x="2428560" y="1656000"/>
            <a:ext cx="8083440" cy="410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lv-LV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Lopkopība 2018. gadā</a:t>
            </a:r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0" name="Line 2"/>
          <p:cNvSpPr/>
          <p:nvPr/>
        </p:nvSpPr>
        <p:spPr>
          <a:xfrm>
            <a:off x="700920" y="355320"/>
            <a:ext cx="10789920" cy="36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251" name="Line 3"/>
          <p:cNvSpPr/>
          <p:nvPr/>
        </p:nvSpPr>
        <p:spPr>
          <a:xfrm>
            <a:off x="700920" y="345240"/>
            <a:ext cx="360" cy="89424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252" name="Line 4"/>
          <p:cNvSpPr/>
          <p:nvPr/>
        </p:nvSpPr>
        <p:spPr>
          <a:xfrm>
            <a:off x="700920" y="6035040"/>
            <a:ext cx="10789920" cy="36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253" name="TextShape 5"/>
          <p:cNvSpPr txBox="1"/>
          <p:nvPr/>
        </p:nvSpPr>
        <p:spPr>
          <a:xfrm>
            <a:off x="955440" y="1387080"/>
            <a:ext cx="10397880" cy="4817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440">
              <a:lnSpc>
                <a:spcPct val="150000"/>
              </a:lnSpc>
            </a:pP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8640" indent="-456840">
              <a:lnSpc>
                <a:spcPct val="150000"/>
              </a:lnSpc>
              <a:buClr>
                <a:srgbClr val="add34d"/>
              </a:buClr>
              <a:buSzPct val="80000"/>
              <a:buFont typeface="Wingdings" charset="2"/>
              <a:buChar char=""/>
            </a:pP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Cambria"/>
              </a:rPr>
              <a:t>Ilggadīgie zālāji </a:t>
            </a: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Cambria"/>
              </a:rPr>
              <a:t>– 123 417 ha 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Cambria"/>
              </a:rPr>
              <a:t>Aramzemē sētu zālaugu maisījums – </a:t>
            </a: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Cambria"/>
              </a:rPr>
              <a:t>47 727 ha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8640" indent="-456840">
              <a:lnSpc>
                <a:spcPct val="150000"/>
              </a:lnSpc>
              <a:buClr>
                <a:srgbClr val="add34d"/>
              </a:buClr>
              <a:buSzPct val="80000"/>
              <a:buFont typeface="Wingdings" charset="2"/>
              <a:buChar char=""/>
            </a:pP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Cambria"/>
              </a:rPr>
              <a:t>2218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Cambria"/>
              </a:rPr>
              <a:t> piena ražošanas saimniecību. Bioloģiskais piens – </a:t>
            </a: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Cambria"/>
              </a:rPr>
              <a:t>9,6%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Cambria"/>
              </a:rPr>
              <a:t> no pašmāju piena tirgus (</a:t>
            </a: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DejaVu Sans"/>
              </a:rPr>
              <a:t>94 tūkst. t 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DejaVu Sans"/>
              </a:rPr>
              <a:t>piena gadā)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Cambria"/>
              </a:rPr>
              <a:t> </a:t>
            </a: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Cambria"/>
              </a:rPr>
              <a:t>18 517 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Cambria"/>
              </a:rPr>
              <a:t>slaucamās govis;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8640" indent="-456840">
              <a:lnSpc>
                <a:spcPct val="150000"/>
              </a:lnSpc>
              <a:buClr>
                <a:srgbClr val="add34d"/>
              </a:buClr>
              <a:buSzPct val="80000"/>
              <a:buFont typeface="Wingdings" charset="2"/>
              <a:buChar char=""/>
            </a:pP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Cambria"/>
              </a:rPr>
              <a:t>760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Cambria"/>
              </a:rPr>
              <a:t> gaļas liellopu audzētāju. Kopējais liellopu skaits – </a:t>
            </a: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Cambria"/>
              </a:rPr>
              <a:t>96 423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Cambria"/>
              </a:rPr>
              <a:t>;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8640" indent="-456840">
              <a:lnSpc>
                <a:spcPct val="150000"/>
              </a:lnSpc>
              <a:buClr>
                <a:srgbClr val="add34d"/>
              </a:buClr>
              <a:buSzPct val="80000"/>
              <a:buFont typeface="Wingdings" charset="2"/>
              <a:buChar char=""/>
            </a:pP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Cambria"/>
              </a:rPr>
              <a:t>459 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Cambria"/>
              </a:rPr>
              <a:t>aitkopības saimniecības; kopējais aitu skaits  – </a:t>
            </a: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Cambria"/>
              </a:rPr>
              <a:t>39 407;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8640" indent="-456840">
              <a:lnSpc>
                <a:spcPct val="150000"/>
              </a:lnSpc>
              <a:buClr>
                <a:srgbClr val="add34d"/>
              </a:buClr>
              <a:buSzPct val="80000"/>
              <a:buFont typeface="Wingdings" charset="2"/>
              <a:buChar char=""/>
            </a:pP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Cambria"/>
              </a:rPr>
              <a:t>326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Cambria"/>
              </a:rPr>
              <a:t> biškopības saimniecības. Bišu saimju skaits – </a:t>
            </a: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Cambria"/>
              </a:rPr>
              <a:t>28 090</a:t>
            </a: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"/>
                <a:ea typeface="Cambria"/>
              </a:rPr>
              <a:t>.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54" name="Picture 2" descr=""/>
          <p:cNvPicPr/>
          <p:nvPr/>
        </p:nvPicPr>
        <p:blipFill>
          <a:blip r:embed="rId1"/>
          <a:stretch/>
        </p:blipFill>
        <p:spPr>
          <a:xfrm>
            <a:off x="6014880" y="6205320"/>
            <a:ext cx="921960" cy="614520"/>
          </a:xfrm>
          <a:prstGeom prst="rect">
            <a:avLst/>
          </a:prstGeom>
          <a:ln>
            <a:noFill/>
          </a:ln>
        </p:spPr>
      </p:pic>
      <p:pic>
        <p:nvPicPr>
          <p:cNvPr id="255" name="Attēls 123" descr=""/>
          <p:cNvPicPr/>
          <p:nvPr/>
        </p:nvPicPr>
        <p:blipFill>
          <a:blip r:embed="rId2"/>
          <a:stretch/>
        </p:blipFill>
        <p:spPr>
          <a:xfrm>
            <a:off x="5069520" y="6173280"/>
            <a:ext cx="796680" cy="663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lv-LV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Graudkopība 2018. gadā</a:t>
            </a:r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7" name="Line 2"/>
          <p:cNvSpPr/>
          <p:nvPr/>
        </p:nvSpPr>
        <p:spPr>
          <a:xfrm>
            <a:off x="700920" y="355320"/>
            <a:ext cx="10789920" cy="36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258" name="Line 3"/>
          <p:cNvSpPr/>
          <p:nvPr/>
        </p:nvSpPr>
        <p:spPr>
          <a:xfrm>
            <a:off x="700920" y="345240"/>
            <a:ext cx="360" cy="89424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259" name="Line 4"/>
          <p:cNvSpPr/>
          <p:nvPr/>
        </p:nvSpPr>
        <p:spPr>
          <a:xfrm>
            <a:off x="700920" y="6035040"/>
            <a:ext cx="10789920" cy="36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260" name="TextShape 5"/>
          <p:cNvSpPr txBox="1"/>
          <p:nvPr/>
        </p:nvSpPr>
        <p:spPr>
          <a:xfrm>
            <a:off x="955440" y="1690560"/>
            <a:ext cx="10397880" cy="4173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440">
              <a:lnSpc>
                <a:spcPct val="100000"/>
              </a:lnSpc>
            </a:pP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4094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augkopības uzņēmumi (</a:t>
            </a: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93%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no visām saimniecībām).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440">
              <a:lnSpc>
                <a:spcPct val="100000"/>
              </a:lnSpc>
            </a:pP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60440" indent="-456840">
              <a:lnSpc>
                <a:spcPct val="100000"/>
              </a:lnSpc>
              <a:buClr>
                <a:srgbClr val="add34d"/>
              </a:buClr>
              <a:buSzPct val="80000"/>
              <a:buFont typeface="Wingdings" charset="2"/>
              <a:buChar char=""/>
            </a:pP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Auzas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– 22 404 ha; 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60440" indent="-456840">
              <a:lnSpc>
                <a:spcPct val="100000"/>
              </a:lnSpc>
              <a:buClr>
                <a:srgbClr val="add34d"/>
              </a:buClr>
              <a:buSzPct val="80000"/>
              <a:buFont typeface="Wingdings" charset="2"/>
              <a:buChar char=""/>
            </a:pP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Kvieši vasaras 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–</a:t>
            </a: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8 399,5 ha;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60440" indent="-456840">
              <a:lnSpc>
                <a:spcPct val="100000"/>
              </a:lnSpc>
              <a:buClr>
                <a:srgbClr val="add34d"/>
              </a:buClr>
              <a:buSzPct val="80000"/>
              <a:buFont typeface="Wingdings" charset="2"/>
              <a:buChar char=""/>
            </a:pP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Kvieši, ziemas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– 1 741,31 ha;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60440" indent="-456840">
              <a:lnSpc>
                <a:spcPct val="100000"/>
              </a:lnSpc>
              <a:buClr>
                <a:srgbClr val="add34d"/>
              </a:buClr>
              <a:buSzPct val="80000"/>
              <a:buFont typeface="Wingdings" charset="2"/>
              <a:buChar char=""/>
            </a:pP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Rudzi 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– 2183,79 ha;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60440" indent="-456840">
              <a:lnSpc>
                <a:spcPct val="100000"/>
              </a:lnSpc>
              <a:buClr>
                <a:srgbClr val="add34d"/>
              </a:buClr>
              <a:buSzPct val="80000"/>
              <a:buFont typeface="Wingdings" charset="2"/>
              <a:buChar char=""/>
            </a:pP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Mieži, vasaras 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– 4 339 ha;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60440" indent="-456840">
              <a:lnSpc>
                <a:spcPct val="100000"/>
              </a:lnSpc>
              <a:buClr>
                <a:srgbClr val="add34d"/>
              </a:buClr>
              <a:buSzPct val="80000"/>
              <a:buFont typeface="Wingdings" charset="2"/>
              <a:buChar char=""/>
            </a:pP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Griķi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– 8 833 ha. 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61" name="Picture 2" descr=""/>
          <p:cNvPicPr/>
          <p:nvPr/>
        </p:nvPicPr>
        <p:blipFill>
          <a:blip r:embed="rId1"/>
          <a:stretch/>
        </p:blipFill>
        <p:spPr>
          <a:xfrm>
            <a:off x="6014880" y="6205320"/>
            <a:ext cx="921960" cy="614520"/>
          </a:xfrm>
          <a:prstGeom prst="rect">
            <a:avLst/>
          </a:prstGeom>
          <a:ln>
            <a:noFill/>
          </a:ln>
        </p:spPr>
      </p:pic>
      <p:pic>
        <p:nvPicPr>
          <p:cNvPr id="262" name="Attēls 123" descr=""/>
          <p:cNvPicPr/>
          <p:nvPr/>
        </p:nvPicPr>
        <p:blipFill>
          <a:blip r:embed="rId2"/>
          <a:stretch/>
        </p:blipFill>
        <p:spPr>
          <a:xfrm>
            <a:off x="5069520" y="6173280"/>
            <a:ext cx="796680" cy="663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700920" y="365040"/>
            <a:ext cx="106538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lv-LV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Ražojam vairāk nekā citi </a:t>
            </a:r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4" name="Line 2"/>
          <p:cNvSpPr/>
          <p:nvPr/>
        </p:nvSpPr>
        <p:spPr>
          <a:xfrm>
            <a:off x="700920" y="355320"/>
            <a:ext cx="10789920" cy="36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265" name="Line 3"/>
          <p:cNvSpPr/>
          <p:nvPr/>
        </p:nvSpPr>
        <p:spPr>
          <a:xfrm>
            <a:off x="700920" y="345240"/>
            <a:ext cx="360" cy="89424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266" name="Line 4"/>
          <p:cNvSpPr/>
          <p:nvPr/>
        </p:nvSpPr>
        <p:spPr>
          <a:xfrm>
            <a:off x="700920" y="6035040"/>
            <a:ext cx="10789920" cy="36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267" name="TextShape 5"/>
          <p:cNvSpPr txBox="1"/>
          <p:nvPr/>
        </p:nvSpPr>
        <p:spPr>
          <a:xfrm>
            <a:off x="1617480" y="1668600"/>
            <a:ext cx="3105000" cy="2194560"/>
          </a:xfrm>
          <a:prstGeom prst="rect">
            <a:avLst/>
          </a:prstGeom>
          <a:noFill/>
          <a:ln>
            <a:noFill/>
          </a:ln>
        </p:spPr>
        <p:txBody>
          <a:bodyPr lIns="0" rIns="0" tIns="28440" bIns="0"/>
          <a:p>
            <a:pPr marL="458280" indent="-456840">
              <a:lnSpc>
                <a:spcPct val="110000"/>
              </a:lnSpc>
              <a:buClr>
                <a:srgbClr val="add34d"/>
              </a:buClr>
              <a:buSzPct val="80000"/>
              <a:buFont typeface="Wingdings" charset="2"/>
              <a:buChar char=""/>
            </a:pP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Cietes kartupeļi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080">
              <a:lnSpc>
                <a:spcPct val="110000"/>
              </a:lnSpc>
            </a:pP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kopumā – </a:t>
            </a: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907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ha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080">
              <a:lnSpc>
                <a:spcPct val="110000"/>
              </a:lnSpc>
            </a:pP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bioloģiski – </a:t>
            </a: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501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ha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8" name="CustomShape 6"/>
          <p:cNvSpPr/>
          <p:nvPr/>
        </p:nvSpPr>
        <p:spPr>
          <a:xfrm>
            <a:off x="1617480" y="3773160"/>
            <a:ext cx="3385800" cy="21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440" bIns="0"/>
          <a:p>
            <a:pPr marL="458280" indent="-456840">
              <a:lnSpc>
                <a:spcPct val="110000"/>
              </a:lnSpc>
              <a:buClr>
                <a:srgbClr val="add34d"/>
              </a:buClr>
              <a:buSzPct val="80000"/>
              <a:buFont typeface="Wingdings" charset="2"/>
              <a:buChar char=""/>
            </a:pP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Smiltsērkšķi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">
              <a:lnSpc>
                <a:spcPct val="100000"/>
              </a:lnSpc>
            </a:pP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kopumā – </a:t>
            </a: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1068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ha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">
              <a:lnSpc>
                <a:spcPct val="100000"/>
              </a:lnSpc>
            </a:pP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bioloģiski – </a:t>
            </a: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320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ha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7"/>
          <p:cNvSpPr/>
          <p:nvPr/>
        </p:nvSpPr>
        <p:spPr>
          <a:xfrm>
            <a:off x="6239160" y="1646640"/>
            <a:ext cx="3890880" cy="21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440" bIns="0"/>
          <a:p>
            <a:pPr marL="565920" indent="-456840">
              <a:lnSpc>
                <a:spcPct val="100000"/>
              </a:lnSpc>
              <a:buClr>
                <a:srgbClr val="add34d"/>
              </a:buClr>
              <a:buSzPct val="80000"/>
              <a:buFont typeface="Wingdings" charset="2"/>
              <a:buChar char=""/>
            </a:pP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Upenes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720">
              <a:lnSpc>
                <a:spcPct val="100000"/>
              </a:lnSpc>
            </a:pP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kopumā – </a:t>
            </a: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1461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ha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720">
              <a:lnSpc>
                <a:spcPct val="100000"/>
              </a:lnSpc>
            </a:pP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bioloģiski – </a:t>
            </a: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758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ha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8"/>
          <p:cNvSpPr/>
          <p:nvPr/>
        </p:nvSpPr>
        <p:spPr>
          <a:xfrm>
            <a:off x="6239160" y="3842640"/>
            <a:ext cx="4507200" cy="21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440" bIns="0"/>
          <a:p>
            <a:pPr marL="458280" indent="-456840">
              <a:lnSpc>
                <a:spcPct val="93000"/>
              </a:lnSpc>
              <a:buClr>
                <a:srgbClr val="add34d"/>
              </a:buClr>
              <a:buSzPct val="80000"/>
              <a:buFont typeface="Wingdings" charset="2"/>
              <a:buChar char=""/>
            </a:pP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Krūmcidonijas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">
              <a:lnSpc>
                <a:spcPct val="93000"/>
              </a:lnSpc>
            </a:pP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DejaVu Sans"/>
              </a:rPr>
              <a:t>kopumā – </a:t>
            </a: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581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DejaVu Sans"/>
              </a:rPr>
              <a:t> ha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">
              <a:lnSpc>
                <a:spcPct val="93000"/>
              </a:lnSpc>
            </a:pP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DejaVu Sans"/>
              </a:rPr>
              <a:t>bioloģiski – </a:t>
            </a: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255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DejaVu Sans"/>
              </a:rPr>
              <a:t> ha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1" name="Picture 2" descr=""/>
          <p:cNvPicPr/>
          <p:nvPr/>
        </p:nvPicPr>
        <p:blipFill>
          <a:blip r:embed="rId1"/>
          <a:stretch/>
        </p:blipFill>
        <p:spPr>
          <a:xfrm>
            <a:off x="6014880" y="6205320"/>
            <a:ext cx="921960" cy="614520"/>
          </a:xfrm>
          <a:prstGeom prst="rect">
            <a:avLst/>
          </a:prstGeom>
          <a:ln>
            <a:noFill/>
          </a:ln>
        </p:spPr>
      </p:pic>
      <p:pic>
        <p:nvPicPr>
          <p:cNvPr id="272" name="Attēls 123" descr=""/>
          <p:cNvPicPr/>
          <p:nvPr/>
        </p:nvPicPr>
        <p:blipFill>
          <a:blip r:embed="rId2"/>
          <a:stretch/>
        </p:blipFill>
        <p:spPr>
          <a:xfrm>
            <a:off x="5069520" y="6173280"/>
            <a:ext cx="796680" cy="663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700920" y="365040"/>
            <a:ext cx="106538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lv-LV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Esam pamanāmi</a:t>
            </a:r>
            <a:endParaRPr b="0" lang="lv-LV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4" name="Line 2"/>
          <p:cNvSpPr/>
          <p:nvPr/>
        </p:nvSpPr>
        <p:spPr>
          <a:xfrm>
            <a:off x="700920" y="355320"/>
            <a:ext cx="10789920" cy="36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275" name="Line 3"/>
          <p:cNvSpPr/>
          <p:nvPr/>
        </p:nvSpPr>
        <p:spPr>
          <a:xfrm>
            <a:off x="700920" y="345240"/>
            <a:ext cx="360" cy="89424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276" name="Line 4"/>
          <p:cNvSpPr/>
          <p:nvPr/>
        </p:nvSpPr>
        <p:spPr>
          <a:xfrm>
            <a:off x="700920" y="6035040"/>
            <a:ext cx="10789920" cy="36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277" name="TextShape 5"/>
          <p:cNvSpPr txBox="1"/>
          <p:nvPr/>
        </p:nvSpPr>
        <p:spPr>
          <a:xfrm>
            <a:off x="1617480" y="1668600"/>
            <a:ext cx="3611520" cy="2194560"/>
          </a:xfrm>
          <a:prstGeom prst="rect">
            <a:avLst/>
          </a:prstGeom>
          <a:noFill/>
          <a:ln>
            <a:noFill/>
          </a:ln>
        </p:spPr>
        <p:txBody>
          <a:bodyPr lIns="0" rIns="0" tIns="28440" bIns="0"/>
          <a:p>
            <a:pPr marL="458280" indent="-456840">
              <a:lnSpc>
                <a:spcPct val="110000"/>
              </a:lnSpc>
              <a:buClr>
                <a:srgbClr val="add34d"/>
              </a:buClr>
              <a:buSzPct val="80000"/>
              <a:buFont typeface="Wingdings" charset="2"/>
              <a:buChar char=""/>
            </a:pP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Zirņi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080">
              <a:lnSpc>
                <a:spcPct val="100000"/>
              </a:lnSpc>
            </a:pP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kopumā – </a:t>
            </a: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11 591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ha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080">
              <a:lnSpc>
                <a:spcPct val="100000"/>
              </a:lnSpc>
            </a:pP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bioloģiski – </a:t>
            </a: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3554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ha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8" name="CustomShape 6"/>
          <p:cNvSpPr/>
          <p:nvPr/>
        </p:nvSpPr>
        <p:spPr>
          <a:xfrm>
            <a:off x="1617480" y="3773160"/>
            <a:ext cx="3385800" cy="21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440" bIns="0"/>
          <a:p>
            <a:pPr marL="458280" indent="-456840">
              <a:lnSpc>
                <a:spcPct val="110000"/>
              </a:lnSpc>
              <a:buClr>
                <a:srgbClr val="add34d"/>
              </a:buClr>
              <a:buSzPct val="80000"/>
              <a:buFont typeface="Wingdings" charset="2"/>
              <a:buChar char=""/>
            </a:pP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Griķi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">
              <a:lnSpc>
                <a:spcPct val="100000"/>
              </a:lnSpc>
            </a:pP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kopumā – </a:t>
            </a: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26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757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ha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">
              <a:lnSpc>
                <a:spcPct val="100000"/>
              </a:lnSpc>
            </a:pP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bioloģiski – </a:t>
            </a: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8636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ha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">
              <a:lnSpc>
                <a:spcPct val="100000"/>
              </a:lnSpc>
            </a:pP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7"/>
          <p:cNvSpPr/>
          <p:nvPr/>
        </p:nvSpPr>
        <p:spPr>
          <a:xfrm>
            <a:off x="6239160" y="1646640"/>
            <a:ext cx="3890880" cy="21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440" bIns="0"/>
          <a:p>
            <a:pPr marL="565920" indent="-456840">
              <a:lnSpc>
                <a:spcPct val="100000"/>
              </a:lnSpc>
              <a:buClr>
                <a:srgbClr val="add34d"/>
              </a:buClr>
              <a:buSzPct val="80000"/>
              <a:buFont typeface="Wingdings" charset="2"/>
              <a:buChar char=""/>
            </a:pP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Ķirbji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8640">
              <a:lnSpc>
                <a:spcPct val="100000"/>
              </a:lnSpc>
            </a:pP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DejaVu Sans"/>
              </a:rPr>
              <a:t>kopumā – </a:t>
            </a: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DejaVu Sans"/>
              </a:rPr>
              <a:t>241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DejaVu Sans"/>
              </a:rPr>
              <a:t> ha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8640">
              <a:lnSpc>
                <a:spcPct val="100000"/>
              </a:lnSpc>
            </a:pP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DejaVu Sans"/>
              </a:rPr>
              <a:t>bioloģiski – </a:t>
            </a: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DejaVu Sans"/>
              </a:rPr>
              <a:t>78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Body)"/>
                <a:ea typeface="DejaVu Sans"/>
              </a:rPr>
              <a:t> ha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CustomShape 8"/>
          <p:cNvSpPr/>
          <p:nvPr/>
        </p:nvSpPr>
        <p:spPr>
          <a:xfrm>
            <a:off x="6239160" y="3842640"/>
            <a:ext cx="4507200" cy="21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440" bIns="0"/>
          <a:p>
            <a:pPr marL="458280" indent="-456840">
              <a:lnSpc>
                <a:spcPct val="93000"/>
              </a:lnSpc>
              <a:buClr>
                <a:srgbClr val="add34d"/>
              </a:buClr>
              <a:buSzPct val="80000"/>
              <a:buFont typeface="Wingdings" charset="2"/>
              <a:buChar char=""/>
            </a:pP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Ābeles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">
              <a:lnSpc>
                <a:spcPct val="93000"/>
              </a:lnSpc>
            </a:pP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kopumā – </a:t>
            </a: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2771 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ha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">
              <a:lnSpc>
                <a:spcPct val="93000"/>
              </a:lnSpc>
            </a:pP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bioloģiski – </a:t>
            </a:r>
            <a:r>
              <a:rPr b="1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433</a:t>
            </a:r>
            <a:r>
              <a:rPr b="0" lang="lv-LV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ha</a:t>
            </a:r>
            <a:endParaRPr b="0" lang="lv-LV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1" name="Picture 2" descr=""/>
          <p:cNvPicPr/>
          <p:nvPr/>
        </p:nvPicPr>
        <p:blipFill>
          <a:blip r:embed="rId1"/>
          <a:stretch/>
        </p:blipFill>
        <p:spPr>
          <a:xfrm>
            <a:off x="6014880" y="6205320"/>
            <a:ext cx="921960" cy="614520"/>
          </a:xfrm>
          <a:prstGeom prst="rect">
            <a:avLst/>
          </a:prstGeom>
          <a:ln>
            <a:noFill/>
          </a:ln>
        </p:spPr>
      </p:pic>
      <p:pic>
        <p:nvPicPr>
          <p:cNvPr id="282" name="Attēls 123" descr=""/>
          <p:cNvPicPr/>
          <p:nvPr/>
        </p:nvPicPr>
        <p:blipFill>
          <a:blip r:embed="rId2"/>
          <a:stretch/>
        </p:blipFill>
        <p:spPr>
          <a:xfrm>
            <a:off x="5069520" y="6173280"/>
            <a:ext cx="796680" cy="663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1969</TotalTime>
  <Application>LibreOffice/5.2.3.3$Windows_x86 LibreOffice_project/d54a8868f08a7b39642414cf2c8ef2f228f780cf</Application>
  <Words>651</Words>
  <Paragraphs>118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2019-11-19T04:57:13Z</dcterms:created>
  <dc:creator>Raivis</dc:creator>
  <dc:description/>
  <dc:language>lv-LV</dc:language>
  <cp:lastModifiedBy/>
  <dcterms:modified xsi:type="dcterms:W3CDTF">2020-01-29T19:10:31Z</dcterms:modified>
  <cp:revision>76</cp:revision>
  <dc:subject/>
  <dc:title>Bioloģiskās pārtikas globālais tirgus: tendences un inovācijas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Platekrāna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17</vt:i4>
  </property>
</Properties>
</file>