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15" r:id="rId4"/>
    <p:sldId id="279" r:id="rId5"/>
    <p:sldId id="305" r:id="rId6"/>
    <p:sldId id="313" r:id="rId7"/>
    <p:sldId id="304" r:id="rId8"/>
    <p:sldId id="302" r:id="rId9"/>
    <p:sldId id="314" r:id="rId10"/>
    <p:sldId id="301" r:id="rId11"/>
    <p:sldId id="299" r:id="rId12"/>
    <p:sldId id="311" r:id="rId13"/>
    <p:sldId id="316" r:id="rId14"/>
    <p:sldId id="317" r:id="rId15"/>
    <p:sldId id="318" r:id="rId16"/>
    <p:sldId id="320" r:id="rId17"/>
    <p:sldId id="308" r:id="rId18"/>
    <p:sldId id="307" r:id="rId19"/>
    <p:sldId id="309" r:id="rId20"/>
    <p:sldId id="319" r:id="rId21"/>
    <p:sldId id="312" r:id="rId22"/>
    <p:sldId id="277" r:id="rId2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A084"/>
    <a:srgbClr val="A08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7" autoAdjust="0"/>
  </p:normalViewPr>
  <p:slideViewPr>
    <p:cSldViewPr snapToGrid="0">
      <p:cViewPr varScale="1">
        <p:scale>
          <a:sx n="58" d="100"/>
          <a:sy n="58" d="100"/>
        </p:scale>
        <p:origin x="8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70" y="1214438"/>
            <a:ext cx="6014483" cy="2189162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2130" y="4013200"/>
            <a:ext cx="5929423" cy="12499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6881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276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535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515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27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46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56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799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562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9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4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10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70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ad.gov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6000" b="1" dirty="0">
                <a:latin typeface="+mn-lt"/>
              </a:rPr>
              <a:t>Aktualitātes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direktors Andris Grundulis</a:t>
            </a:r>
          </a:p>
          <a:p>
            <a:r>
              <a:rPr lang="lv-LV" dirty="0"/>
              <a:t>2025. gada 14. februāris</a:t>
            </a:r>
          </a:p>
        </p:txBody>
      </p:sp>
    </p:spTree>
    <p:extLst>
      <p:ext uri="{BB962C8B-B14F-4D97-AF65-F5344CB8AC3E}">
        <p14:creationId xmlns:p14="http://schemas.microsoft.com/office/powerpoint/2010/main" val="128857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Lauku bloku precizēšana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/>
              <a:t>Precizēt var līdz </a:t>
            </a:r>
            <a:r>
              <a:rPr lang="lv-LV" sz="3200" b="1" dirty="0"/>
              <a:t>01.04.2025.</a:t>
            </a:r>
          </a:p>
          <a:p>
            <a:r>
              <a:rPr lang="lv-LV" sz="3200" dirty="0"/>
              <a:t>Jāprecizē, ja ir izmaiņas lauku blokos, jādzēš esoši bloki vai jāpievieno jauni</a:t>
            </a:r>
          </a:p>
          <a:p>
            <a:r>
              <a:rPr lang="lv-LV" sz="3200" dirty="0"/>
              <a:t>Nav jāveic gadījumos, ja ir jādzēš vai jāizveido jauni ainavu elementi (neizmantos LVS noteikšanai)</a:t>
            </a:r>
          </a:p>
          <a:p>
            <a:r>
              <a:rPr lang="lv-LV" sz="3200" dirty="0"/>
              <a:t>Precizēt var tikai koptas platības jau uz precizēšanas iesnieguma brīdi</a:t>
            </a:r>
          </a:p>
        </p:txBody>
      </p:sp>
    </p:spTree>
    <p:extLst>
      <p:ext uri="{BB962C8B-B14F-4D97-AF65-F5344CB8AC3E}">
        <p14:creationId xmlns:p14="http://schemas.microsoft.com/office/powerpoint/2010/main" val="216362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95B37-E061-B67E-A68B-4BF97F86F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2601-0F49-BCA9-D71D-099C5A15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01" y="4694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Īstermiņa aizdevums no ISIP</a:t>
            </a:r>
            <a:br>
              <a:rPr lang="lv-LV" dirty="0"/>
            </a:br>
            <a:endParaRPr lang="lv-LV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5960D5-2617-02A9-730D-85E1A813D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6" y="2011680"/>
            <a:ext cx="10929770" cy="375607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lv-LV" sz="4300" b="1" dirty="0"/>
              <a:t>40+20=60 eiro/ha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endParaRPr lang="lv-LV" sz="3200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lv-LV" sz="3200" dirty="0"/>
              <a:t>No </a:t>
            </a:r>
            <a:r>
              <a:rPr lang="lv-LV" sz="3200" b="1" dirty="0"/>
              <a:t>17.februāra</a:t>
            </a:r>
            <a:r>
              <a:rPr lang="lv-LV" sz="3200" dirty="0"/>
              <a:t> - 40 eiro/ha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lv-LV" sz="3200" dirty="0"/>
              <a:t>Kopā ar platību maksājumu pieteikšanās sākumu no 15.aprīļa +20 eiro/ha  - 60 eiro/ha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lv-LV" sz="32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lv-LV" sz="3200" dirty="0"/>
              <a:t>Iespēja agrāk saņemt ISIP kā bezprocentu īstermiņa aizdevumu</a:t>
            </a:r>
          </a:p>
        </p:txBody>
      </p:sp>
    </p:spTree>
    <p:extLst>
      <p:ext uri="{BB962C8B-B14F-4D97-AF65-F5344CB8AC3E}">
        <p14:creationId xmlns:p14="http://schemas.microsoft.com/office/powerpoint/2010/main" val="167551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1189" cy="1325563"/>
          </a:xfrm>
        </p:spPr>
        <p:txBody>
          <a:bodyPr>
            <a:normAutofit fontScale="90000"/>
          </a:bodyPr>
          <a:lstStyle/>
          <a:p>
            <a:r>
              <a:rPr lang="lv-LV" sz="3600" dirty="0"/>
              <a:t>LAD publiskā kartē - informācija par iepriekšējos gados deklarētajiem kultūraugiem</a:t>
            </a:r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011CD-3727-95BC-73A8-7AB7181E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01"/>
          <a:stretch/>
        </p:blipFill>
        <p:spPr>
          <a:xfrm>
            <a:off x="795312" y="2382253"/>
            <a:ext cx="11396688" cy="447574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48F644D-2609-C2E2-6C3F-7DB242E4D2FD}"/>
              </a:ext>
            </a:extLst>
          </p:cNvPr>
          <p:cNvSpPr/>
          <p:nvPr/>
        </p:nvSpPr>
        <p:spPr>
          <a:xfrm rot="10800000">
            <a:off x="3364831" y="3429000"/>
            <a:ext cx="1431758" cy="61361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40B837A-A14C-625F-3E4C-196C77BD0243}"/>
              </a:ext>
            </a:extLst>
          </p:cNvPr>
          <p:cNvSpPr/>
          <p:nvPr/>
        </p:nvSpPr>
        <p:spPr>
          <a:xfrm rot="10800000">
            <a:off x="4750468" y="5313947"/>
            <a:ext cx="1431758" cy="61361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855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E18D60-77C2-5C93-B0C0-BEB02FB85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75369"/>
              </p:ext>
            </p:extLst>
          </p:nvPr>
        </p:nvGraphicFramePr>
        <p:xfrm>
          <a:off x="128587" y="87381"/>
          <a:ext cx="11934826" cy="6683238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2624138">
                  <a:extLst>
                    <a:ext uri="{9D8B030D-6E8A-4147-A177-3AD203B41FA5}">
                      <a16:colId xmlns:a16="http://schemas.microsoft.com/office/drawing/2014/main" val="286320335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26323538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157996765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155859127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781507256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66690929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57754119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1957918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226006821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532760102"/>
                    </a:ext>
                  </a:extLst>
                </a:gridCol>
              </a:tblGrid>
              <a:tr h="189911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Nozare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4.1.1. Atbalsts ieguldījumiem lauku saimniecībās konkurētspējai (apgr.350000 </a:t>
                      </a:r>
                      <a:r>
                        <a:rPr lang="lv-LV" sz="1800" u="none" strike="noStrike" dirty="0" err="1">
                          <a:effectLst/>
                        </a:rPr>
                        <a:t>euro</a:t>
                      </a:r>
                      <a:r>
                        <a:rPr lang="lv-LV" sz="1800" u="none" strike="noStrike" dirty="0">
                          <a:effectLst/>
                        </a:rPr>
                        <a:t>)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4.1.2. Atbalsts ieguldījumiem SEG un amonjaka emisiju samazināšanai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4.1.4. Atbalsts ieguldījumiem AER izmantošanai vai energoefektivitātes palielināšanai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276203"/>
                  </a:ext>
                </a:extLst>
              </a:tr>
              <a:tr h="71936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 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>
                          <a:effectLst/>
                        </a:rPr>
                        <a:t>Projektu skaits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Attiecināmās izmaksas (milj. EUR)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Publiskais finansējums (milj. EUR)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>
                          <a:effectLst/>
                        </a:rPr>
                        <a:t>Projektu skaits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Attiecināmās izmaksas (milj. EUR)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Publiskais finansējums (milj. EUR)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>
                          <a:effectLst/>
                        </a:rPr>
                        <a:t>Projektu skaits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Attiecināmās izmaksas (milj. EUR)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Publiskais finansējums (milj. EUR) 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3400120"/>
                  </a:ext>
                </a:extLst>
              </a:tr>
              <a:tr h="76750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>
                          <a:effectLst/>
                        </a:rPr>
                        <a:t>Dārzkopība - augļkopība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17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0,78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0,33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5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0,17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0,09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1659491"/>
                  </a:ext>
                </a:extLst>
              </a:tr>
              <a:tr h="76750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>
                          <a:effectLst/>
                        </a:rPr>
                        <a:t>Dārzkopība - dārzeņkopība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7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0,46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0,21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5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0,82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0,32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3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0,86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0,26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0146093"/>
                  </a:ext>
                </a:extLst>
              </a:tr>
              <a:tr h="652786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>
                          <a:effectLst/>
                        </a:rPr>
                        <a:t>Ilggadīgie stādījumi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3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0,12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0,05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0,08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0,03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3539996"/>
                  </a:ext>
                </a:extLst>
              </a:tr>
              <a:tr h="110945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 dirty="0">
                          <a:effectLst/>
                        </a:rPr>
                        <a:t>Dārzkopība - dekoratīvā dārzkopība (stādu audzēšana)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3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0,61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0,21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0,25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0,08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4329952"/>
                  </a:ext>
                </a:extLst>
              </a:tr>
              <a:tr h="76750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Kopā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30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1,97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0,79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12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1,32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0,51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3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0,86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0,26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2358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18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E452C8-9B54-3C3C-6833-C2DFC738C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13532"/>
              </p:ext>
            </p:extLst>
          </p:nvPr>
        </p:nvGraphicFramePr>
        <p:xfrm>
          <a:off x="114299" y="76200"/>
          <a:ext cx="11915774" cy="6667499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2619376">
                  <a:extLst>
                    <a:ext uri="{9D8B030D-6E8A-4147-A177-3AD203B41FA5}">
                      <a16:colId xmlns:a16="http://schemas.microsoft.com/office/drawing/2014/main" val="299809399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53828823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670879549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870431848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25217147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349881569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12557454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1609682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821405893"/>
                    </a:ext>
                  </a:extLst>
                </a:gridCol>
                <a:gridCol w="1047748">
                  <a:extLst>
                    <a:ext uri="{9D8B030D-6E8A-4147-A177-3AD203B41FA5}">
                      <a16:colId xmlns:a16="http://schemas.microsoft.com/office/drawing/2014/main" val="155940385"/>
                    </a:ext>
                  </a:extLst>
                </a:gridCol>
              </a:tblGrid>
              <a:tr h="155202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Nozare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LA 5 Atbalsts ieguldījumiem mazajās lauku saimniecībās (apgr. 0</a:t>
                      </a:r>
                      <a:r>
                        <a:rPr lang="lv-LV" sz="1800" u="none" strike="noStrike" baseline="0" dirty="0">
                          <a:effectLst/>
                        </a:rPr>
                        <a:t> – 15000 </a:t>
                      </a:r>
                      <a:r>
                        <a:rPr lang="lv-LV" sz="1800" u="none" strike="noStrike" baseline="0" dirty="0" err="1">
                          <a:effectLst/>
                        </a:rPr>
                        <a:t>euro</a:t>
                      </a:r>
                      <a:r>
                        <a:rPr lang="lv-LV" sz="1800" u="none" strike="noStrike" baseline="0" dirty="0">
                          <a:effectLst/>
                        </a:rPr>
                        <a:t>)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LA 6 Atbalsts gados jaunajiem lauksaimniekiem uzņēmējdarbības uzsākšanai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Kopā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8588411"/>
                  </a:ext>
                </a:extLst>
              </a:tr>
              <a:tr h="75978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 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>
                          <a:effectLst/>
                        </a:rPr>
                        <a:t>Projektu skaits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Attiecināmās izmaksas (milj. EUR)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Publiskais finansējums (milj. EUR)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Projektu skaits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Attiecināmās izmaksas (milj. EUR)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Publiskais finansējums (milj. EUR)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>
                          <a:effectLst/>
                        </a:rPr>
                        <a:t>Projektu skaits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Attiecināmās izmaksas (milj. EUR)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Publiskais finansējums (milj. EUR)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8997107"/>
                  </a:ext>
                </a:extLst>
              </a:tr>
              <a:tr h="58645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>
                          <a:effectLst/>
                        </a:rPr>
                        <a:t>Dārzkopība - augļkopība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79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1,70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1,33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30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1,2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1,2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131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3,85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2,95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2270851"/>
                  </a:ext>
                </a:extLst>
              </a:tr>
              <a:tr h="10442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>
                          <a:effectLst/>
                        </a:rPr>
                        <a:t>Dārzkopība - dārzeņkopība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38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0,64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0,51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39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1,56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1,56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92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4,34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2,86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7608377"/>
                  </a:ext>
                </a:extLst>
              </a:tr>
              <a:tr h="58645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>
                          <a:effectLst/>
                        </a:rPr>
                        <a:t>Ilggadīgie stādījumi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41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0,81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0,63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18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0,72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0,72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63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1,73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1,42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4735190"/>
                  </a:ext>
                </a:extLst>
              </a:tr>
              <a:tr h="155202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 dirty="0">
                          <a:effectLst/>
                        </a:rPr>
                        <a:t>Dārzkopība - dekoratīvā dārzkopība (stādu audzēšana)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3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0,03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0,023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0,04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0,04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8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0,93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0,35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225416"/>
                  </a:ext>
                </a:extLst>
              </a:tr>
              <a:tr h="58645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Kopā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161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3,19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2,5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88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3,52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3,52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294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10,86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7,59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509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362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7975-11F1-AA5A-9F2D-47C97332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0" y="366570"/>
            <a:ext cx="10515600" cy="1325563"/>
          </a:xfrm>
        </p:spPr>
        <p:txBody>
          <a:bodyPr>
            <a:noAutofit/>
          </a:bodyPr>
          <a:lstStyle/>
          <a:p>
            <a:r>
              <a:rPr lang="lv-LV" sz="2800" dirty="0"/>
              <a:t>Laistīšanas, pretsalnu aizsardzības un pretkrusas tīklu un jumtu pieteiktie un apstiprinātie IMA projekti no 2022. - 2024. gadam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04FB19-3B4F-E364-3C28-15F35BD5C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54852"/>
              </p:ext>
            </p:extLst>
          </p:nvPr>
        </p:nvGraphicFramePr>
        <p:xfrm>
          <a:off x="661480" y="1857983"/>
          <a:ext cx="11449456" cy="4160381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2577184">
                  <a:extLst>
                    <a:ext uri="{9D8B030D-6E8A-4147-A177-3AD203B41FA5}">
                      <a16:colId xmlns:a16="http://schemas.microsoft.com/office/drawing/2014/main" val="34622595"/>
                    </a:ext>
                  </a:extLst>
                </a:gridCol>
                <a:gridCol w="1478712">
                  <a:extLst>
                    <a:ext uri="{9D8B030D-6E8A-4147-A177-3AD203B41FA5}">
                      <a16:colId xmlns:a16="http://schemas.microsoft.com/office/drawing/2014/main" val="444648031"/>
                    </a:ext>
                  </a:extLst>
                </a:gridCol>
                <a:gridCol w="1478712">
                  <a:extLst>
                    <a:ext uri="{9D8B030D-6E8A-4147-A177-3AD203B41FA5}">
                      <a16:colId xmlns:a16="http://schemas.microsoft.com/office/drawing/2014/main" val="763289307"/>
                    </a:ext>
                  </a:extLst>
                </a:gridCol>
                <a:gridCol w="1478712">
                  <a:extLst>
                    <a:ext uri="{9D8B030D-6E8A-4147-A177-3AD203B41FA5}">
                      <a16:colId xmlns:a16="http://schemas.microsoft.com/office/drawing/2014/main" val="2897520683"/>
                    </a:ext>
                  </a:extLst>
                </a:gridCol>
                <a:gridCol w="1478712">
                  <a:extLst>
                    <a:ext uri="{9D8B030D-6E8A-4147-A177-3AD203B41FA5}">
                      <a16:colId xmlns:a16="http://schemas.microsoft.com/office/drawing/2014/main" val="307975295"/>
                    </a:ext>
                  </a:extLst>
                </a:gridCol>
                <a:gridCol w="1478712">
                  <a:extLst>
                    <a:ext uri="{9D8B030D-6E8A-4147-A177-3AD203B41FA5}">
                      <a16:colId xmlns:a16="http://schemas.microsoft.com/office/drawing/2014/main" val="3639534175"/>
                    </a:ext>
                  </a:extLst>
                </a:gridCol>
                <a:gridCol w="1478712">
                  <a:extLst>
                    <a:ext uri="{9D8B030D-6E8A-4147-A177-3AD203B41FA5}">
                      <a16:colId xmlns:a16="http://schemas.microsoft.com/office/drawing/2014/main" val="2062832458"/>
                    </a:ext>
                  </a:extLst>
                </a:gridCol>
              </a:tblGrid>
              <a:tr h="702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2400" u="none" strike="noStrike">
                          <a:effectLst/>
                        </a:rPr>
                        <a:t>Nozare</a:t>
                      </a:r>
                      <a:endParaRPr lang="lv-LV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2400" u="none" strike="noStrike" dirty="0">
                          <a:effectLst/>
                        </a:rPr>
                        <a:t>Pieteiktie projekti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2400" u="none" strike="noStrike">
                          <a:effectLst/>
                        </a:rPr>
                        <a:t>Apstiprinātie projekti</a:t>
                      </a:r>
                      <a:endParaRPr lang="lv-LV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166041"/>
                  </a:ext>
                </a:extLst>
              </a:tr>
              <a:tr h="61262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>
                          <a:effectLst/>
                        </a:rPr>
                        <a:t>Projektu skaits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</a:rPr>
                        <a:t>Saimniecību skaits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</a:rPr>
                        <a:t>Attiecināmās izmaksas (milj. EUR)*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>
                          <a:effectLst/>
                        </a:rPr>
                        <a:t>Projektu skaits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>
                          <a:effectLst/>
                        </a:rPr>
                        <a:t>Saimniecību skaits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</a:rPr>
                        <a:t>Attiecināmās izmaksas (milj. EUR)*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866489"/>
                  </a:ext>
                </a:extLst>
              </a:tr>
              <a:tr h="702155"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1" u="none" strike="noStrike">
                          <a:effectLst/>
                        </a:rPr>
                        <a:t>Augļkopji</a:t>
                      </a:r>
                      <a:endParaRPr lang="lv-LV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</a:rPr>
                        <a:t>49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</a:rPr>
                        <a:t>40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</a:rPr>
                        <a:t>31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>
                          <a:effectLst/>
                        </a:rPr>
                        <a:t>27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</a:rPr>
                        <a:t>2,58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6817434"/>
                  </a:ext>
                </a:extLst>
              </a:tr>
              <a:tr h="140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b="1" u="none" strike="noStrike" dirty="0">
                          <a:effectLst/>
                        </a:rPr>
                        <a:t>Dārzeņu un stādu audzētāji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</a:rPr>
                        <a:t>31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>
                          <a:effectLst/>
                        </a:rPr>
                        <a:t>27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</a:rPr>
                        <a:t>10,78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>
                          <a:effectLst/>
                        </a:rPr>
                        <a:t>24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>
                          <a:effectLst/>
                        </a:rPr>
                        <a:t>23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</a:rPr>
                        <a:t>6,32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5407399"/>
                  </a:ext>
                </a:extLst>
              </a:tr>
              <a:tr h="702155"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</a:rPr>
                        <a:t>Kopā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>
                          <a:effectLst/>
                        </a:rPr>
                        <a:t>80</a:t>
                      </a:r>
                      <a:endParaRPr lang="lv-LV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>
                          <a:effectLst/>
                        </a:rPr>
                        <a:t>67</a:t>
                      </a:r>
                      <a:endParaRPr lang="lv-LV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</a:rPr>
                        <a:t>15,78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</a:rPr>
                        <a:t>55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>
                          <a:effectLst/>
                        </a:rPr>
                        <a:t>50</a:t>
                      </a:r>
                      <a:endParaRPr lang="lv-LV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</a:rPr>
                        <a:t>8,9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618972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D69487-AB80-F1B0-C26B-E867FB5B3D0C}"/>
              </a:ext>
            </a:extLst>
          </p:cNvPr>
          <p:cNvSpPr txBox="1"/>
          <p:nvPr/>
        </p:nvSpPr>
        <p:spPr>
          <a:xfrm>
            <a:off x="1481035" y="6088290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 Summa ietver visu laistīšanas, pretsalnu aizsardzības, pretkrusas tīklu un jumtu projektu kopējās attiecināmās izmaksas, neatkarīgi no tā, vai projektā ir arī citi ar šīm pozīcijām nesaistīti ieguldījumi.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041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306F60-D2C2-86A1-A0D3-721F2D59DF49}"/>
              </a:ext>
            </a:extLst>
          </p:cNvPr>
          <p:cNvGraphicFramePr>
            <a:graphicFrameLocks noGrp="1"/>
          </p:cNvGraphicFramePr>
          <p:nvPr/>
        </p:nvGraphicFramePr>
        <p:xfrm>
          <a:off x="188025" y="220022"/>
          <a:ext cx="11815949" cy="63832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062692">
                  <a:extLst>
                    <a:ext uri="{9D8B030D-6E8A-4147-A177-3AD203B41FA5}">
                      <a16:colId xmlns:a16="http://schemas.microsoft.com/office/drawing/2014/main" val="3576136322"/>
                    </a:ext>
                  </a:extLst>
                </a:gridCol>
                <a:gridCol w="1196940">
                  <a:extLst>
                    <a:ext uri="{9D8B030D-6E8A-4147-A177-3AD203B41FA5}">
                      <a16:colId xmlns:a16="http://schemas.microsoft.com/office/drawing/2014/main" val="1061556451"/>
                    </a:ext>
                  </a:extLst>
                </a:gridCol>
                <a:gridCol w="1415612">
                  <a:extLst>
                    <a:ext uri="{9D8B030D-6E8A-4147-A177-3AD203B41FA5}">
                      <a16:colId xmlns:a16="http://schemas.microsoft.com/office/drawing/2014/main" val="3172218878"/>
                    </a:ext>
                  </a:extLst>
                </a:gridCol>
                <a:gridCol w="1254486">
                  <a:extLst>
                    <a:ext uri="{9D8B030D-6E8A-4147-A177-3AD203B41FA5}">
                      <a16:colId xmlns:a16="http://schemas.microsoft.com/office/drawing/2014/main" val="1621068197"/>
                    </a:ext>
                  </a:extLst>
                </a:gridCol>
                <a:gridCol w="1335049">
                  <a:extLst>
                    <a:ext uri="{9D8B030D-6E8A-4147-A177-3AD203B41FA5}">
                      <a16:colId xmlns:a16="http://schemas.microsoft.com/office/drawing/2014/main" val="1422510492"/>
                    </a:ext>
                  </a:extLst>
                </a:gridCol>
                <a:gridCol w="1158757">
                  <a:extLst>
                    <a:ext uri="{9D8B030D-6E8A-4147-A177-3AD203B41FA5}">
                      <a16:colId xmlns:a16="http://schemas.microsoft.com/office/drawing/2014/main" val="3733232531"/>
                    </a:ext>
                  </a:extLst>
                </a:gridCol>
                <a:gridCol w="1392413">
                  <a:extLst>
                    <a:ext uri="{9D8B030D-6E8A-4147-A177-3AD203B41FA5}">
                      <a16:colId xmlns:a16="http://schemas.microsoft.com/office/drawing/2014/main" val="2294309321"/>
                    </a:ext>
                  </a:extLst>
                </a:gridCol>
              </a:tblGrid>
              <a:tr h="605862">
                <a:tc rowSpan="2"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effectLst/>
                        </a:rPr>
                        <a:t>Projektā norādītā nozare 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lv-LV" sz="2000">
                          <a:effectLst/>
                        </a:rPr>
                        <a:t>Tehnikas vienību skaits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767075"/>
                  </a:ext>
                </a:extLst>
              </a:tr>
              <a:tr h="84820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>
                          <a:effectLst/>
                        </a:rPr>
                        <a:t>2020</a:t>
                      </a:r>
                      <a:endParaRPr lang="lv-LV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>
                          <a:effectLst/>
                        </a:rPr>
                        <a:t>2021</a:t>
                      </a:r>
                      <a:endParaRPr lang="lv-LV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>
                          <a:effectLst/>
                        </a:rPr>
                        <a:t>2022</a:t>
                      </a:r>
                      <a:endParaRPr lang="lv-LV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>
                          <a:effectLst/>
                        </a:rPr>
                        <a:t>2023</a:t>
                      </a:r>
                      <a:endParaRPr lang="lv-LV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>
                          <a:effectLst/>
                        </a:rPr>
                        <a:t>2024</a:t>
                      </a:r>
                      <a:endParaRPr lang="lv-LV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>
                          <a:effectLst/>
                        </a:rPr>
                        <a:t>2025**</a:t>
                      </a:r>
                      <a:endParaRPr lang="lv-LV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8562784"/>
                  </a:ext>
                </a:extLst>
              </a:tr>
              <a:tr h="867229">
                <a:tc>
                  <a:txBody>
                    <a:bodyPr/>
                    <a:lstStyle/>
                    <a:p>
                      <a:pPr algn="l"/>
                      <a:r>
                        <a:rPr lang="lv-LV" sz="2400">
                          <a:effectLst/>
                        </a:rPr>
                        <a:t>Dārzkopība - augļkopība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109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50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196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76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19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37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3991845"/>
                  </a:ext>
                </a:extLst>
              </a:tr>
              <a:tr h="1351479">
                <a:tc>
                  <a:txBody>
                    <a:bodyPr/>
                    <a:lstStyle/>
                    <a:p>
                      <a:pPr algn="l"/>
                      <a:r>
                        <a:rPr lang="lv-LV" sz="2400">
                          <a:effectLst/>
                        </a:rPr>
                        <a:t>Dārzkopība - dārzeņkopība (ieskaitot kartupeļus)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301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effectLst/>
                        </a:rPr>
                        <a:t>109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329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effectLst/>
                        </a:rPr>
                        <a:t>257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66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79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5595389"/>
                  </a:ext>
                </a:extLst>
              </a:tr>
              <a:tr h="1251198">
                <a:tc>
                  <a:txBody>
                    <a:bodyPr/>
                    <a:lstStyle/>
                    <a:p>
                      <a:pPr algn="l"/>
                      <a:r>
                        <a:rPr lang="lv-LV" sz="2400" dirty="0">
                          <a:effectLst/>
                        </a:rPr>
                        <a:t>Dārzkopība - dekoratīvā dārzkopība (stādu audzēšana)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9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effectLst/>
                        </a:rPr>
                        <a:t>4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3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7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0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0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1518872"/>
                  </a:ext>
                </a:extLst>
              </a:tr>
              <a:tr h="727034">
                <a:tc>
                  <a:txBody>
                    <a:bodyPr/>
                    <a:lstStyle/>
                    <a:p>
                      <a:pPr algn="l"/>
                      <a:r>
                        <a:rPr lang="lv-LV" sz="2400" dirty="0">
                          <a:effectLst/>
                        </a:rPr>
                        <a:t>Ilggadīgie stādījumi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47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20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84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77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22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effectLst/>
                        </a:rPr>
                        <a:t>17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2118153"/>
                  </a:ext>
                </a:extLst>
              </a:tr>
              <a:tr h="727034">
                <a:tc>
                  <a:txBody>
                    <a:bodyPr/>
                    <a:lstStyle/>
                    <a:p>
                      <a:pPr algn="r"/>
                      <a:r>
                        <a:rPr lang="lv-LV" sz="2400" dirty="0">
                          <a:effectLst/>
                        </a:rPr>
                        <a:t>Kopā: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466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183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612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417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>
                          <a:effectLst/>
                        </a:rPr>
                        <a:t>107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effectLst/>
                        </a:rPr>
                        <a:t>133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5561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809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457"/>
            <a:ext cx="10515600" cy="1325563"/>
          </a:xfrm>
        </p:spPr>
        <p:txBody>
          <a:bodyPr/>
          <a:lstStyle/>
          <a:p>
            <a:r>
              <a:rPr lang="lv-LV" dirty="0"/>
              <a:t>Investīcijas. Kārtas 2025. gadā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F76DD0-C50C-C40F-F56D-94532CA5D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88600"/>
              </p:ext>
            </p:extLst>
          </p:nvPr>
        </p:nvGraphicFramePr>
        <p:xfrm>
          <a:off x="682428" y="1357201"/>
          <a:ext cx="10987314" cy="5280268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7122886">
                  <a:extLst>
                    <a:ext uri="{9D8B030D-6E8A-4147-A177-3AD203B41FA5}">
                      <a16:colId xmlns:a16="http://schemas.microsoft.com/office/drawing/2014/main" val="1252752107"/>
                    </a:ext>
                  </a:extLst>
                </a:gridCol>
                <a:gridCol w="3864428">
                  <a:extLst>
                    <a:ext uri="{9D8B030D-6E8A-4147-A177-3AD203B41FA5}">
                      <a16:colId xmlns:a16="http://schemas.microsoft.com/office/drawing/2014/main" val="3174546061"/>
                    </a:ext>
                  </a:extLst>
                </a:gridCol>
              </a:tblGrid>
              <a:tr h="754324">
                <a:tc>
                  <a:txBody>
                    <a:bodyPr/>
                    <a:lstStyle/>
                    <a:p>
                      <a:r>
                        <a:rPr lang="lv-LV" dirty="0"/>
                        <a:t>LA 4.1.1. Atbalsts ieguldījumiem lauku saimniecībās konkurētspējai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Kārta plānota</a:t>
                      </a:r>
                    </a:p>
                    <a:p>
                      <a:r>
                        <a:rPr lang="lv-LV" dirty="0"/>
                        <a:t>2025.gada aprīlī un novembrī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413814"/>
                  </a:ext>
                </a:extLst>
              </a:tr>
              <a:tr h="754324">
                <a:tc>
                  <a:txBody>
                    <a:bodyPr/>
                    <a:lstStyle/>
                    <a:p>
                      <a:r>
                        <a:rPr lang="lv-LV" dirty="0"/>
                        <a:t>LA 4.1.2. Atbalsts ieguldījumiem SEG un amonjaka emisiju samazināšanai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Kārta plānota</a:t>
                      </a:r>
                    </a:p>
                    <a:p>
                      <a:r>
                        <a:rPr lang="pt-BR" dirty="0"/>
                        <a:t>2025.gada novembrī</a:t>
                      </a:r>
                      <a:endParaRPr lang="lv-L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197994"/>
                  </a:ext>
                </a:extLst>
              </a:tr>
              <a:tr h="754324">
                <a:tc>
                  <a:txBody>
                    <a:bodyPr/>
                    <a:lstStyle/>
                    <a:p>
                      <a:r>
                        <a:rPr lang="lv-LV" dirty="0"/>
                        <a:t>LA 4.1.3. Atbalsts ieguldījumiem labturības uzlabošanai un biodrošībai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Kārta plānota</a:t>
                      </a:r>
                    </a:p>
                    <a:p>
                      <a:r>
                        <a:rPr lang="pt-BR" dirty="0"/>
                        <a:t>2025.gada novembrī</a:t>
                      </a:r>
                      <a:endParaRPr lang="lv-L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0666192"/>
                  </a:ext>
                </a:extLst>
              </a:tr>
              <a:tr h="754324">
                <a:tc>
                  <a:txBody>
                    <a:bodyPr/>
                    <a:lstStyle/>
                    <a:p>
                      <a:r>
                        <a:rPr lang="lv-LV" dirty="0"/>
                        <a:t>LA 4.1.4. Atbalsts ieguldījumiem AER izmantošanai vai energoefektivitātes palielināšanai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Kārta plānota</a:t>
                      </a:r>
                    </a:p>
                    <a:p>
                      <a:r>
                        <a:rPr lang="lv-LV" dirty="0"/>
                        <a:t>2025.gada aprīlī un novembrī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731885"/>
                  </a:ext>
                </a:extLst>
              </a:tr>
              <a:tr h="754324">
                <a:tc>
                  <a:txBody>
                    <a:bodyPr/>
                    <a:lstStyle/>
                    <a:p>
                      <a:r>
                        <a:rPr lang="lv-LV" dirty="0"/>
                        <a:t>LA 4.2.	Atbalsts ieguldījumiem pārstrādē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Kārta plānota</a:t>
                      </a:r>
                    </a:p>
                    <a:p>
                      <a:r>
                        <a:rPr lang="pt-BR" dirty="0"/>
                        <a:t>2025.gada augustā</a:t>
                      </a:r>
                      <a:endParaRPr lang="lv-L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5850137"/>
                  </a:ext>
                </a:extLst>
              </a:tr>
              <a:tr h="754324">
                <a:tc>
                  <a:txBody>
                    <a:bodyPr/>
                    <a:lstStyle/>
                    <a:p>
                      <a:r>
                        <a:rPr lang="lv-LV" dirty="0"/>
                        <a:t>LA 5 Atbalsts ieguldījumiem mazajās lauku saimniecībās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Kārta plānota</a:t>
                      </a:r>
                      <a:r>
                        <a:rPr lang="lv-LV" dirty="0"/>
                        <a:t> </a:t>
                      </a:r>
                      <a:endParaRPr lang="pt-BR" dirty="0"/>
                    </a:p>
                    <a:p>
                      <a:r>
                        <a:rPr lang="pt-BR" dirty="0"/>
                        <a:t>2025.gada augustā</a:t>
                      </a:r>
                      <a:endParaRPr lang="lv-L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62292"/>
                  </a:ext>
                </a:extLst>
              </a:tr>
              <a:tr h="754324">
                <a:tc>
                  <a:txBody>
                    <a:bodyPr/>
                    <a:lstStyle/>
                    <a:p>
                      <a:r>
                        <a:rPr lang="lv-LV" dirty="0"/>
                        <a:t>LA 6 Atbalsts gados jaunajiem lauksaimniekiem uzņēmējdarbības uzsākšanai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Kārta plānota</a:t>
                      </a:r>
                    </a:p>
                    <a:p>
                      <a:r>
                        <a:rPr lang="lv-LV" dirty="0"/>
                        <a:t>2025.gada septembrī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152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393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521"/>
            <a:ext cx="10515600" cy="1325563"/>
          </a:xfrm>
        </p:spPr>
        <p:txBody>
          <a:bodyPr/>
          <a:lstStyle/>
          <a:p>
            <a:r>
              <a:rPr lang="lv-LV" dirty="0"/>
              <a:t>Apdrošināšana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446"/>
            <a:ext cx="11124304" cy="494542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b="1" dirty="0"/>
              <a:t>Kārtu plānots atvērt</a:t>
            </a:r>
            <a:r>
              <a:rPr lang="lv-LV" dirty="0"/>
              <a:t> no marta vidus līdz 1.jūlijam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lv-LV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dirty="0"/>
              <a:t>Plānotais </a:t>
            </a:r>
            <a:r>
              <a:rPr lang="lv-LV" b="1" dirty="0"/>
              <a:t>finansējums</a:t>
            </a:r>
            <a:r>
              <a:rPr lang="lv-LV" dirty="0"/>
              <a:t> 15,7 miljoni EUR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lv-LV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b="1" dirty="0"/>
              <a:t>Atbalsta intensitāte:</a:t>
            </a:r>
            <a:r>
              <a:rPr lang="lv-LV" dirty="0"/>
              <a:t> 50% no apdrošināšanas polises attiecināmajiem iegādes izdevumiem, bet ne vairāk kā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50 eiro/ha (kultūrauga augšanas sezonā) vai vienu liellopu vienību (gadā)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65 eiro/ha , ja ziemāji gājuši bojā un pavasarī ir iesēti vasarāji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200 eiro/ha par dārzeņiem, augļiem, ogām un  ilggadīgadīgajiem stādījumiem </a:t>
            </a:r>
            <a:r>
              <a:rPr lang="lv-LV" i="1" dirty="0"/>
              <a:t>(iekļauts 2025.gada grozījumos</a:t>
            </a:r>
            <a:r>
              <a:rPr lang="lv-LV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b="1" dirty="0"/>
              <a:t>Riski: 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nelabvēlīgi klimatiskie apstākļi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uguns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dzīvnieku vai augu slimības (ir izņēmumi) augu kaitēkļu invāzija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plēsēju nodarītie postījumi ganāmpulkā</a:t>
            </a:r>
            <a:r>
              <a:rPr lang="lv-LV" i="1" dirty="0"/>
              <a:t> (iekļauts 2025.gada grozījumos</a:t>
            </a:r>
            <a:r>
              <a:rPr lang="lv-LV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182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Kredītprocenti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Pieteikšanās</a:t>
            </a:r>
            <a:r>
              <a:rPr lang="lv-LV" dirty="0"/>
              <a:t> no 1.jūlija līdz 31.jūlijam</a:t>
            </a:r>
          </a:p>
          <a:p>
            <a:r>
              <a:rPr lang="lv-LV" dirty="0"/>
              <a:t>Atbalstu var saņemt par laikposmu no 2024.gada 1.jūlija līdz 2025.gada 30.jūnijam faktiski samaksātajiem īstermiņa vai ilgtermiņa aizdevuma, vai finanšu līzinga %</a:t>
            </a:r>
          </a:p>
          <a:p>
            <a:r>
              <a:rPr lang="lv-LV" dirty="0"/>
              <a:t>No 2024.gada ALTUM klientiem nav jāiesniedz izziņa par samaksātajiem kredītprocentiem</a:t>
            </a:r>
          </a:p>
          <a:p>
            <a:r>
              <a:rPr lang="lv-LV" dirty="0"/>
              <a:t>Atbalsta apmērs ir summa, kas nepārsniedz aizdevuma gada procentu likmi 4 % apmērā vai faktisko likmi, ja kredītprocentu likme ir mazāka par 4 %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5217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069"/>
            <a:ext cx="10515600" cy="1325563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+mn-lt"/>
              </a:rPr>
              <a:t>2024. gadā izmaksāti 650 </a:t>
            </a:r>
            <a:r>
              <a:rPr lang="lv-LV" sz="4000" b="1" dirty="0" err="1">
                <a:latin typeface="+mn-lt"/>
              </a:rPr>
              <a:t>milj.eiro</a:t>
            </a:r>
            <a:endParaRPr lang="lv-LV" sz="4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8816" r="7752" b="8768"/>
          <a:stretch/>
        </p:blipFill>
        <p:spPr>
          <a:xfrm>
            <a:off x="623943" y="1579632"/>
            <a:ext cx="6841864" cy="5278368"/>
          </a:xfrm>
        </p:spPr>
      </p:pic>
    </p:spTree>
    <p:extLst>
      <p:ext uri="{BB962C8B-B14F-4D97-AF65-F5344CB8AC3E}">
        <p14:creationId xmlns:p14="http://schemas.microsoft.com/office/powerpoint/2010/main" val="3278695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minimis</a:t>
            </a:r>
            <a:r>
              <a:rPr lang="lv-LV" dirty="0"/>
              <a:t> lauksaimniecības nozarei (primārajiem ražotājiem)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lv-LV" dirty="0"/>
              <a:t>Valstī pieejamais </a:t>
            </a:r>
            <a:r>
              <a:rPr lang="lv-LV" i="1" dirty="0" err="1"/>
              <a:t>de</a:t>
            </a:r>
            <a:r>
              <a:rPr lang="lv-LV" i="1" dirty="0"/>
              <a:t> </a:t>
            </a:r>
            <a:r>
              <a:rPr lang="lv-LV" i="1" dirty="0" err="1"/>
              <a:t>minimis</a:t>
            </a:r>
            <a:r>
              <a:rPr lang="lv-LV" dirty="0"/>
              <a:t> jebkurā trīs gadu periodā 38,45 milj. eiro (līdz 2025.gadam trīs fiskālo gadu laikā 20,2 milj. eiro) </a:t>
            </a:r>
          </a:p>
          <a:p>
            <a:pPr lvl="0"/>
            <a:r>
              <a:rPr lang="lv-LV" dirty="0"/>
              <a:t>Atlikums uz 2025.gada 11.februāri – 17,3 </a:t>
            </a:r>
            <a:r>
              <a:rPr lang="lv-LV" dirty="0" err="1"/>
              <a:t>milj.eiro</a:t>
            </a:r>
            <a:endParaRPr lang="lv-LV" dirty="0"/>
          </a:p>
          <a:p>
            <a:pPr marL="0" lvl="0" indent="0">
              <a:buNone/>
            </a:pPr>
            <a:endParaRPr lang="lv-LV" dirty="0"/>
          </a:p>
          <a:p>
            <a:pPr lvl="0"/>
            <a:r>
              <a:rPr lang="lv-LV" dirty="0"/>
              <a:t>Vienam vienotam uzņēmumam pieejamais </a:t>
            </a:r>
            <a:r>
              <a:rPr lang="lv-LV" i="1" dirty="0" err="1"/>
              <a:t>de</a:t>
            </a:r>
            <a:r>
              <a:rPr lang="lv-LV" i="1" dirty="0"/>
              <a:t> </a:t>
            </a:r>
            <a:r>
              <a:rPr lang="lv-LV" i="1" dirty="0" err="1"/>
              <a:t>minimis</a:t>
            </a:r>
            <a:r>
              <a:rPr lang="lv-LV" dirty="0"/>
              <a:t> jebkurā trīs gadu periodā 50 000 eiro (līdz 2025.gadam trīs fiskālo gadu laikā 25 000 eiro)</a:t>
            </a:r>
          </a:p>
          <a:p>
            <a:r>
              <a:rPr lang="lv-LV" dirty="0"/>
              <a:t>Pēc grozījumu apstiprināšanas tiks veikta piemaksa  par 2024.gada nesamaksāto zemi un apgrozāmajiem līdzekļiem 1,2 </a:t>
            </a:r>
            <a:r>
              <a:rPr lang="lv-LV" dirty="0" err="1"/>
              <a:t>milj.eiro</a:t>
            </a:r>
            <a:r>
              <a:rPr lang="lv-LV" dirty="0"/>
              <a:t> (21% no klientam apstiprinātās summas)</a:t>
            </a:r>
          </a:p>
        </p:txBody>
      </p:sp>
    </p:spTree>
    <p:extLst>
      <p:ext uri="{BB962C8B-B14F-4D97-AF65-F5344CB8AC3E}">
        <p14:creationId xmlns:p14="http://schemas.microsoft.com/office/powerpoint/2010/main" val="2259656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Piens un augļi skolai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F5169-4A35-E234-1DE7-D5D40010A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52" y="1555237"/>
            <a:ext cx="3548287" cy="3548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86A209-71F6-78E0-0970-EDBD52C00D9E}"/>
              </a:ext>
            </a:extLst>
          </p:cNvPr>
          <p:cNvSpPr txBox="1"/>
          <p:nvPr/>
        </p:nvSpPr>
        <p:spPr>
          <a:xfrm>
            <a:off x="6341187" y="1703183"/>
            <a:ext cx="54384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sz="2800" b="0" i="0" dirty="0">
                <a:solidFill>
                  <a:srgbClr val="1C1C1C"/>
                </a:solidFill>
                <a:effectLst/>
                <a:latin typeface="+mj-lt"/>
              </a:rPr>
              <a:t>Pieejams papildu finansējums programmai “Piens un augļi skolai”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76794-6C0D-C848-0C85-34E657E9FDCB}"/>
              </a:ext>
            </a:extLst>
          </p:cNvPr>
          <p:cNvSpPr txBox="1"/>
          <p:nvPr/>
        </p:nvSpPr>
        <p:spPr>
          <a:xfrm>
            <a:off x="6341187" y="3429000"/>
            <a:ext cx="51802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b="0" i="0" dirty="0">
                <a:solidFill>
                  <a:srgbClr val="212529"/>
                </a:solidFill>
                <a:effectLst/>
              </a:rPr>
              <a:t>Pietiekšanās no </a:t>
            </a:r>
            <a:r>
              <a:rPr lang="lv-LV" b="1" i="0" dirty="0">
                <a:solidFill>
                  <a:srgbClr val="212529"/>
                </a:solidFill>
                <a:effectLst/>
              </a:rPr>
              <a:t>11.-17.februārim.</a:t>
            </a:r>
          </a:p>
          <a:p>
            <a:pPr algn="l"/>
            <a:endParaRPr lang="lv-LV" b="0" i="0" dirty="0">
              <a:solidFill>
                <a:srgbClr val="212529"/>
              </a:solidFill>
              <a:effectLst/>
            </a:endParaRPr>
          </a:p>
          <a:p>
            <a:pPr algn="l"/>
            <a:r>
              <a:rPr lang="lv-LV" b="0" i="0" dirty="0">
                <a:solidFill>
                  <a:srgbClr val="212529"/>
                </a:solidFill>
                <a:effectLst/>
              </a:rPr>
              <a:t>Pieejamais finansējums produktu piegādei un izdalei izglītojamiem ir: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v-LV" b="1" i="0" dirty="0">
                <a:solidFill>
                  <a:srgbClr val="212529"/>
                </a:solidFill>
                <a:effectLst/>
              </a:rPr>
              <a:t>augļu un dārzeņu piegādei un izdalei 2,16 miljoni eiro;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212529"/>
                </a:solidFill>
                <a:effectLst/>
              </a:rPr>
              <a:t>piena piegādei un izdalei 1,69 miljoni eiro.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6DFA8-3E0F-D100-4BAA-40CDE2BD5037}"/>
              </a:ext>
            </a:extLst>
          </p:cNvPr>
          <p:cNvSpPr txBox="1"/>
          <p:nvPr/>
        </p:nvSpPr>
        <p:spPr>
          <a:xfrm>
            <a:off x="838200" y="5269857"/>
            <a:ext cx="472087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b="0" i="0" dirty="0">
                <a:solidFill>
                  <a:srgbClr val="212529"/>
                </a:solidFill>
                <a:effectLst/>
              </a:rPr>
              <a:t>2023/2024. mācību gadā</a:t>
            </a:r>
            <a:r>
              <a:rPr lang="lv-LV" dirty="0">
                <a:solidFill>
                  <a:srgbClr val="212529"/>
                </a:solidFill>
              </a:rPr>
              <a:t> programmā iesaistījās 1364 mācību iestādes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v-LV" sz="1400" b="0" i="0" dirty="0">
                <a:solidFill>
                  <a:srgbClr val="212529"/>
                </a:solidFill>
                <a:effectLst/>
              </a:rPr>
              <a:t>1348 – saņēma augļus un dārzeņus (270 633 audzēkņu, 96% no mērķauditorijas)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212529"/>
                </a:solidFill>
              </a:rPr>
              <a:t>1258 – saņēma pienu (261 854 audzēkņu)</a:t>
            </a:r>
            <a:endParaRPr lang="lv-LV" sz="1400" b="0" i="0" dirty="0">
              <a:solidFill>
                <a:srgbClr val="21252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7399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ED87-116E-FD9F-BD35-74E91EDC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969085"/>
            <a:ext cx="10515600" cy="1325563"/>
          </a:xfrm>
        </p:spPr>
        <p:txBody>
          <a:bodyPr/>
          <a:lstStyle/>
          <a:p>
            <a:pPr algn="ctr"/>
            <a:r>
              <a:rPr lang="lv-LV" sz="4400" b="1" dirty="0"/>
              <a:t>Paldies! Jautājumi?</a:t>
            </a:r>
            <a:br>
              <a:rPr lang="lv-LV" sz="4400" b="1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8698-6824-882F-0CC9-6CA10D93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72" y="5324287"/>
            <a:ext cx="10515600" cy="564628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www.lad.gov.lv</a:t>
            </a:r>
            <a:endParaRPr lang="lv-LV" dirty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8984D-4FA0-CC39-A8B6-FB74952E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28"/>
          <a:stretch/>
        </p:blipFill>
        <p:spPr>
          <a:xfrm>
            <a:off x="7282915" y="5203257"/>
            <a:ext cx="2724530" cy="870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B28876-7FF4-F408-F517-B89B64CAC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5" r="80910" b="18839"/>
          <a:stretch/>
        </p:blipFill>
        <p:spPr>
          <a:xfrm>
            <a:off x="9737082" y="5669929"/>
            <a:ext cx="520102" cy="29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40" y="2645313"/>
            <a:ext cx="4269488" cy="20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9520"/>
            <a:ext cx="10515600" cy="1325563"/>
          </a:xfrm>
        </p:spPr>
        <p:txBody>
          <a:bodyPr/>
          <a:lstStyle/>
          <a:p>
            <a:r>
              <a:rPr lang="lv-LV" sz="4000" b="1" dirty="0">
                <a:latin typeface="+mn-lt"/>
              </a:rPr>
              <a:t>Veiksmīga Lauksaimniecības datu centra pievienošana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7442"/>
            <a:ext cx="10515600" cy="3821038"/>
          </a:xfrm>
        </p:spPr>
        <p:txBody>
          <a:bodyPr/>
          <a:lstStyle/>
          <a:p>
            <a:r>
              <a:rPr lang="lv-LV" dirty="0"/>
              <a:t>Klientiem pakalpojumi tiek sniegti vienā iestādē</a:t>
            </a:r>
          </a:p>
          <a:p>
            <a:r>
              <a:rPr lang="lv-LV" dirty="0"/>
              <a:t>Klientam 1.janvārī </a:t>
            </a:r>
            <a:r>
              <a:rPr lang="lv-LV" b="1" dirty="0"/>
              <a:t>pieejami visi līdzšinējie reģistri</a:t>
            </a:r>
          </a:p>
          <a:p>
            <a:r>
              <a:rPr lang="lv-LV" b="1" dirty="0"/>
              <a:t>Klientu apkalpošana </a:t>
            </a:r>
            <a:r>
              <a:rPr lang="lv-LV" dirty="0"/>
              <a:t>reģionos: LAD klientu apkalpošanas centros un sektoros</a:t>
            </a:r>
          </a:p>
          <a:p>
            <a:r>
              <a:rPr lang="lv-LV" dirty="0"/>
              <a:t>Pakāpeniska pāreja uz vienu e-pakalpojumu kanālu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6102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9" y="1179368"/>
            <a:ext cx="10095345" cy="567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40436" y="1603295"/>
            <a:ext cx="3013364" cy="987504"/>
          </a:xfrm>
          <a:prstGeom prst="roundRect">
            <a:avLst/>
          </a:prstGeom>
          <a:solidFill>
            <a:srgbClr val="90BD4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</a:rPr>
              <a:t>Vidējā atbalsta summa </a:t>
            </a:r>
            <a:r>
              <a:rPr lang="lv-LV" sz="1400" b="1" dirty="0">
                <a:solidFill>
                  <a:srgbClr val="3F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</a:rPr>
              <a:t>, EUR/ha</a:t>
            </a:r>
          </a:p>
          <a:p>
            <a:pPr algn="ctr"/>
            <a:r>
              <a:rPr lang="lv-LV" sz="24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757979-00A9-4568-5A9F-BEB11C73ABC9}"/>
              </a:ext>
            </a:extLst>
          </p:cNvPr>
          <p:cNvSpPr txBox="1">
            <a:spLocks/>
          </p:cNvSpPr>
          <p:nvPr/>
        </p:nvSpPr>
        <p:spPr>
          <a:xfrm>
            <a:off x="745836" y="27773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dirty="0"/>
              <a:t>Platību maksājumu salīdzinājums 2023/2022 – visas saimniecības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0436" y="2749391"/>
            <a:ext cx="3013364" cy="987504"/>
          </a:xfrm>
          <a:prstGeom prst="roundRect">
            <a:avLst/>
          </a:prstGeom>
          <a:solidFill>
            <a:srgbClr val="90BD4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</a:rPr>
              <a:t>Vidējā atbalsta summa </a:t>
            </a:r>
            <a:r>
              <a:rPr lang="lv-LV" sz="1400" b="1" dirty="0">
                <a:solidFill>
                  <a:srgbClr val="3F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</a:t>
            </a: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</a:rPr>
              <a:t>, EUR/ha</a:t>
            </a:r>
          </a:p>
          <a:p>
            <a:pPr algn="ctr"/>
            <a:r>
              <a:rPr lang="lv-LV" sz="24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207</a:t>
            </a:r>
          </a:p>
        </p:txBody>
      </p:sp>
    </p:spTree>
    <p:extLst>
      <p:ext uri="{BB962C8B-B14F-4D97-AF65-F5344CB8AC3E}">
        <p14:creationId xmlns:p14="http://schemas.microsoft.com/office/powerpoint/2010/main" val="175976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8055" cy="1325563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+mn-lt"/>
              </a:rPr>
              <a:t>Platību maksājumi – 3.ekoshēma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2025. gadā jauna </a:t>
            </a:r>
            <a:r>
              <a:rPr lang="lv-LV" dirty="0" err="1"/>
              <a:t>ekoshēma</a:t>
            </a:r>
            <a:r>
              <a:rPr lang="lv-LV" dirty="0"/>
              <a:t> – </a:t>
            </a:r>
            <a:r>
              <a:rPr lang="lv-LV" b="1" dirty="0"/>
              <a:t>atbalstam par ainavas elementu izveidi un saglabāšanu </a:t>
            </a:r>
          </a:p>
          <a:p>
            <a:r>
              <a:rPr lang="lv-LV" dirty="0"/>
              <a:t>Piešķir par aramzemi, ja tās ieskautu ainavas elementu kopējā platība:</a:t>
            </a:r>
          </a:p>
          <a:p>
            <a:pPr lvl="1"/>
            <a:r>
              <a:rPr lang="lv-LV" dirty="0"/>
              <a:t>ir vismaz 1% no kopējās aramzemes platības, bet nav mazāka par 0,1 ha</a:t>
            </a:r>
          </a:p>
          <a:p>
            <a:pPr lvl="1"/>
            <a:r>
              <a:rPr lang="lv-LV" dirty="0"/>
              <a:t>nepārsniedz 20 % no lauka bloka platības</a:t>
            </a:r>
          </a:p>
          <a:p>
            <a:r>
              <a:rPr lang="lv-LV" dirty="0"/>
              <a:t>EKO3 pieteiktie ainavas elementi jāsaglabā visu kalendāro gadu un tiem jābūt lauksaimnieka īpašumā vai tiesiskajā valdījumā (lietošanā) kārtējā gada 15. jūnijā</a:t>
            </a:r>
          </a:p>
        </p:txBody>
      </p:sp>
    </p:spTree>
    <p:extLst>
      <p:ext uri="{BB962C8B-B14F-4D97-AF65-F5344CB8AC3E}">
        <p14:creationId xmlns:p14="http://schemas.microsoft.com/office/powerpoint/2010/main" val="109466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>
                <a:latin typeface="+mn-lt"/>
              </a:rPr>
              <a:t>Ainavas elementi 3.ekoshēmai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111" y="1561265"/>
            <a:ext cx="11610473" cy="472841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lv-LV" b="1" dirty="0"/>
              <a:t>Pastāvīgas </a:t>
            </a:r>
            <a:r>
              <a:rPr lang="lv-LV" b="1" dirty="0" err="1"/>
              <a:t>biodaudzveidības</a:t>
            </a:r>
            <a:r>
              <a:rPr lang="lv-LV" b="1" dirty="0"/>
              <a:t> salas</a:t>
            </a:r>
            <a:r>
              <a:rPr lang="lv-LV" dirty="0"/>
              <a:t>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lv-LV" b="1" dirty="0"/>
              <a:t>Dīķi un to piekrastes veģetācija</a:t>
            </a:r>
            <a:endParaRPr lang="lv-LV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lv-LV" b="1" dirty="0"/>
              <a:t>Koki, koku vai krūmu puduri, koku rindas</a:t>
            </a:r>
            <a:r>
              <a:rPr lang="lv-LV" dirty="0"/>
              <a:t> </a:t>
            </a:r>
            <a:r>
              <a:rPr lang="lv-LV" b="1" dirty="0"/>
              <a:t>akmeņu kaudzes</a:t>
            </a:r>
            <a:endParaRPr lang="lv-LV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lv-LV" b="1" dirty="0"/>
              <a:t>Aizsargājamie koki, dižakmeņi un alejas</a:t>
            </a:r>
            <a:endParaRPr lang="lv-LV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lv-LV" sz="3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dirty="0"/>
              <a:t>Var pieteikt ainavas elementus: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kas kārtējā gada 1.aprīlī ir iekļauti LAD lauku reģistra ainavas elementu slānī vai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lv-LV" dirty="0"/>
              <a:t>par kuriem līdz kārtējā gada 1.aprīlim EPS ir iesniegts iesniegums to iekļaušanai LAD lauku reģistrā</a:t>
            </a:r>
          </a:p>
        </p:txBody>
      </p:sp>
    </p:spTree>
    <p:extLst>
      <p:ext uri="{BB962C8B-B14F-4D97-AF65-F5344CB8AC3E}">
        <p14:creationId xmlns:p14="http://schemas.microsoft.com/office/powerpoint/2010/main" val="366192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1973A-EA1B-AC23-4460-1AACC765B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46E6-9E08-0277-0471-44D80EAC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89" y="5922"/>
            <a:ext cx="11403105" cy="1325563"/>
          </a:xfrm>
        </p:spPr>
        <p:txBody>
          <a:bodyPr/>
          <a:lstStyle/>
          <a:p>
            <a:pPr algn="ctr"/>
            <a:r>
              <a:rPr lang="lv-LV" sz="4000" b="1" dirty="0">
                <a:latin typeface="+mn-lt"/>
              </a:rPr>
              <a:t>«Tipiska» dārzkopja saimniecība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A0AD8-B60C-7DD1-0BD5-694C55DAF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8" y="1199702"/>
            <a:ext cx="10080812" cy="56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8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Provizoriskais pieteikums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Var </a:t>
            </a:r>
            <a:r>
              <a:rPr lang="lv-LV" b="1" dirty="0"/>
              <a:t>daļēji</a:t>
            </a:r>
            <a:r>
              <a:rPr lang="lv-LV" dirty="0"/>
              <a:t> aizpildīt no </a:t>
            </a:r>
            <a:r>
              <a:rPr lang="lv-LV" b="1" dirty="0"/>
              <a:t>10. februāra</a:t>
            </a:r>
            <a:r>
              <a:rPr lang="lv-LV" dirty="0"/>
              <a:t>:</a:t>
            </a:r>
          </a:p>
          <a:p>
            <a:r>
              <a:rPr lang="lv-LV" dirty="0"/>
              <a:t>nokopēt iepriekšējā gada platību maksājumu iesniegumu, tajā iesniegtos laukus</a:t>
            </a:r>
          </a:p>
          <a:p>
            <a:r>
              <a:rPr lang="lv-LV" dirty="0"/>
              <a:t>labot laukus vai pievienot jaunus laukus</a:t>
            </a:r>
          </a:p>
          <a:p>
            <a:r>
              <a:rPr lang="lv-LV" dirty="0"/>
              <a:t>norādīt audzējamo kultūraugu katrā no laukiem un izvēlēties atbalsta veidus 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Vēl nevar pieteikties jaunajai 3.ekoshēmai!</a:t>
            </a:r>
          </a:p>
        </p:txBody>
      </p:sp>
    </p:spTree>
    <p:extLst>
      <p:ext uri="{BB962C8B-B14F-4D97-AF65-F5344CB8AC3E}">
        <p14:creationId xmlns:p14="http://schemas.microsoft.com/office/powerpoint/2010/main" val="351276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Provizoriskais pieteikums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/>
              <a:t>«Īsto» iesniegumu varēs iesniegt no </a:t>
            </a:r>
            <a:r>
              <a:rPr lang="lv-LV" sz="3200" b="1" dirty="0"/>
              <a:t>15. aprīļa</a:t>
            </a:r>
            <a:r>
              <a:rPr lang="lv-LV" sz="3200" dirty="0"/>
              <a:t>:</a:t>
            </a:r>
          </a:p>
          <a:p>
            <a:r>
              <a:rPr lang="lv-LV" dirty="0"/>
              <a:t>EPS būs papildināts ar jaunās 3.ekoshēmas nosacījumiem – būs jauns kartes slānis ar nepieciešamajiem ainavu elementiem </a:t>
            </a:r>
          </a:p>
          <a:p>
            <a:r>
              <a:rPr lang="lv-LV" dirty="0"/>
              <a:t>būs skatāmi aktuālie slāņi kartē (kadastra robežas, bioloģiski daudzveidīgie zālāji, precizēts grāvju slānis, mitrāju slānis u.c.)</a:t>
            </a:r>
          </a:p>
          <a:p>
            <a:r>
              <a:rPr lang="lv-LV" dirty="0"/>
              <a:t>tiks kā arī precizētas lauku bloku robežas atbilstoši 2025. gada situācijai </a:t>
            </a:r>
          </a:p>
        </p:txBody>
      </p:sp>
    </p:spTree>
    <p:extLst>
      <p:ext uri="{BB962C8B-B14F-4D97-AF65-F5344CB8AC3E}">
        <p14:creationId xmlns:p14="http://schemas.microsoft.com/office/powerpoint/2010/main" val="333354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F2021"/>
      </a:dk1>
      <a:lt1>
        <a:sysClr val="window" lastClr="FFFFFF"/>
      </a:lt1>
      <a:dk2>
        <a:srgbClr val="3F2021"/>
      </a:dk2>
      <a:lt2>
        <a:srgbClr val="F2F2F2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</TotalTime>
  <Words>1392</Words>
  <Application>Microsoft Office PowerPoint</Application>
  <PresentationFormat>Platekrāna</PresentationFormat>
  <Paragraphs>320</Paragraphs>
  <Slides>22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Verdana bold</vt:lpstr>
      <vt:lpstr>Office Theme</vt:lpstr>
      <vt:lpstr>Aktualitātes</vt:lpstr>
      <vt:lpstr>2024. gadā izmaksāti 650 milj.eiro</vt:lpstr>
      <vt:lpstr>Veiksmīga Lauksaimniecības datu centra pievienošana</vt:lpstr>
      <vt:lpstr>PowerPoint prezentācija</vt:lpstr>
      <vt:lpstr>Platību maksājumi – 3.ekoshēma</vt:lpstr>
      <vt:lpstr>Ainavas elementi 3.ekoshēmai</vt:lpstr>
      <vt:lpstr>«Tipiska» dārzkopja saimniecība 2024</vt:lpstr>
      <vt:lpstr>Provizoriskais pieteikums (I)</vt:lpstr>
      <vt:lpstr>Provizoriskais pieteikums (II)</vt:lpstr>
      <vt:lpstr>Lauku bloku precizēšana</vt:lpstr>
      <vt:lpstr>Īstermiņa aizdevums no ISIP </vt:lpstr>
      <vt:lpstr>LAD publiskā kartē - informācija par iepriekšējos gados deklarētajiem kultūraugiem</vt:lpstr>
      <vt:lpstr>PowerPoint prezentācija</vt:lpstr>
      <vt:lpstr>PowerPoint prezentācija</vt:lpstr>
      <vt:lpstr>Laistīšanas, pretsalnu aizsardzības un pretkrusas tīklu un jumtu pieteiktie un apstiprinātie IMA projekti no 2022. - 2024. gadam</vt:lpstr>
      <vt:lpstr>PowerPoint prezentācija</vt:lpstr>
      <vt:lpstr>Investīcijas. Kārtas 2025. gadā</vt:lpstr>
      <vt:lpstr>Apdrošināšana</vt:lpstr>
      <vt:lpstr>Kredītprocenti</vt:lpstr>
      <vt:lpstr>De minimis lauksaimniecības nozarei (primārajiem ražotājiem)</vt:lpstr>
      <vt:lpstr>Piens un augļi skolai</vt:lpstr>
      <vt:lpstr>Paldies! Jautājumi?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Andris Grundulis</cp:lastModifiedBy>
  <cp:revision>157</cp:revision>
  <dcterms:created xsi:type="dcterms:W3CDTF">2024-02-06T13:44:06Z</dcterms:created>
  <dcterms:modified xsi:type="dcterms:W3CDTF">2025-02-14T06:30:09Z</dcterms:modified>
</cp:coreProperties>
</file>