
<file path=[Content_Types].xml><?xml version="1.0" encoding="utf-8"?>
<Types xmlns="http://schemas.openxmlformats.org/package/2006/content-types">
  <Default Extension="1" ContentType="image/jpeg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25"/>
  </p:notesMasterIdLst>
  <p:handoutMasterIdLst>
    <p:handoutMasterId r:id="rId26"/>
  </p:handoutMasterIdLst>
  <p:sldIdLst>
    <p:sldId id="256" r:id="rId5"/>
    <p:sldId id="348" r:id="rId6"/>
    <p:sldId id="367" r:id="rId7"/>
    <p:sldId id="356" r:id="rId8"/>
    <p:sldId id="360" r:id="rId9"/>
    <p:sldId id="361" r:id="rId10"/>
    <p:sldId id="265" r:id="rId11"/>
    <p:sldId id="362" r:id="rId12"/>
    <p:sldId id="364" r:id="rId13"/>
    <p:sldId id="363" r:id="rId14"/>
    <p:sldId id="365" r:id="rId15"/>
    <p:sldId id="368" r:id="rId16"/>
    <p:sldId id="322" r:id="rId17"/>
    <p:sldId id="358" r:id="rId18"/>
    <p:sldId id="328" r:id="rId19"/>
    <p:sldId id="337" r:id="rId20"/>
    <p:sldId id="369" r:id="rId21"/>
    <p:sldId id="370" r:id="rId22"/>
    <p:sldId id="286" r:id="rId23"/>
    <p:sldId id="346" r:id="rId24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3F2021"/>
    <a:srgbClr val="8B474D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3816" autoAdjust="0"/>
  </p:normalViewPr>
  <p:slideViewPr>
    <p:cSldViewPr snapToGrid="0">
      <p:cViewPr varScale="1">
        <p:scale>
          <a:sx n="94" d="100"/>
          <a:sy n="94" d="100"/>
        </p:scale>
        <p:origin x="13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60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lv-LV" dirty="0"/>
              <a:t>Integrētās audzēšanas prasību kontroles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Sheet1!$C$6</c:f>
              <c:strCache>
                <c:ptCount val="1"/>
                <c:pt idx="0">
                  <c:v>Integrētās audzēšanas prasību kontroles</c:v>
                </c:pt>
              </c:strCache>
            </c:strRef>
          </c:cat>
          <c:val>
            <c:numRef>
              <c:f>Sheet1!$D$6</c:f>
              <c:numCache>
                <c:formatCode>General</c:formatCode>
                <c:ptCount val="1"/>
                <c:pt idx="0">
                  <c:v>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E9-4D3F-A9B7-8D0D44A2EAA5}"/>
            </c:ext>
          </c:extLst>
        </c:ser>
        <c:ser>
          <c:idx val="1"/>
          <c:order val="1"/>
          <c:tx>
            <c:strRef>
              <c:f>Sheet1!$E$5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Sheet1!$C$6</c:f>
              <c:strCache>
                <c:ptCount val="1"/>
                <c:pt idx="0">
                  <c:v>Integrētās audzēšanas prasību kontroles</c:v>
                </c:pt>
              </c:strCache>
            </c:strRef>
          </c:cat>
          <c:val>
            <c:numRef>
              <c:f>Sheet1!$E$6</c:f>
              <c:numCache>
                <c:formatCode>General</c:formatCode>
                <c:ptCount val="1"/>
                <c:pt idx="0">
                  <c:v>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E9-4D3F-A9B7-8D0D44A2EAA5}"/>
            </c:ext>
          </c:extLst>
        </c:ser>
        <c:ser>
          <c:idx val="2"/>
          <c:order val="2"/>
          <c:tx>
            <c:strRef>
              <c:f>Sheet1!$F$5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Sheet1!$C$6</c:f>
              <c:strCache>
                <c:ptCount val="1"/>
                <c:pt idx="0">
                  <c:v>Integrētās audzēšanas prasību kontroles</c:v>
                </c:pt>
              </c:strCache>
            </c:strRef>
          </c:cat>
          <c:val>
            <c:numRef>
              <c:f>Sheet1!$F$6</c:f>
              <c:numCache>
                <c:formatCode>General</c:formatCode>
                <c:ptCount val="1"/>
                <c:pt idx="0">
                  <c:v>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E9-4D3F-A9B7-8D0D44A2EA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876716368"/>
        <c:axId val="876715408"/>
      </c:barChart>
      <c:catAx>
        <c:axId val="876716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76715408"/>
        <c:crosses val="autoZero"/>
        <c:auto val="1"/>
        <c:lblAlgn val="ctr"/>
        <c:lblOffset val="100"/>
        <c:noMultiLvlLbl val="0"/>
      </c:catAx>
      <c:valAx>
        <c:axId val="87671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716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lv-LV"/>
              <a:t>Pārbaudītās personas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Sheet1!$C$7</c:f>
              <c:strCache>
                <c:ptCount val="1"/>
                <c:pt idx="0">
                  <c:v>Pārbaudītās personas </c:v>
                </c:pt>
              </c:strCache>
            </c:strRef>
          </c:cat>
          <c:val>
            <c:numRef>
              <c:f>Sheet1!$D$7</c:f>
              <c:numCache>
                <c:formatCode>General</c:formatCode>
                <c:ptCount val="1"/>
                <c:pt idx="0">
                  <c:v>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42-488B-A35E-DF35AAF59F39}"/>
            </c:ext>
          </c:extLst>
        </c:ser>
        <c:ser>
          <c:idx val="1"/>
          <c:order val="1"/>
          <c:tx>
            <c:strRef>
              <c:f>Sheet1!$E$5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Sheet1!$C$7</c:f>
              <c:strCache>
                <c:ptCount val="1"/>
                <c:pt idx="0">
                  <c:v>Pārbaudītās personas </c:v>
                </c:pt>
              </c:strCache>
            </c:strRef>
          </c:cat>
          <c:val>
            <c:numRef>
              <c:f>Sheet1!$E$7</c:f>
              <c:numCache>
                <c:formatCode>General</c:formatCode>
                <c:ptCount val="1"/>
                <c:pt idx="0">
                  <c:v>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42-488B-A35E-DF35AAF59F39}"/>
            </c:ext>
          </c:extLst>
        </c:ser>
        <c:ser>
          <c:idx val="2"/>
          <c:order val="2"/>
          <c:tx>
            <c:strRef>
              <c:f>Sheet1!$F$5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Sheet1!$C$7</c:f>
              <c:strCache>
                <c:ptCount val="1"/>
                <c:pt idx="0">
                  <c:v>Pārbaudītās personas </c:v>
                </c:pt>
              </c:strCache>
            </c:strRef>
          </c:cat>
          <c:val>
            <c:numRef>
              <c:f>Sheet1!$F$7</c:f>
              <c:numCache>
                <c:formatCode>General</c:formatCode>
                <c:ptCount val="1"/>
                <c:pt idx="0">
                  <c:v>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42-488B-A35E-DF35AAF59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876716368"/>
        <c:axId val="876715408"/>
      </c:barChart>
      <c:catAx>
        <c:axId val="876716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76715408"/>
        <c:crosses val="autoZero"/>
        <c:auto val="1"/>
        <c:lblAlgn val="ctr"/>
        <c:lblOffset val="100"/>
        <c:noMultiLvlLbl val="0"/>
      </c:catAx>
      <c:valAx>
        <c:axId val="87671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716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lv-LV"/>
              <a:t>Pārbaudītie lauki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Sheet1!$C$8</c:f>
              <c:strCache>
                <c:ptCount val="1"/>
                <c:pt idx="0">
                  <c:v>Pārbaudītie lauki</c:v>
                </c:pt>
              </c:strCache>
            </c:strRef>
          </c:cat>
          <c:val>
            <c:numRef>
              <c:f>Sheet1!$D$8</c:f>
              <c:numCache>
                <c:formatCode>General</c:formatCode>
                <c:ptCount val="1"/>
                <c:pt idx="0">
                  <c:v>2270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E1-46E3-9085-CB9A2E903904}"/>
            </c:ext>
          </c:extLst>
        </c:ser>
        <c:ser>
          <c:idx val="1"/>
          <c:order val="1"/>
          <c:tx>
            <c:strRef>
              <c:f>Sheet1!$E$5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Sheet1!$C$8</c:f>
              <c:strCache>
                <c:ptCount val="1"/>
                <c:pt idx="0">
                  <c:v>Pārbaudītie lauki</c:v>
                </c:pt>
              </c:strCache>
            </c:strRef>
          </c:cat>
          <c:val>
            <c:numRef>
              <c:f>Sheet1!$E$8</c:f>
              <c:numCache>
                <c:formatCode>General</c:formatCode>
                <c:ptCount val="1"/>
                <c:pt idx="0">
                  <c:v>2183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E1-46E3-9085-CB9A2E903904}"/>
            </c:ext>
          </c:extLst>
        </c:ser>
        <c:ser>
          <c:idx val="2"/>
          <c:order val="2"/>
          <c:tx>
            <c:strRef>
              <c:f>Sheet1!$F$5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Sheet1!$C$8</c:f>
              <c:strCache>
                <c:ptCount val="1"/>
                <c:pt idx="0">
                  <c:v>Pārbaudītie lauki</c:v>
                </c:pt>
              </c:strCache>
            </c:strRef>
          </c:cat>
          <c:val>
            <c:numRef>
              <c:f>Sheet1!$F$8</c:f>
              <c:numCache>
                <c:formatCode>General</c:formatCode>
                <c:ptCount val="1"/>
                <c:pt idx="0">
                  <c:v>2304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E1-46E3-9085-CB9A2E903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876716368"/>
        <c:axId val="876715408"/>
      </c:barChart>
      <c:catAx>
        <c:axId val="876716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76715408"/>
        <c:crosses val="autoZero"/>
        <c:auto val="1"/>
        <c:lblAlgn val="ctr"/>
        <c:lblOffset val="100"/>
        <c:noMultiLvlLbl val="0"/>
      </c:catAx>
      <c:valAx>
        <c:axId val="87671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716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lv-LV"/>
              <a:t>Noņemtie augu un augu produktu paraugi IA saimniecībās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Sheet1!$C$9</c:f>
              <c:strCache>
                <c:ptCount val="1"/>
                <c:pt idx="0">
                  <c:v>Noņemtie augu un augu produktu paraugi IA saimniecībās </c:v>
                </c:pt>
              </c:strCache>
            </c:strRef>
          </c:cat>
          <c:val>
            <c:numRef>
              <c:f>Sheet1!$D$9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AA-4363-8319-B1A4E2EDC7D1}"/>
            </c:ext>
          </c:extLst>
        </c:ser>
        <c:ser>
          <c:idx val="1"/>
          <c:order val="1"/>
          <c:tx>
            <c:strRef>
              <c:f>Sheet1!$E$5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Sheet1!$C$9</c:f>
              <c:strCache>
                <c:ptCount val="1"/>
                <c:pt idx="0">
                  <c:v>Noņemtie augu un augu produktu paraugi IA saimniecībās </c:v>
                </c:pt>
              </c:strCache>
            </c:strRef>
          </c:cat>
          <c:val>
            <c:numRef>
              <c:f>Sheet1!$E$9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AA-4363-8319-B1A4E2EDC7D1}"/>
            </c:ext>
          </c:extLst>
        </c:ser>
        <c:ser>
          <c:idx val="2"/>
          <c:order val="2"/>
          <c:tx>
            <c:strRef>
              <c:f>Sheet1!$F$5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Sheet1!$C$9</c:f>
              <c:strCache>
                <c:ptCount val="1"/>
                <c:pt idx="0">
                  <c:v>Noņemtie augu un augu produktu paraugi IA saimniecībās </c:v>
                </c:pt>
              </c:strCache>
            </c:strRef>
          </c:cat>
          <c:val>
            <c:numRef>
              <c:f>Sheet1!$F$9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AA-4363-8319-B1A4E2EDC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876716368"/>
        <c:axId val="876715408"/>
      </c:barChart>
      <c:catAx>
        <c:axId val="876716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76715408"/>
        <c:crosses val="autoZero"/>
        <c:auto val="1"/>
        <c:lblAlgn val="ctr"/>
        <c:lblOffset val="100"/>
        <c:noMultiLvlLbl val="0"/>
      </c:catAx>
      <c:valAx>
        <c:axId val="87671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716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lv-LV"/>
              <a:t>Pieņemts lēmums par neatbilstību L/s produktu integrētās audzēšanas prasībām, lauku skaits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Sheet1!$C$11</c:f>
              <c:strCache>
                <c:ptCount val="1"/>
                <c:pt idx="0">
                  <c:v>Pieņemts lēmums par neatbilstību L/s produktu integrētās audzēšanas prasībām, lauku skaits</c:v>
                </c:pt>
              </c:strCache>
            </c:strRef>
          </c:cat>
          <c:val>
            <c:numRef>
              <c:f>Sheet1!$D$11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10-407C-AA41-6B115E2796EC}"/>
            </c:ext>
          </c:extLst>
        </c:ser>
        <c:ser>
          <c:idx val="1"/>
          <c:order val="1"/>
          <c:tx>
            <c:strRef>
              <c:f>Sheet1!$E$5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Sheet1!$C$11</c:f>
              <c:strCache>
                <c:ptCount val="1"/>
                <c:pt idx="0">
                  <c:v>Pieņemts lēmums par neatbilstību L/s produktu integrētās audzēšanas prasībām, lauku skaits</c:v>
                </c:pt>
              </c:strCache>
            </c:strRef>
          </c:cat>
          <c:val>
            <c:numRef>
              <c:f>Sheet1!$E$11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10-407C-AA41-6B115E2796EC}"/>
            </c:ext>
          </c:extLst>
        </c:ser>
        <c:ser>
          <c:idx val="2"/>
          <c:order val="2"/>
          <c:tx>
            <c:strRef>
              <c:f>Sheet1!$F$5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Sheet1!$C$11</c:f>
              <c:strCache>
                <c:ptCount val="1"/>
                <c:pt idx="0">
                  <c:v>Pieņemts lēmums par neatbilstību L/s produktu integrētās audzēšanas prasībām, lauku skaits</c:v>
                </c:pt>
              </c:strCache>
            </c:strRef>
          </c:cat>
          <c:val>
            <c:numRef>
              <c:f>Sheet1!$F$11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10-407C-AA41-6B115E2796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876716368"/>
        <c:axId val="876715408"/>
      </c:barChart>
      <c:catAx>
        <c:axId val="876716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76715408"/>
        <c:crosses val="autoZero"/>
        <c:auto val="1"/>
        <c:lblAlgn val="ctr"/>
        <c:lblOffset val="100"/>
        <c:noMultiLvlLbl val="0"/>
      </c:catAx>
      <c:valAx>
        <c:axId val="87671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716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5A8A16-B70C-8E7F-16DD-9B214D4663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2EFFF-3A56-61B7-E4DC-BA7018BE96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25CA6-E708-4F8F-A5C1-573F5D096F8D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A54AD-FD88-9FFC-BE9B-F14B53EE60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C75F6-40F5-5918-78C8-3A4F8321D8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B576A-CB5A-4B52-9F43-21B4F60E276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365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FA578-17C5-4A2D-B898-DEF34A7152BC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9CA55-90E2-4D72-9C8B-781BC10B9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80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9CA55-90E2-4D72-9C8B-781BC10B9F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4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9CA55-90E2-4D72-9C8B-781BC10B9F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37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9CA55-90E2-4D72-9C8B-781BC10B9F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68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9CA55-90E2-4D72-9C8B-781BC10B9F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3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9CA55-90E2-4D72-9C8B-781BC10B9F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20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9CA55-90E2-4D72-9C8B-781BC10B9F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96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661571" y="5123236"/>
            <a:ext cx="5292563" cy="41917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1330325"/>
            <a:ext cx="6386513" cy="3592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C0F33-14E4-4D20-88F6-D26F3E574C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-9525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A2C9F-80F1-471F-B799-C63B4C1F76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6682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003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505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836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8606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C54F5-AD63-41DD-B57E-CD955AA5E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27" y="0"/>
            <a:ext cx="2265146" cy="249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F80280-E4B9-E8CE-67ED-2B773B706F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6682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91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7DD278-257B-4C75-BA05-1B316DBF1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88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B161D7-4A88-4AC0-BB6E-DAAD453FA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1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2100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6597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199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0284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5DBFD-1BC1-42FF-867B-28A361374EA8}" type="datetimeFigureOut">
              <a:rPr lang="lv-LV" smtClean="0"/>
              <a:t>14.02.2025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721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112193/premium-photo-image-sprout-grow-agriculture" TargetMode="External"/><Relationship Id="rId2" Type="http://schemas.openxmlformats.org/officeDocument/2006/relationships/image" Target="../media/image48.1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31414/premium-photo-image-agriculture-biology-closeup" TargetMode="External"/><Relationship Id="rId2" Type="http://schemas.openxmlformats.org/officeDocument/2006/relationships/image" Target="../media/image66.1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sv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://www.vaad.gov.lv/" TargetMode="External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hyperlink" Target="https://fi.wikipedia.org/wiki/YouTuben_historia" TargetMode="External"/><Relationship Id="rId4" Type="http://schemas.openxmlformats.org/officeDocument/2006/relationships/hyperlink" Target="http://noverojumi.vaad.gov.lv/" TargetMode="External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ad.gov.lv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07BDC-D297-4A10-BA9E-D5E6182DA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3947"/>
            <a:ext cx="9144000" cy="1515762"/>
          </a:xfrm>
        </p:spPr>
        <p:txBody>
          <a:bodyPr anchor="ctr" anchorCtr="0">
            <a:noAutofit/>
          </a:bodyPr>
          <a:lstStyle/>
          <a:p>
            <a:r>
              <a:rPr lang="lv-LV" sz="4000" b="1" dirty="0"/>
              <a:t>Valsts augu aizsardzības dienesta aktualitātes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06B6E-4FEA-4435-A287-33AA49832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83200"/>
            <a:ext cx="9144000" cy="1290595"/>
          </a:xfrm>
        </p:spPr>
        <p:txBody>
          <a:bodyPr>
            <a:normAutofit/>
          </a:bodyPr>
          <a:lstStyle/>
          <a:p>
            <a:r>
              <a:rPr lang="lv-LV" altLang="lv-LV" b="1" dirty="0">
                <a:solidFill>
                  <a:srgbClr val="3F2021"/>
                </a:solidFill>
              </a:rPr>
              <a:t>Kristīne Lomakina</a:t>
            </a:r>
          </a:p>
          <a:p>
            <a:r>
              <a:rPr lang="lv-LV" altLang="lv-LV" dirty="0">
                <a:solidFill>
                  <a:srgbClr val="3F2021"/>
                </a:solidFill>
              </a:rPr>
              <a:t>direktore</a:t>
            </a:r>
          </a:p>
          <a:p>
            <a:r>
              <a:rPr lang="lv-LV" altLang="lv-LV" sz="1000" dirty="0">
                <a:solidFill>
                  <a:srgbClr val="3F2021"/>
                </a:solidFill>
                <a:latin typeface="Arial" panose="020B0604020202020204" pitchFamily="34" charset="0"/>
              </a:rPr>
              <a:t>14.02.2024., Bulduru tehnikums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211532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1E10-8D71-2966-5761-081E9EB9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08" y="1751491"/>
            <a:ext cx="2803992" cy="2964862"/>
          </a:xfrm>
        </p:spPr>
        <p:txBody>
          <a:bodyPr>
            <a:noAutofit/>
          </a:bodyPr>
          <a:lstStyle/>
          <a:p>
            <a:r>
              <a:rPr lang="lv-LV" sz="3200" b="1" dirty="0"/>
              <a:t>AAL atliekvielu kontrolei ņemti 29 paraugi. </a:t>
            </a:r>
            <a:br>
              <a:rPr lang="lv-LV" sz="3200" b="1" dirty="0"/>
            </a:br>
            <a:br>
              <a:rPr lang="lv-LV" sz="2800" dirty="0"/>
            </a:br>
            <a:r>
              <a:rPr lang="lv-LV" sz="2800" dirty="0"/>
              <a:t>Nevienā no tiem neatbilstošs AAL lietojums netika konstatēts. 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E23B4B40-22E0-33FD-04B2-C64B5D46A430}"/>
              </a:ext>
            </a:extLst>
          </p:cNvPr>
          <p:cNvSpPr/>
          <p:nvPr/>
        </p:nvSpPr>
        <p:spPr>
          <a:xfrm>
            <a:off x="4304130" y="1652673"/>
            <a:ext cx="3339959" cy="505407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Kartupeļi, kartupeļu laksti ar bumbuļiem</a:t>
            </a:r>
          </a:p>
        </p:txBody>
      </p:sp>
      <p:pic>
        <p:nvPicPr>
          <p:cNvPr id="6" name="Picture 5" descr="A group of potatoes in a circle&#10;&#10;AI-generated content may be incorrect.">
            <a:extLst>
              <a:ext uri="{FF2B5EF4-FFF2-40B4-BE49-F238E27FC236}">
                <a16:creationId xmlns:a16="http://schemas.microsoft.com/office/drawing/2014/main" id="{18E1AC85-6940-8031-C860-DDB6E8B1C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00" y="1028939"/>
            <a:ext cx="1329070" cy="1329070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8C81E578-6959-EF93-F91C-C3AD5B80677A}"/>
              </a:ext>
            </a:extLst>
          </p:cNvPr>
          <p:cNvSpPr/>
          <p:nvPr/>
        </p:nvSpPr>
        <p:spPr>
          <a:xfrm>
            <a:off x="4297206" y="2911323"/>
            <a:ext cx="3339959" cy="40011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Āboli, ābeļu zari ar āboliem </a:t>
            </a:r>
          </a:p>
        </p:txBody>
      </p:sp>
      <p:pic>
        <p:nvPicPr>
          <p:cNvPr id="8" name="Picture 7" descr="A close up of a red apple&#10;&#10;AI-generated content may be incorrect.">
            <a:extLst>
              <a:ext uri="{FF2B5EF4-FFF2-40B4-BE49-F238E27FC236}">
                <a16:creationId xmlns:a16="http://schemas.microsoft.com/office/drawing/2014/main" id="{90AF9AAB-258D-365B-711B-D0D851378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00" y="2222525"/>
            <a:ext cx="1329071" cy="1329071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95C43E52-EB97-C698-2025-2F0AB81FEBB2}"/>
              </a:ext>
            </a:extLst>
          </p:cNvPr>
          <p:cNvSpPr/>
          <p:nvPr/>
        </p:nvSpPr>
        <p:spPr>
          <a:xfrm>
            <a:off x="4283679" y="4205510"/>
            <a:ext cx="2986961" cy="40011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/>
              <a:t>Sīpoli, sīpoli ar lokiem </a:t>
            </a:r>
            <a:endParaRPr lang="lv-LV" dirty="0"/>
          </a:p>
        </p:txBody>
      </p:sp>
      <p:pic>
        <p:nvPicPr>
          <p:cNvPr id="10" name="Picture 9" descr="A close-up of a green plant&#10;&#10;AI-generated content may be incorrect.">
            <a:extLst>
              <a:ext uri="{FF2B5EF4-FFF2-40B4-BE49-F238E27FC236}">
                <a16:creationId xmlns:a16="http://schemas.microsoft.com/office/drawing/2014/main" id="{22344072-3E79-4B7A-8EED-4E4083747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75" y="3461972"/>
            <a:ext cx="1365321" cy="1365321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365AAE7-C071-7493-C7E5-7FED18B533FD}"/>
              </a:ext>
            </a:extLst>
          </p:cNvPr>
          <p:cNvSpPr/>
          <p:nvPr/>
        </p:nvSpPr>
        <p:spPr>
          <a:xfrm>
            <a:off x="4042810" y="5440792"/>
            <a:ext cx="2398966" cy="40011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Smiltsērkšķi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50081958-BCA1-8CAE-5D75-8E7971D3354E}"/>
              </a:ext>
            </a:extLst>
          </p:cNvPr>
          <p:cNvSpPr/>
          <p:nvPr/>
        </p:nvSpPr>
        <p:spPr>
          <a:xfrm>
            <a:off x="8861932" y="5939710"/>
            <a:ext cx="3246336" cy="40011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71463"/>
            <a:r>
              <a:rPr lang="lv-LV" dirty="0"/>
              <a:t>Burkāni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6C6B072C-537A-A7EF-4FE9-852B8E4A971F}"/>
              </a:ext>
            </a:extLst>
          </p:cNvPr>
          <p:cNvSpPr/>
          <p:nvPr/>
        </p:nvSpPr>
        <p:spPr>
          <a:xfrm>
            <a:off x="8671388" y="4785307"/>
            <a:ext cx="3436880" cy="40011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444500"/>
            <a:r>
              <a:rPr lang="lv-LV" dirty="0"/>
              <a:t>Galda bietes 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F740718B-D58D-7868-4FAD-CBFD08E55367}"/>
              </a:ext>
            </a:extLst>
          </p:cNvPr>
          <p:cNvSpPr/>
          <p:nvPr/>
        </p:nvSpPr>
        <p:spPr>
          <a:xfrm>
            <a:off x="8385069" y="3544427"/>
            <a:ext cx="3765741" cy="40011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/>
              <a:t>Tomāti, augļi ar lapām </a:t>
            </a:r>
            <a:endParaRPr lang="lv-LV" dirty="0"/>
          </a:p>
        </p:txBody>
      </p:sp>
      <p:pic>
        <p:nvPicPr>
          <p:cNvPr id="16" name="Picture 15" descr="A group of red beets&#10;&#10;AI-generated content may be incorrect.">
            <a:extLst>
              <a:ext uri="{FF2B5EF4-FFF2-40B4-BE49-F238E27FC236}">
                <a16:creationId xmlns:a16="http://schemas.microsoft.com/office/drawing/2014/main" id="{D40AE5D7-54D9-F560-92AD-4FCFB18E1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17" y="4060868"/>
            <a:ext cx="1365320" cy="1365320"/>
          </a:xfrm>
          <a:prstGeom prst="rect">
            <a:avLst/>
          </a:prstGeom>
        </p:spPr>
      </p:pic>
      <p:pic>
        <p:nvPicPr>
          <p:cNvPr id="13" name="Picture 12" descr="A group of carrots with green stems&#10;&#10;AI-generated content may be incorrect.">
            <a:extLst>
              <a:ext uri="{FF2B5EF4-FFF2-40B4-BE49-F238E27FC236}">
                <a16:creationId xmlns:a16="http://schemas.microsoft.com/office/drawing/2014/main" id="{26C02133-1CA9-DE08-E8E2-CB83A042B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09" y="5237305"/>
            <a:ext cx="1365320" cy="1365320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89ED8DE8-FB96-75AD-FC72-25258E5A63C2}"/>
              </a:ext>
            </a:extLst>
          </p:cNvPr>
          <p:cNvSpPr/>
          <p:nvPr/>
        </p:nvSpPr>
        <p:spPr>
          <a:xfrm>
            <a:off x="8342527" y="997188"/>
            <a:ext cx="3765741" cy="40011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715963"/>
            <a:r>
              <a:rPr lang="lv-LV" dirty="0"/>
              <a:t>Zemenes, zemeņu lapas </a:t>
            </a:r>
          </a:p>
        </p:txBody>
      </p:sp>
      <p:pic>
        <p:nvPicPr>
          <p:cNvPr id="20" name="Picture 19" descr="A close up of orange berries on a tree&#10;&#10;AI-generated content may be incorrect.">
            <a:extLst>
              <a:ext uri="{FF2B5EF4-FFF2-40B4-BE49-F238E27FC236}">
                <a16:creationId xmlns:a16="http://schemas.microsoft.com/office/drawing/2014/main" id="{1BAC43FB-3E0F-6C6B-2598-85982DB948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95" y="4716353"/>
            <a:ext cx="1329070" cy="1329070"/>
          </a:xfrm>
          <a:prstGeom prst="rect">
            <a:avLst/>
          </a:prstGeom>
        </p:spPr>
      </p:pic>
      <p:pic>
        <p:nvPicPr>
          <p:cNvPr id="25" name="Picture 24" descr="A group of strawberries with a flower&#10;&#10;AI-generated content may be incorrect.">
            <a:extLst>
              <a:ext uri="{FF2B5EF4-FFF2-40B4-BE49-F238E27FC236}">
                <a16:creationId xmlns:a16="http://schemas.microsoft.com/office/drawing/2014/main" id="{7F5C3F82-DF14-DDEE-641A-08DE731915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82" y="373454"/>
            <a:ext cx="1365321" cy="1365321"/>
          </a:xfrm>
          <a:prstGeom prst="rect">
            <a:avLst/>
          </a:prstGeom>
        </p:spPr>
      </p:pic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3A2FCD22-9D9E-A9AC-56BB-1B173D27769E}"/>
              </a:ext>
            </a:extLst>
          </p:cNvPr>
          <p:cNvSpPr/>
          <p:nvPr/>
        </p:nvSpPr>
        <p:spPr>
          <a:xfrm>
            <a:off x="8385069" y="2255838"/>
            <a:ext cx="3765741" cy="40011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715963"/>
            <a:r>
              <a:rPr lang="lv-LV" dirty="0"/>
              <a:t>Galviņkāposti</a:t>
            </a:r>
          </a:p>
        </p:txBody>
      </p:sp>
      <p:pic>
        <p:nvPicPr>
          <p:cNvPr id="18" name="Picture 17" descr="A head of cabbage with leaves&#10;&#10;AI-generated content may be incorrect.">
            <a:extLst>
              <a:ext uri="{FF2B5EF4-FFF2-40B4-BE49-F238E27FC236}">
                <a16:creationId xmlns:a16="http://schemas.microsoft.com/office/drawing/2014/main" id="{8B934A4A-4F53-4D65-AF7C-41E6F855C4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33" y="1567040"/>
            <a:ext cx="1364400" cy="1364400"/>
          </a:xfrm>
          <a:prstGeom prst="rect">
            <a:avLst/>
          </a:prstGeom>
        </p:spPr>
      </p:pic>
      <p:pic>
        <p:nvPicPr>
          <p:cNvPr id="29" name="Picture 28" descr="A group of tomatoes on a vine&#10;&#10;AI-generated content may be incorrect.">
            <a:extLst>
              <a:ext uri="{FF2B5EF4-FFF2-40B4-BE49-F238E27FC236}">
                <a16:creationId xmlns:a16="http://schemas.microsoft.com/office/drawing/2014/main" id="{5A05AE20-F3D2-76D3-F5A7-A88481AD0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772" y="2806487"/>
            <a:ext cx="1364400" cy="136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6B3C8BE-C368-47A0-51E3-42EBF73DDD5B}"/>
              </a:ext>
            </a:extLst>
          </p:cNvPr>
          <p:cNvSpPr txBox="1"/>
          <p:nvPr/>
        </p:nvSpPr>
        <p:spPr>
          <a:xfrm>
            <a:off x="4304130" y="888723"/>
            <a:ext cx="1102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+mj-lt"/>
                <a:ea typeface="+mj-ea"/>
                <a:cs typeface="+mj-cs"/>
              </a:rPr>
              <a:t>14</a:t>
            </a:r>
            <a:endParaRPr lang="lv-LV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345E45-5098-460C-B40F-A01DAD75FC81}"/>
              </a:ext>
            </a:extLst>
          </p:cNvPr>
          <p:cNvSpPr txBox="1"/>
          <p:nvPr/>
        </p:nvSpPr>
        <p:spPr>
          <a:xfrm>
            <a:off x="4510344" y="2088594"/>
            <a:ext cx="1102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5400" b="1" dirty="0">
                <a:latin typeface="+mj-lt"/>
                <a:ea typeface="+mj-ea"/>
                <a:cs typeface="+mj-cs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005D5E-58AA-784D-D8E5-055E0A2C281E}"/>
              </a:ext>
            </a:extLst>
          </p:cNvPr>
          <p:cNvSpPr txBox="1"/>
          <p:nvPr/>
        </p:nvSpPr>
        <p:spPr>
          <a:xfrm>
            <a:off x="4496818" y="3374568"/>
            <a:ext cx="1102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5400" b="1" dirty="0">
                <a:latin typeface="+mj-lt"/>
                <a:ea typeface="+mj-ea"/>
                <a:cs typeface="+mj-cs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1E3548-1E44-633C-D5E0-D6A11723A0DC}"/>
              </a:ext>
            </a:extLst>
          </p:cNvPr>
          <p:cNvSpPr txBox="1"/>
          <p:nvPr/>
        </p:nvSpPr>
        <p:spPr>
          <a:xfrm>
            <a:off x="4512693" y="4667175"/>
            <a:ext cx="1102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5400" b="1" dirty="0">
                <a:latin typeface="+mj-lt"/>
                <a:ea typeface="+mj-ea"/>
                <a:cs typeface="+mj-cs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AB4DEB-26AB-C38E-201A-092A8AB3FCE7}"/>
              </a:ext>
            </a:extLst>
          </p:cNvPr>
          <p:cNvSpPr txBox="1"/>
          <p:nvPr/>
        </p:nvSpPr>
        <p:spPr>
          <a:xfrm>
            <a:off x="8988539" y="262115"/>
            <a:ext cx="1102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5400" b="1" dirty="0">
                <a:latin typeface="+mj-lt"/>
                <a:ea typeface="+mj-ea"/>
                <a:cs typeface="+mj-cs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1254EC-7159-4F68-A9D6-BBFF5D683170}"/>
              </a:ext>
            </a:extLst>
          </p:cNvPr>
          <p:cNvSpPr txBox="1"/>
          <p:nvPr/>
        </p:nvSpPr>
        <p:spPr>
          <a:xfrm>
            <a:off x="8988539" y="1462835"/>
            <a:ext cx="1102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5400" b="1" dirty="0">
                <a:latin typeface="+mj-lt"/>
                <a:ea typeface="+mj-ea"/>
                <a:cs typeface="+mj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1B9386-26F2-D247-CE7B-8710DBA81442}"/>
              </a:ext>
            </a:extLst>
          </p:cNvPr>
          <p:cNvSpPr txBox="1"/>
          <p:nvPr/>
        </p:nvSpPr>
        <p:spPr>
          <a:xfrm>
            <a:off x="8988539" y="2764155"/>
            <a:ext cx="1102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5400" b="1" dirty="0">
                <a:latin typeface="+mj-lt"/>
                <a:ea typeface="+mj-ea"/>
                <a:cs typeface="+mj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6D646B-B9A1-00DB-B076-2EF36C9C11B9}"/>
              </a:ext>
            </a:extLst>
          </p:cNvPr>
          <p:cNvSpPr txBox="1"/>
          <p:nvPr/>
        </p:nvSpPr>
        <p:spPr>
          <a:xfrm>
            <a:off x="8988539" y="4046014"/>
            <a:ext cx="1102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5400" b="1" dirty="0">
                <a:latin typeface="+mj-lt"/>
                <a:ea typeface="+mj-ea"/>
                <a:cs typeface="+mj-cs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428FE2-4633-9E9D-4184-F85BD5709244}"/>
              </a:ext>
            </a:extLst>
          </p:cNvPr>
          <p:cNvSpPr txBox="1"/>
          <p:nvPr/>
        </p:nvSpPr>
        <p:spPr>
          <a:xfrm>
            <a:off x="8988539" y="5195297"/>
            <a:ext cx="1102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5400" b="1" dirty="0">
                <a:latin typeface="+mj-lt"/>
                <a:ea typeface="+mj-ea"/>
                <a:cs typeface="+mj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08244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ABD47D3-1FB6-5054-6BFD-D08A578B8B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331453"/>
              </p:ext>
            </p:extLst>
          </p:nvPr>
        </p:nvGraphicFramePr>
        <p:xfrm>
          <a:off x="0" y="1158167"/>
          <a:ext cx="4196080" cy="255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ABD47D3-1FB6-5054-6BFD-D08A578B8B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518339"/>
              </p:ext>
            </p:extLst>
          </p:nvPr>
        </p:nvGraphicFramePr>
        <p:xfrm>
          <a:off x="4277239" y="1467816"/>
          <a:ext cx="3637521" cy="1935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ABD47D3-1FB6-5054-6BFD-D08A578B8B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8621158"/>
              </p:ext>
            </p:extLst>
          </p:nvPr>
        </p:nvGraphicFramePr>
        <p:xfrm>
          <a:off x="8075141" y="1492200"/>
          <a:ext cx="3603600" cy="19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ABD47D3-1FB6-5054-6BFD-D08A578B8B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635305"/>
              </p:ext>
            </p:extLst>
          </p:nvPr>
        </p:nvGraphicFramePr>
        <p:xfrm>
          <a:off x="1849395" y="396527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ABD47D3-1FB6-5054-6BFD-D08A578B8B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884234"/>
              </p:ext>
            </p:extLst>
          </p:nvPr>
        </p:nvGraphicFramePr>
        <p:xfrm>
          <a:off x="6548052" y="396527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822FF27-4F4F-64B7-C720-E3716CE803E0}"/>
              </a:ext>
            </a:extLst>
          </p:cNvPr>
          <p:cNvSpPr txBox="1"/>
          <p:nvPr/>
        </p:nvSpPr>
        <p:spPr>
          <a:xfrm>
            <a:off x="972065" y="3244334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C9F57B-237A-F473-26B1-05281B547DF1}"/>
              </a:ext>
            </a:extLst>
          </p:cNvPr>
          <p:cNvSpPr txBox="1"/>
          <p:nvPr/>
        </p:nvSpPr>
        <p:spPr>
          <a:xfrm>
            <a:off x="1827581" y="3244334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801264-BFFE-2F0D-A52F-8E4BB4193CB1}"/>
              </a:ext>
            </a:extLst>
          </p:cNvPr>
          <p:cNvSpPr txBox="1"/>
          <p:nvPr/>
        </p:nvSpPr>
        <p:spPr>
          <a:xfrm>
            <a:off x="2683097" y="3244334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41711A-9B04-6569-7316-80B9D22BCCB5}"/>
              </a:ext>
            </a:extLst>
          </p:cNvPr>
          <p:cNvSpPr txBox="1"/>
          <p:nvPr/>
        </p:nvSpPr>
        <p:spPr>
          <a:xfrm>
            <a:off x="5033319" y="2875002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537259-6075-540F-CA27-AF4B0D3011E4}"/>
              </a:ext>
            </a:extLst>
          </p:cNvPr>
          <p:cNvSpPr txBox="1"/>
          <p:nvPr/>
        </p:nvSpPr>
        <p:spPr>
          <a:xfrm>
            <a:off x="5888835" y="2875002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C89E31-D696-157B-1E8C-B02A8E7E03E3}"/>
              </a:ext>
            </a:extLst>
          </p:cNvPr>
          <p:cNvSpPr txBox="1"/>
          <p:nvPr/>
        </p:nvSpPr>
        <p:spPr>
          <a:xfrm>
            <a:off x="6744351" y="2875002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019F91-5815-279A-7E76-D2281662D835}"/>
              </a:ext>
            </a:extLst>
          </p:cNvPr>
          <p:cNvSpPr txBox="1"/>
          <p:nvPr/>
        </p:nvSpPr>
        <p:spPr>
          <a:xfrm>
            <a:off x="8912380" y="2940905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16C8D5-B89B-439B-D5D7-813D048F772C}"/>
              </a:ext>
            </a:extLst>
          </p:cNvPr>
          <p:cNvSpPr txBox="1"/>
          <p:nvPr/>
        </p:nvSpPr>
        <p:spPr>
          <a:xfrm>
            <a:off x="9767896" y="2940905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A417E6-8D65-C481-30D6-12D2A1B3C520}"/>
              </a:ext>
            </a:extLst>
          </p:cNvPr>
          <p:cNvSpPr txBox="1"/>
          <p:nvPr/>
        </p:nvSpPr>
        <p:spPr>
          <a:xfrm>
            <a:off x="10623412" y="2940905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FEB456-4277-FFF5-60CB-983D154BE1A0}"/>
              </a:ext>
            </a:extLst>
          </p:cNvPr>
          <p:cNvSpPr txBox="1"/>
          <p:nvPr/>
        </p:nvSpPr>
        <p:spPr>
          <a:xfrm>
            <a:off x="7759083" y="6268992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93EE1F-B397-DC8A-CC1C-9AE6ECBE5FA9}"/>
              </a:ext>
            </a:extLst>
          </p:cNvPr>
          <p:cNvSpPr txBox="1"/>
          <p:nvPr/>
        </p:nvSpPr>
        <p:spPr>
          <a:xfrm>
            <a:off x="8614599" y="6268992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E90AE8-3060-4F38-F1A2-AED0B2F1F978}"/>
              </a:ext>
            </a:extLst>
          </p:cNvPr>
          <p:cNvSpPr txBox="1"/>
          <p:nvPr/>
        </p:nvSpPr>
        <p:spPr>
          <a:xfrm>
            <a:off x="9470115" y="6268992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B7F134-0B1E-0300-4613-03A0F24E1D78}"/>
              </a:ext>
            </a:extLst>
          </p:cNvPr>
          <p:cNvSpPr txBox="1"/>
          <p:nvPr/>
        </p:nvSpPr>
        <p:spPr>
          <a:xfrm>
            <a:off x="3079991" y="6211445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A54FF5-1738-5085-8292-6FBEDD7A7FD1}"/>
              </a:ext>
            </a:extLst>
          </p:cNvPr>
          <p:cNvSpPr txBox="1"/>
          <p:nvPr/>
        </p:nvSpPr>
        <p:spPr>
          <a:xfrm>
            <a:off x="3935507" y="6211445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182A02-F4D0-9F66-8135-41FB48BD1FD0}"/>
              </a:ext>
            </a:extLst>
          </p:cNvPr>
          <p:cNvSpPr txBox="1"/>
          <p:nvPr/>
        </p:nvSpPr>
        <p:spPr>
          <a:xfrm>
            <a:off x="4791023" y="6211445"/>
            <a:ext cx="77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93401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98A2B3-BAA6-E3B4-5C1F-C7F949EF4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355" b="13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8A137-380C-D68F-1EAB-9FD6FB4DE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Augu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lv-LV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karantīna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254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8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587FEA-A9B6-4934-A234-280686D4C26D}"/>
              </a:ext>
            </a:extLst>
          </p:cNvPr>
          <p:cNvSpPr/>
          <p:nvPr/>
        </p:nvSpPr>
        <p:spPr>
          <a:xfrm>
            <a:off x="6564019" y="554008"/>
            <a:ext cx="4789763" cy="2417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4000" dirty="0"/>
              <a:t>Fitosanitārās drošības uzraudzība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Apdraudējums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augu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veselībai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E8317E4-7219-4DA9-B89F-365FDA7441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2" r="15646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6" name="Picture 5" descr="A picture containing outdoor, animal, rock, dirt&#10;&#10;Description automatically generated">
            <a:extLst>
              <a:ext uri="{FF2B5EF4-FFF2-40B4-BE49-F238E27FC236}">
                <a16:creationId xmlns:a16="http://schemas.microsoft.com/office/drawing/2014/main" id="{BF503373-10A5-4013-8162-FCF62EF76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3" r="-1" b="-1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F0FF8AA4-BB55-4263-90C7-0C9F2212BA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r="16899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4" name="Picture 3" descr="A insect on the ground&#10;&#10;Description automatically generated">
            <a:extLst>
              <a:ext uri="{FF2B5EF4-FFF2-40B4-BE49-F238E27FC236}">
                <a16:creationId xmlns:a16="http://schemas.microsoft.com/office/drawing/2014/main" id="{8895531D-1204-4788-9AE2-51812EC3E7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r="5256" b="6094"/>
          <a:stretch/>
        </p:blipFill>
        <p:spPr>
          <a:xfrm>
            <a:off x="3180256" y="2395057"/>
            <a:ext cx="3016307" cy="1930055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F11BD487-062A-4B5D-A732-A84EC36FF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" r="3" b="7675"/>
          <a:stretch/>
        </p:blipFill>
        <p:spPr bwMode="auto">
          <a:xfrm>
            <a:off x="3180257" y="4629236"/>
            <a:ext cx="3016307" cy="22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6E0C91C-D2EC-4938-8F34-69DF6264A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9" y="3209544"/>
            <a:ext cx="4789763" cy="291636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/>
            <a:r>
              <a:rPr lang="en-US" altLang="en-US" sz="2000" dirty="0" err="1"/>
              <a:t>Klimata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pārmaiņas</a:t>
            </a:r>
            <a:endParaRPr lang="en-US" altLang="en-US" sz="2000" dirty="0"/>
          </a:p>
          <a:p>
            <a:pPr marL="285750"/>
            <a:r>
              <a:rPr lang="en-US" altLang="en-US" sz="2000" dirty="0" err="1"/>
              <a:t>Cilvēka</a:t>
            </a:r>
            <a:r>
              <a:rPr lang="en-US" altLang="en-US" sz="2000" dirty="0"/>
              <a:t>  </a:t>
            </a:r>
            <a:r>
              <a:rPr lang="en-US" altLang="en-US" sz="2000" dirty="0" err="1"/>
              <a:t>darbība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maina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ekosistēmas</a:t>
            </a:r>
            <a:endParaRPr lang="en-US" altLang="en-US" sz="2000" dirty="0"/>
          </a:p>
          <a:p>
            <a:pPr marL="285750"/>
            <a:r>
              <a:rPr lang="en-US" altLang="en-US" sz="2000" dirty="0" err="1"/>
              <a:t>Samazinās</a:t>
            </a:r>
            <a:r>
              <a:rPr lang="en-US" altLang="en-US" sz="2000" dirty="0"/>
              <a:t>  </a:t>
            </a:r>
            <a:r>
              <a:rPr lang="en-US" altLang="en-US" sz="2000" dirty="0" err="1"/>
              <a:t>bioloģiskā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daudzveidība</a:t>
            </a:r>
            <a:r>
              <a:rPr lang="en-US" altLang="en-US" sz="2000" dirty="0"/>
              <a:t> </a:t>
            </a:r>
          </a:p>
          <a:p>
            <a:pPr marL="285750"/>
            <a:r>
              <a:rPr lang="en-US" altLang="en-US" sz="2000" dirty="0" err="1"/>
              <a:t>Rodas</a:t>
            </a:r>
            <a:r>
              <a:rPr lang="en-US" altLang="en-US" sz="2000" dirty="0"/>
              <a:t>  </a:t>
            </a:r>
            <a:r>
              <a:rPr lang="en-US" altLang="en-US" sz="2000" dirty="0" err="1"/>
              <a:t>jaunas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nišas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kurās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attīstās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kaitēkļi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7902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CF92F73-95F2-405A-B97D-D85BFA2A1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8AC0D4-F32D-4067-9F63-E553F4AFF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3431932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A48EC-7A4A-FEFE-5FE3-CC0352206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51" y="415636"/>
            <a:ext cx="4033483" cy="2036619"/>
          </a:xfrm>
        </p:spPr>
        <p:txBody>
          <a:bodyPr anchor="ctr">
            <a:normAutofit/>
          </a:bodyPr>
          <a:lstStyle/>
          <a:p>
            <a:r>
              <a:rPr lang="lv-LV" sz="3700" b="1" dirty="0"/>
              <a:t>Ošu smaragdzaļā </a:t>
            </a:r>
            <a:r>
              <a:rPr lang="lv-LV" sz="3700" b="1" dirty="0" err="1"/>
              <a:t>krāšņvabole</a:t>
            </a:r>
            <a:r>
              <a:rPr lang="lv-LV" sz="3700" b="1" dirty="0"/>
              <a:t> </a:t>
            </a:r>
            <a:br>
              <a:rPr lang="lv-LV" sz="3700" b="1" dirty="0"/>
            </a:br>
            <a:r>
              <a:rPr lang="lv-LV" sz="3700" dirty="0"/>
              <a:t>(</a:t>
            </a:r>
            <a:r>
              <a:rPr lang="lv-LV" sz="3700" i="1" dirty="0" err="1"/>
              <a:t>Agrilus</a:t>
            </a:r>
            <a:r>
              <a:rPr lang="lv-LV" sz="3700" i="1" dirty="0"/>
              <a:t> </a:t>
            </a:r>
            <a:r>
              <a:rPr lang="lv-LV" sz="3700" i="1" dirty="0" err="1"/>
              <a:t>planipennis</a:t>
            </a:r>
            <a:r>
              <a:rPr lang="lv-LV" sz="3700" i="1" dirty="0"/>
              <a:t>)</a:t>
            </a:r>
            <a:endParaRPr lang="lv-LV" sz="3700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232B9A1-CC28-AC65-104D-DD87F5151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1" y="0"/>
            <a:ext cx="6781799" cy="6857999"/>
          </a:xfrm>
          <a:prstGeom prst="rect">
            <a:avLst/>
          </a:prstGeom>
          <a:ln>
            <a:noFill/>
          </a:ln>
          <a:effectLst>
            <a:outerShdw blurRad="635000" dist="254000" dir="72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27F4A-147A-BAD4-B2E6-BC1B993DE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421" y="452005"/>
            <a:ext cx="5376949" cy="2437109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lv-LV" sz="1600" dirty="0"/>
              <a:t>Galvenokārt bojā ošus, bet bīstams arī gobām un vīksnās.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lv-LV" sz="1600" dirty="0"/>
              <a:t>Vabole līdz 14 mm gara un ap 3 mm plata. Mugurpuse metāliski zilganzaļa.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lv-LV" sz="1600" dirty="0"/>
              <a:t>Lido no maija vidus līdz jūlijam karstās un saulainās dienās. Barojas ar oša lapām.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lv-LV" sz="1600" dirty="0"/>
              <a:t>Kāpuri bojā koka stumbru, veidojot ejas zem mizas un koksnē</a:t>
            </a:r>
          </a:p>
          <a:p>
            <a:endParaRPr lang="lv-LV" sz="1600" dirty="0"/>
          </a:p>
        </p:txBody>
      </p:sp>
      <p:pic>
        <p:nvPicPr>
          <p:cNvPr id="5" name="Picture 4" descr="A picture containing cutting&#10;&#10;Description automatically generated">
            <a:extLst>
              <a:ext uri="{FF2B5EF4-FFF2-40B4-BE49-F238E27FC236}">
                <a16:creationId xmlns:a16="http://schemas.microsoft.com/office/drawing/2014/main" id="{85E808FA-329B-C3BF-44F8-BA48A6799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b="6619"/>
          <a:stretch/>
        </p:blipFill>
        <p:spPr>
          <a:xfrm>
            <a:off x="20" y="3005845"/>
            <a:ext cx="5410180" cy="3842426"/>
          </a:xfrm>
          <a:prstGeom prst="rect">
            <a:avLst/>
          </a:prstGeom>
        </p:spPr>
      </p:pic>
      <p:pic>
        <p:nvPicPr>
          <p:cNvPr id="4" name="Picture 3" descr="A insect on the ground&#10;&#10;Description automatically generated">
            <a:extLst>
              <a:ext uri="{FF2B5EF4-FFF2-40B4-BE49-F238E27FC236}">
                <a16:creationId xmlns:a16="http://schemas.microsoft.com/office/drawing/2014/main" id="{9D75AFA3-5A2C-0A20-C8C0-1ED63CCFFA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r="3852" b="6619"/>
          <a:stretch/>
        </p:blipFill>
        <p:spPr>
          <a:xfrm>
            <a:off x="5410202" y="3005845"/>
            <a:ext cx="6781796" cy="3842426"/>
          </a:xfrm>
          <a:prstGeom prst="rect">
            <a:avLst/>
          </a:prstGeom>
          <a:effectLst>
            <a:outerShdw blurRad="228600" dist="63500" dir="10800000" sx="98000" sy="98000" algn="r" rotWithShape="0">
              <a:prstClr val="black">
                <a:alpha val="3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600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C8345-4135-4645-981B-A18E7703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760" y="515098"/>
            <a:ext cx="10515595" cy="1499852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20</a:t>
            </a:r>
            <a:r>
              <a:rPr lang="lv-LV" sz="4000" dirty="0"/>
              <a:t>24</a:t>
            </a:r>
            <a:r>
              <a:rPr lang="en-US" sz="4000" dirty="0"/>
              <a:t>. </a:t>
            </a:r>
            <a:r>
              <a:rPr lang="en-US" sz="4000" dirty="0" err="1"/>
              <a:t>gadā</a:t>
            </a:r>
            <a:r>
              <a:rPr lang="lv-LV" sz="4000" dirty="0"/>
              <a:t> Latvijā konstatēti </a:t>
            </a:r>
            <a:r>
              <a:rPr lang="lv-LV" sz="4000" b="1" dirty="0"/>
              <a:t>5</a:t>
            </a:r>
            <a:r>
              <a:rPr lang="lv-LV" sz="4000" dirty="0"/>
              <a:t> karantīnas organismi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8EC01E-6A6F-4BB8-B4B8-E75C5F63E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5" t="6152" r="11114" b="43841"/>
          <a:stretch/>
        </p:blipFill>
        <p:spPr>
          <a:xfrm>
            <a:off x="200624" y="5241907"/>
            <a:ext cx="2251332" cy="120760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2879E8D-EEFA-48C8-9D4D-C63274B8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3" b="9553"/>
          <a:stretch/>
        </p:blipFill>
        <p:spPr bwMode="auto">
          <a:xfrm>
            <a:off x="2588062" y="5237884"/>
            <a:ext cx="2251332" cy="12156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ms objawy 026.jpg">
            <a:extLst>
              <a:ext uri="{FF2B5EF4-FFF2-40B4-BE49-F238E27FC236}">
                <a16:creationId xmlns:a16="http://schemas.microsoft.com/office/drawing/2014/main" id="{F1B744DF-C3AD-4F02-B873-FE47EA672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9095" r="1" b="217"/>
          <a:stretch/>
        </p:blipFill>
        <p:spPr bwMode="auto">
          <a:xfrm>
            <a:off x="4975500" y="5238299"/>
            <a:ext cx="2251332" cy="12148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erson holding a tomato&#10;&#10;AI-generated content may be incorrect.">
            <a:extLst>
              <a:ext uri="{FF2B5EF4-FFF2-40B4-BE49-F238E27FC236}">
                <a16:creationId xmlns:a16="http://schemas.microsoft.com/office/drawing/2014/main" id="{7C72F9C2-AC4D-E58F-292B-09E53C306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38" y="5201264"/>
            <a:ext cx="2251332" cy="1288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63E59-118B-B6C4-03B6-AC0596F23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0377" y="5228567"/>
            <a:ext cx="2251332" cy="12342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E32EF-37A1-42A9-A14C-8B81D4D42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760" y="2530048"/>
            <a:ext cx="10515595" cy="246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2400" b="1" i="1" dirty="0" err="1"/>
              <a:t>Clavibacter</a:t>
            </a:r>
            <a:r>
              <a:rPr lang="lv-LV" sz="2400" b="1" i="1" dirty="0"/>
              <a:t> </a:t>
            </a:r>
            <a:r>
              <a:rPr lang="lv-LV" sz="2400" b="1" i="1" dirty="0" err="1"/>
              <a:t>sepedonicus</a:t>
            </a:r>
            <a:r>
              <a:rPr lang="lv-LV" sz="2400" b="1" i="1" dirty="0"/>
              <a:t> </a:t>
            </a:r>
          </a:p>
          <a:p>
            <a:pPr marL="0" indent="0" algn="ctr">
              <a:buNone/>
            </a:pPr>
            <a:r>
              <a:rPr lang="lv-LV" sz="2400" b="1" i="1" dirty="0" err="1"/>
              <a:t>Globodera</a:t>
            </a:r>
            <a:r>
              <a:rPr lang="lv-LV" sz="2400" b="1" i="1" dirty="0"/>
              <a:t> </a:t>
            </a:r>
            <a:r>
              <a:rPr lang="en-US" sz="2400" b="1" i="1" dirty="0"/>
              <a:t>pallida </a:t>
            </a:r>
            <a:endParaRPr lang="lv-LV" sz="2400" b="1" i="1" dirty="0"/>
          </a:p>
          <a:p>
            <a:pPr marL="0" indent="0" algn="ctr">
              <a:buNone/>
            </a:pPr>
            <a:r>
              <a:rPr lang="lv-LV" sz="2400" b="1" i="1" dirty="0" err="1"/>
              <a:t>Globodera</a:t>
            </a:r>
            <a:r>
              <a:rPr lang="lv-LV" sz="2400" b="1" i="1" dirty="0"/>
              <a:t> </a:t>
            </a:r>
            <a:r>
              <a:rPr lang="lv-LV" sz="2400" b="1" i="1" dirty="0" err="1"/>
              <a:t>rostochiensis</a:t>
            </a:r>
            <a:endParaRPr lang="lv-LV" sz="2400" b="1" i="1" dirty="0"/>
          </a:p>
          <a:p>
            <a:pPr marL="0" indent="0" algn="ctr">
              <a:buNone/>
            </a:pPr>
            <a:r>
              <a:rPr lang="lv-LV" sz="2400" b="1" i="1" dirty="0" err="1"/>
              <a:t>Tomato</a:t>
            </a:r>
            <a:r>
              <a:rPr lang="lv-LV" sz="2400" b="1" i="1" dirty="0"/>
              <a:t> </a:t>
            </a:r>
            <a:r>
              <a:rPr lang="lv-LV" sz="2400" b="1" i="1" dirty="0" err="1"/>
              <a:t>Brown</a:t>
            </a:r>
            <a:r>
              <a:rPr lang="lv-LV" sz="2400" b="1" i="1" dirty="0"/>
              <a:t> </a:t>
            </a:r>
            <a:r>
              <a:rPr lang="lv-LV" sz="2400" b="1" i="1" dirty="0" err="1"/>
              <a:t>Rugose</a:t>
            </a:r>
            <a:r>
              <a:rPr lang="lv-LV" sz="2400" b="1" i="1" dirty="0"/>
              <a:t> Fruit </a:t>
            </a:r>
            <a:r>
              <a:rPr lang="lv-LV" sz="2400" b="1" i="1" dirty="0" err="1"/>
              <a:t>Virus</a:t>
            </a:r>
            <a:r>
              <a:rPr lang="lv-LV" sz="2400" b="1" i="1" dirty="0"/>
              <a:t>  </a:t>
            </a:r>
          </a:p>
          <a:p>
            <a:pPr marL="0" indent="0" algn="ctr">
              <a:buNone/>
            </a:pPr>
            <a:r>
              <a:rPr lang="lv-LV" sz="2400" b="1" i="1" dirty="0" err="1"/>
              <a:t>Erwinia</a:t>
            </a:r>
            <a:r>
              <a:rPr lang="lv-LV" sz="2400" b="1" i="1" dirty="0"/>
              <a:t> </a:t>
            </a:r>
            <a:r>
              <a:rPr lang="lv-LV" sz="2400" b="1" i="1" dirty="0" err="1"/>
              <a:t>amylovora</a:t>
            </a:r>
            <a:endParaRPr lang="lv-LV" sz="2400" b="1" i="1" dirty="0"/>
          </a:p>
        </p:txBody>
      </p:sp>
    </p:spTree>
    <p:extLst>
      <p:ext uri="{BB962C8B-B14F-4D97-AF65-F5344CB8AC3E}">
        <p14:creationId xmlns:p14="http://schemas.microsoft.com/office/powerpoint/2010/main" val="1233843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european union&#10;&#10;AI-generated content may be incorrect.">
            <a:extLst>
              <a:ext uri="{FF2B5EF4-FFF2-40B4-BE49-F238E27FC236}">
                <a16:creationId xmlns:a16="http://schemas.microsoft.com/office/drawing/2014/main" id="{01E3C40F-B172-C67A-240D-BFED767C0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67" y="0"/>
            <a:ext cx="96996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C85AC2-9FB3-69E0-3691-A1819A97C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65" y="176350"/>
            <a:ext cx="9931744" cy="1325563"/>
          </a:xfrm>
        </p:spPr>
        <p:txBody>
          <a:bodyPr>
            <a:normAutofit/>
          </a:bodyPr>
          <a:lstStyle/>
          <a:p>
            <a:r>
              <a:rPr lang="lv-LV" altLang="en-US" sz="4000"/>
              <a:t>Latvijas konstatēto karantīnas organismu izplatības karte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217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784D2-55C5-FA14-F9C6-83CFCED42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05" y="406314"/>
            <a:ext cx="10515600" cy="1325563"/>
          </a:xfrm>
        </p:spPr>
        <p:txBody>
          <a:bodyPr>
            <a:normAutofit/>
          </a:bodyPr>
          <a:lstStyle/>
          <a:p>
            <a:r>
              <a:rPr lang="lv-LV" dirty="0"/>
              <a:t>Profesionālo operatoru oficiālajā reģistrā reģistrētas 303 </a:t>
            </a:r>
            <a:r>
              <a:rPr lang="lv-LV" dirty="0" err="1"/>
              <a:t>stādaudzētavas</a:t>
            </a:r>
            <a:endParaRPr lang="lv-LV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7E4114-0988-BEBD-E3D7-19D8EA743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05" y="2479589"/>
            <a:ext cx="2583033" cy="3929146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000" dirty="0"/>
              <a:t>2024. gadā </a:t>
            </a:r>
            <a:r>
              <a:rPr lang="lv-LV" sz="2000" b="1" dirty="0"/>
              <a:t>205 aktīvās </a:t>
            </a:r>
            <a:r>
              <a:rPr lang="lv-LV" sz="2000" b="1" dirty="0" err="1"/>
              <a:t>stādaudzētavas</a:t>
            </a:r>
            <a:r>
              <a:rPr lang="lv-LV" sz="2000" dirty="0"/>
              <a:t>, kurās veicam pārbaudes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000" dirty="0"/>
              <a:t>(viena </a:t>
            </a:r>
            <a:r>
              <a:rPr lang="lv-LV" sz="2000" dirty="0" err="1"/>
              <a:t>stādaudzētava</a:t>
            </a:r>
            <a:r>
              <a:rPr lang="lv-LV" sz="2000" dirty="0"/>
              <a:t> var audzēt gan </a:t>
            </a:r>
            <a:r>
              <a:rPr lang="lv-LV" sz="2000" dirty="0" err="1"/>
              <a:t>augļukokus</a:t>
            </a:r>
            <a:r>
              <a:rPr lang="lv-LV" sz="2000" dirty="0"/>
              <a:t> un ogulājus, gan dekoratīvus augus utt.)</a:t>
            </a:r>
            <a:endParaRPr lang="lv-LV" sz="1600" dirty="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C0128C87-4EBC-42C0-4353-D3DAAFC6599B}"/>
              </a:ext>
            </a:extLst>
          </p:cNvPr>
          <p:cNvSpPr/>
          <p:nvPr/>
        </p:nvSpPr>
        <p:spPr>
          <a:xfrm rot="5400000">
            <a:off x="2510140" y="4100326"/>
            <a:ext cx="3413796" cy="1585247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10" name="Picture 9" descr="A group of apples on a tree&#10;&#10;AI-generated content may be incorrect.">
            <a:extLst>
              <a:ext uri="{FF2B5EF4-FFF2-40B4-BE49-F238E27FC236}">
                <a16:creationId xmlns:a16="http://schemas.microsoft.com/office/drawing/2014/main" id="{15F59D5A-CDA5-25E7-F3EE-91F57DCFA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238" y="1872731"/>
            <a:ext cx="2037600" cy="203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6B57AE-3E5D-69A5-D294-607DDED6F620}"/>
              </a:ext>
            </a:extLst>
          </p:cNvPr>
          <p:cNvSpPr txBox="1"/>
          <p:nvPr/>
        </p:nvSpPr>
        <p:spPr>
          <a:xfrm>
            <a:off x="3424414" y="3910331"/>
            <a:ext cx="15852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/>
              <a:t>86</a:t>
            </a:r>
            <a:endParaRPr lang="en-US" sz="2800" b="1" dirty="0"/>
          </a:p>
          <a:p>
            <a:pPr algn="ctr"/>
            <a:r>
              <a:rPr lang="lv-LV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Augļukoku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un ogulāju, t.sk. vīnogulāju </a:t>
            </a:r>
            <a:r>
              <a:rPr lang="lv-LV" sz="16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stādaudzētavas</a:t>
            </a:r>
            <a:endParaRPr lang="lv-LV" dirty="0">
              <a:solidFill>
                <a:srgbClr val="C00000"/>
              </a:solidFill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3007D223-C12F-B940-F6B1-2159190B3B6B}"/>
              </a:ext>
            </a:extLst>
          </p:cNvPr>
          <p:cNvSpPr/>
          <p:nvPr/>
        </p:nvSpPr>
        <p:spPr>
          <a:xfrm rot="5400000">
            <a:off x="4750831" y="4100326"/>
            <a:ext cx="3413796" cy="1585247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14" name="Picture 13" descr="A group of potted plants&#10;&#10;AI-generated content may be incorrect.">
            <a:extLst>
              <a:ext uri="{FF2B5EF4-FFF2-40B4-BE49-F238E27FC236}">
                <a16:creationId xmlns:a16="http://schemas.microsoft.com/office/drawing/2014/main" id="{50493351-20B7-2FDD-BE9B-4D6D6258B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14" y="1803934"/>
            <a:ext cx="2037600" cy="2037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72B380-581D-92E2-ECC9-E63FB68D834C}"/>
              </a:ext>
            </a:extLst>
          </p:cNvPr>
          <p:cNvSpPr txBox="1"/>
          <p:nvPr/>
        </p:nvSpPr>
        <p:spPr>
          <a:xfrm>
            <a:off x="5665105" y="3910331"/>
            <a:ext cx="15852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/>
              <a:t>73</a:t>
            </a:r>
            <a:endParaRPr lang="en-US" sz="2800" b="1" dirty="0"/>
          </a:p>
          <a:p>
            <a:pPr algn="ctr"/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Dekoratīvo augu </a:t>
            </a:r>
            <a:r>
              <a:rPr lang="lv-LV" sz="17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kokaudzētavas</a:t>
            </a:r>
            <a:endParaRPr lang="lv-LV" sz="1700" dirty="0">
              <a:solidFill>
                <a:srgbClr val="C00000"/>
              </a:solidFill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398D601D-FDE4-EF18-B022-F75D8341C813}"/>
              </a:ext>
            </a:extLst>
          </p:cNvPr>
          <p:cNvSpPr/>
          <p:nvPr/>
        </p:nvSpPr>
        <p:spPr>
          <a:xfrm rot="5400000">
            <a:off x="6991522" y="4100326"/>
            <a:ext cx="3413796" cy="1585247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18" name="Picture 17" descr="A green plants in a greenhouse&#10;&#10;AI-generated content may be incorrect.">
            <a:extLst>
              <a:ext uri="{FF2B5EF4-FFF2-40B4-BE49-F238E27FC236}">
                <a16:creationId xmlns:a16="http://schemas.microsoft.com/office/drawing/2014/main" id="{7D2577CC-44E7-AA38-CF28-DDD8BFEC6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40" y="1878505"/>
            <a:ext cx="2037600" cy="2037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98D7BC-A48F-23F0-4B98-2E38BB0D1FE1}"/>
              </a:ext>
            </a:extLst>
          </p:cNvPr>
          <p:cNvSpPr txBox="1"/>
          <p:nvPr/>
        </p:nvSpPr>
        <p:spPr>
          <a:xfrm>
            <a:off x="7905796" y="3910331"/>
            <a:ext cx="15852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/>
              <a:t>52</a:t>
            </a:r>
            <a:endParaRPr lang="en-US" sz="2800" b="1" dirty="0"/>
          </a:p>
          <a:p>
            <a:pPr algn="ctr"/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Siltumnīcu augu audzētavas</a:t>
            </a:r>
            <a:endParaRPr lang="lv-LV" sz="1700" dirty="0">
              <a:solidFill>
                <a:srgbClr val="C00000"/>
              </a:solidFill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21A92593-2A34-7484-FD36-5DE5B7B50F08}"/>
              </a:ext>
            </a:extLst>
          </p:cNvPr>
          <p:cNvSpPr/>
          <p:nvPr/>
        </p:nvSpPr>
        <p:spPr>
          <a:xfrm rot="5400000">
            <a:off x="9233034" y="4100326"/>
            <a:ext cx="3413796" cy="1585247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0ED4BD-9597-68FC-A418-EE3E1C8448AB}"/>
              </a:ext>
            </a:extLst>
          </p:cNvPr>
          <p:cNvSpPr txBox="1"/>
          <p:nvPr/>
        </p:nvSpPr>
        <p:spPr>
          <a:xfrm>
            <a:off x="10147308" y="3910331"/>
            <a:ext cx="15852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/>
              <a:t>44</a:t>
            </a:r>
            <a:endParaRPr lang="en-US" sz="2800" b="1" dirty="0"/>
          </a:p>
          <a:p>
            <a:pPr algn="ctr"/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Meža reproduktīvā materiāla audzētavas</a:t>
            </a:r>
            <a:endParaRPr lang="lv-LV" sz="1700" dirty="0">
              <a:solidFill>
                <a:srgbClr val="C00000"/>
              </a:solidFill>
            </a:endParaRPr>
          </a:p>
        </p:txBody>
      </p:sp>
      <p:pic>
        <p:nvPicPr>
          <p:cNvPr id="29" name="Picture 28" descr="A close up of a plant&#10;&#10;AI-generated content may be incorrect.">
            <a:extLst>
              <a:ext uri="{FF2B5EF4-FFF2-40B4-BE49-F238E27FC236}">
                <a16:creationId xmlns:a16="http://schemas.microsoft.com/office/drawing/2014/main" id="{DBF13FF4-9260-2035-145A-5AC9BA914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040" y="1872731"/>
            <a:ext cx="2037600" cy="20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5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98A2B3-BAA6-E3B4-5C1F-C7F949EF4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42" t="7913" r="30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8A137-380C-D68F-1EAB-9FD6FB4DE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lv-LV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12. maijs </a:t>
            </a:r>
            <a:r>
              <a:rPr lang="lv-LV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Starptautiskā augu veselības diena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27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lv-LV" sz="3700"/>
              <a:t>Devīze - </a:t>
            </a:r>
            <a:r>
              <a:rPr lang="en-US" sz="3700"/>
              <a:t>Sargājot augus, sargājam dzīvību!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v-LV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Lai palielināt sabiedrības izpratni par augu veselības nozīmi, 12. maijā atzīmējam ANO Starptautisko augu veselības dienu.</a:t>
            </a:r>
          </a:p>
          <a:p>
            <a:pPr marL="0" indent="0">
              <a:buNone/>
            </a:pPr>
            <a:r>
              <a:rPr lang="lv-LV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lv-LV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Šajā dienā arī Latvijā pievērsīsim pastiprinātu uzmanību augu veselībai. </a:t>
            </a:r>
          </a:p>
          <a:p>
            <a:pPr marL="0" indent="0">
              <a:buNone/>
            </a:pPr>
            <a:r>
              <a:rPr lang="lv-LV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Aicinām iesaistīties bērnu un jauniešus izglītošanā, tūristus, </a:t>
            </a:r>
            <a:r>
              <a:rPr lang="lv-LV" sz="19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dārzkopībs</a:t>
            </a:r>
            <a:r>
              <a:rPr lang="lv-LV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entuziastus, </a:t>
            </a:r>
            <a:r>
              <a:rPr lang="lv-LV" sz="19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profesinālos</a:t>
            </a:r>
            <a:r>
              <a:rPr lang="lv-LV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augkopjus, topošos lauksaimniekus un citas auditorijas, tādejādi veicinot atbildīgu augu audzēšanu, ilgtspējīgu vidi un integrētās augu aizsardzības pieeju.</a:t>
            </a:r>
            <a:endParaRPr lang="lv-LV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96D4EA6-99C4-D365-8B01-B17E539CA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77" y="612581"/>
            <a:ext cx="5632838" cy="56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4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E3EA7-F4C6-E41E-18C9-B10390F87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947" y="549249"/>
            <a:ext cx="4785851" cy="1671567"/>
          </a:xfrm>
        </p:spPr>
        <p:txBody>
          <a:bodyPr>
            <a:normAutofit/>
          </a:bodyPr>
          <a:lstStyle/>
          <a:p>
            <a:r>
              <a:rPr lang="lv-LV" sz="4000" dirty="0"/>
              <a:t>VAAD atbildības jomas</a:t>
            </a:r>
            <a:endParaRPr lang="en-GB" sz="4000" dirty="0"/>
          </a:p>
        </p:txBody>
      </p:sp>
      <p:pic>
        <p:nvPicPr>
          <p:cNvPr id="12" name="Picture 11" descr="A person cutting a tree&#10;&#10;Description automatically generated">
            <a:extLst>
              <a:ext uri="{FF2B5EF4-FFF2-40B4-BE49-F238E27FC236}">
                <a16:creationId xmlns:a16="http://schemas.microsoft.com/office/drawing/2014/main" id="{C5512C94-D5A9-9D60-FBBB-1B34B672D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8" r="3" b="9611"/>
          <a:stretch/>
        </p:blipFill>
        <p:spPr>
          <a:xfrm>
            <a:off x="-1" y="10"/>
            <a:ext cx="3003123" cy="1679499"/>
          </a:xfrm>
          <a:prstGeom prst="rect">
            <a:avLst/>
          </a:prstGeom>
        </p:spPr>
      </p:pic>
      <p:pic>
        <p:nvPicPr>
          <p:cNvPr id="10" name="Picture 9" descr="A person in a field of grass&#10;&#10;Description automatically generated">
            <a:extLst>
              <a:ext uri="{FF2B5EF4-FFF2-40B4-BE49-F238E27FC236}">
                <a16:creationId xmlns:a16="http://schemas.microsoft.com/office/drawing/2014/main" id="{4BB7EB3D-D6B7-EEE4-6EBD-BCA06C3B5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r="421"/>
          <a:stretch/>
        </p:blipFill>
        <p:spPr>
          <a:xfrm>
            <a:off x="20" y="1843285"/>
            <a:ext cx="3003103" cy="2064985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73F04083-E973-6E9C-CDFC-4E4E29DF4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r="-5" b="-5"/>
          <a:stretch/>
        </p:blipFill>
        <p:spPr bwMode="auto">
          <a:xfrm>
            <a:off x="3180257" y="1"/>
            <a:ext cx="3016307" cy="222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 person looking at a container&#10;&#10;Description automatically generated">
            <a:extLst>
              <a:ext uri="{FF2B5EF4-FFF2-40B4-BE49-F238E27FC236}">
                <a16:creationId xmlns:a16="http://schemas.microsoft.com/office/drawing/2014/main" id="{930CEEEA-4380-CF6A-DA0D-814CD63001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4" b="4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16" name="Picture 15" descr="A person standing in a field&#10;&#10;Description automatically generated">
            <a:extLst>
              <a:ext uri="{FF2B5EF4-FFF2-40B4-BE49-F238E27FC236}">
                <a16:creationId xmlns:a16="http://schemas.microsoft.com/office/drawing/2014/main" id="{A60BD88D-DBD1-205C-D1C4-E04FF68FD1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r="3" b="3"/>
          <a:stretch/>
        </p:blipFill>
        <p:spPr>
          <a:xfrm>
            <a:off x="3180256" y="2384215"/>
            <a:ext cx="3016307" cy="223418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2817432-9065-9FCE-BB95-1CA3579B1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1848"/>
          <a:stretch/>
        </p:blipFill>
        <p:spPr bwMode="auto">
          <a:xfrm>
            <a:off x="3180257" y="4790113"/>
            <a:ext cx="3016307" cy="206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E60F3-9428-E8F0-5D55-DF8C03259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899" y="2400475"/>
            <a:ext cx="4543425" cy="3728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Augu</a:t>
            </a:r>
            <a:r>
              <a:rPr lang="en-GB" dirty="0"/>
              <a:t> </a:t>
            </a:r>
            <a:r>
              <a:rPr lang="en-GB" dirty="0" err="1"/>
              <a:t>aizsardzība</a:t>
            </a:r>
            <a:r>
              <a:rPr lang="en-GB" dirty="0"/>
              <a:t> un </a:t>
            </a:r>
            <a:r>
              <a:rPr lang="en-GB" dirty="0" err="1"/>
              <a:t>augsnes</a:t>
            </a:r>
            <a:r>
              <a:rPr lang="en-GB" dirty="0"/>
              <a:t> </a:t>
            </a:r>
            <a:r>
              <a:rPr lang="en-GB" dirty="0" err="1"/>
              <a:t>auglības</a:t>
            </a:r>
            <a:r>
              <a:rPr lang="en-GB" dirty="0"/>
              <a:t> </a:t>
            </a:r>
            <a:r>
              <a:rPr lang="en-GB" dirty="0" err="1"/>
              <a:t>veicināšana</a:t>
            </a: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r>
              <a:rPr lang="lv-LV" dirty="0"/>
              <a:t>Sēklu un šķirņu aprites uzraudzība</a:t>
            </a: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r>
              <a:rPr lang="lv-LV" dirty="0"/>
              <a:t>Fitosanitārās drošības uzraudzība</a:t>
            </a:r>
            <a:endParaRPr lang="en-GB" dirty="0"/>
          </a:p>
        </p:txBody>
      </p:sp>
      <p:pic>
        <p:nvPicPr>
          <p:cNvPr id="30" name="Graphic 29" descr="Plant outline">
            <a:extLst>
              <a:ext uri="{FF2B5EF4-FFF2-40B4-BE49-F238E27FC236}">
                <a16:creationId xmlns:a16="http://schemas.microsoft.com/office/drawing/2014/main" id="{CC8023C4-5BC7-4D65-E488-3801CE3CD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97501" y="2410065"/>
            <a:ext cx="720000" cy="720000"/>
          </a:xfrm>
          <a:prstGeom prst="rect">
            <a:avLst/>
          </a:prstGeom>
        </p:spPr>
      </p:pic>
      <p:pic>
        <p:nvPicPr>
          <p:cNvPr id="33" name="Graphic 32" descr="Open hand with plant outline">
            <a:extLst>
              <a:ext uri="{FF2B5EF4-FFF2-40B4-BE49-F238E27FC236}">
                <a16:creationId xmlns:a16="http://schemas.microsoft.com/office/drawing/2014/main" id="{22D45E44-9CF3-962D-088F-1D6A6DB229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7501" y="5248119"/>
            <a:ext cx="720000" cy="720000"/>
          </a:xfrm>
          <a:prstGeom prst="rect">
            <a:avLst/>
          </a:prstGeom>
        </p:spPr>
      </p:pic>
      <p:pic>
        <p:nvPicPr>
          <p:cNvPr id="35" name="Graphic 34" descr="Seeds outline">
            <a:extLst>
              <a:ext uri="{FF2B5EF4-FFF2-40B4-BE49-F238E27FC236}">
                <a16:creationId xmlns:a16="http://schemas.microsoft.com/office/drawing/2014/main" id="{182ADB09-13A5-9569-56F1-4092204E20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97501" y="379676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34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160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lv-LV" b="1" dirty="0">
                <a:sym typeface="Maven Pro"/>
              </a:rPr>
              <a:t>Paldies par uzmanību!</a:t>
            </a:r>
            <a:endParaRPr b="1" dirty="0">
              <a:sym typeface="Maven Pro"/>
            </a:endParaRPr>
          </a:p>
        </p:txBody>
      </p:sp>
      <p:sp>
        <p:nvSpPr>
          <p:cNvPr id="196" name="Google Shape;196;p6"/>
          <p:cNvSpPr txBox="1">
            <a:spLocks noGrp="1"/>
          </p:cNvSpPr>
          <p:nvPr>
            <p:ph type="body" idx="1"/>
          </p:nvPr>
        </p:nvSpPr>
        <p:spPr>
          <a:xfrm>
            <a:off x="831850" y="3518179"/>
            <a:ext cx="10515600" cy="1224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8A8A"/>
              </a:buClr>
              <a:buSzPts val="2400"/>
              <a:buNone/>
            </a:pPr>
            <a:r>
              <a:rPr lang="lv-LV" sz="2000" kern="0" dirty="0">
                <a:effectLst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www.vaad.gov.lv</a:t>
            </a:r>
            <a:endParaRPr lang="lv-LV" sz="2000" kern="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8A8A"/>
              </a:buClr>
              <a:buSzPts val="2400"/>
              <a:buNone/>
            </a:pPr>
            <a:r>
              <a:rPr lang="lv-LV" sz="2000" kern="0" dirty="0">
                <a:effectLst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http://noverojumi.vaad.gov.lv/</a:t>
            </a:r>
            <a:endParaRPr lang="lv-LV" sz="2000" kern="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8A8A"/>
              </a:buClr>
              <a:buSzPts val="2400"/>
              <a:buNone/>
            </a:pPr>
            <a:br>
              <a:rPr lang="lv-LV" sz="2000" kern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lv-LV" sz="2000" kern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Aicinām sekot mums sociālajos kontos: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BC88D6-39E5-EC68-4336-9969BFE3BD0C}"/>
              </a:ext>
            </a:extLst>
          </p:cNvPr>
          <p:cNvGrpSpPr/>
          <p:nvPr/>
        </p:nvGrpSpPr>
        <p:grpSpPr>
          <a:xfrm>
            <a:off x="2735546" y="4742662"/>
            <a:ext cx="6720908" cy="1062558"/>
            <a:chOff x="3112695" y="5359380"/>
            <a:chExt cx="6720908" cy="10625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0317A9-904B-09F1-C182-E0613FCB4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317" t="20335" r="16520" b="10212"/>
            <a:stretch/>
          </p:blipFill>
          <p:spPr>
            <a:xfrm>
              <a:off x="4010025" y="5701938"/>
              <a:ext cx="754285" cy="72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81D8DA-0A3A-9632-1700-CE1A30ED9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2695" y="5701938"/>
              <a:ext cx="807804" cy="720000"/>
            </a:xfrm>
            <a:prstGeom prst="rect">
              <a:avLst/>
            </a:prstGeom>
          </p:spPr>
        </p:pic>
        <p:pic>
          <p:nvPicPr>
            <p:cNvPr id="13" name="Picture 12" descr="A logo for a company&#10;&#10;Description automatically generated">
              <a:extLst>
                <a:ext uri="{FF2B5EF4-FFF2-40B4-BE49-F238E27FC236}">
                  <a16:creationId xmlns:a16="http://schemas.microsoft.com/office/drawing/2014/main" id="{6233DAED-E92E-0654-D8A8-8D97F0E0E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66" b="21613"/>
            <a:stretch/>
          </p:blipFill>
          <p:spPr>
            <a:xfrm>
              <a:off x="8271503" y="5359380"/>
              <a:ext cx="1562100" cy="1062558"/>
            </a:xfrm>
            <a:prstGeom prst="rect">
              <a:avLst/>
            </a:prstGeom>
          </p:spPr>
        </p:pic>
        <p:pic>
          <p:nvPicPr>
            <p:cNvPr id="11" name="Picture 10" descr="A logo of a camera&#10;&#10;Description automatically generated">
              <a:extLst>
                <a:ext uri="{FF2B5EF4-FFF2-40B4-BE49-F238E27FC236}">
                  <a16:creationId xmlns:a16="http://schemas.microsoft.com/office/drawing/2014/main" id="{62D286BA-5A37-0C2C-6F74-762A0E8F8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9850" y="5775052"/>
              <a:ext cx="646886" cy="646886"/>
            </a:xfrm>
            <a:prstGeom prst="rect">
              <a:avLst/>
            </a:prstGeom>
          </p:spPr>
        </p:pic>
        <p:pic>
          <p:nvPicPr>
            <p:cNvPr id="16" name="Picture 15" descr="A black and grey text&#10;&#10;Description automatically generated">
              <a:extLst>
                <a:ext uri="{FF2B5EF4-FFF2-40B4-BE49-F238E27FC236}">
                  <a16:creationId xmlns:a16="http://schemas.microsoft.com/office/drawing/2014/main" id="{BD7228CC-AB45-1FFB-4E3B-7064A83BD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232419" y="6026182"/>
              <a:ext cx="1782683" cy="3957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eople holding plants">
            <a:extLst>
              <a:ext uri="{FF2B5EF4-FFF2-40B4-BE49-F238E27FC236}">
                <a16:creationId xmlns:a16="http://schemas.microsoft.com/office/drawing/2014/main" id="{CB98A2B3-BAA6-E3B4-5C1F-C7F949EF4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 b="70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8A137-380C-D68F-1EAB-9FD6FB4DE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Augu aizsardzība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44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Slide Background">
            <a:extLst>
              <a:ext uri="{FF2B5EF4-FFF2-40B4-BE49-F238E27FC236}">
                <a16:creationId xmlns:a16="http://schemas.microsoft.com/office/drawing/2014/main" id="{CAB6D7AF-734C-43E5-AE74-E8EC5D462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6830A5B-65B2-40C0-80F8-67EFC8A6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0"/>
            <a:ext cx="5410196" cy="6862190"/>
          </a:xfrm>
          <a:prstGeom prst="rect">
            <a:avLst/>
          </a:prstGeom>
          <a:ln>
            <a:noFill/>
          </a:ln>
          <a:effectLst>
            <a:outerShdw blurRad="317500" dist="2540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C590D6-DC8C-2C06-78A0-539620AAE712}"/>
              </a:ext>
            </a:extLst>
          </p:cNvPr>
          <p:cNvGrpSpPr/>
          <p:nvPr/>
        </p:nvGrpSpPr>
        <p:grpSpPr>
          <a:xfrm>
            <a:off x="84456" y="2013166"/>
            <a:ext cx="6423458" cy="3911384"/>
            <a:chOff x="84456" y="2013166"/>
            <a:chExt cx="6423458" cy="39113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76FD72-F3BC-56B5-23B6-C623D2C06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511" y="2013166"/>
              <a:ext cx="6236403" cy="391138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0B2A8D-71E0-85FA-2436-D3AE70961BF5}"/>
                </a:ext>
              </a:extLst>
            </p:cNvPr>
            <p:cNvSpPr/>
            <p:nvPr/>
          </p:nvSpPr>
          <p:spPr>
            <a:xfrm>
              <a:off x="743760" y="4842893"/>
              <a:ext cx="687538" cy="18722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01A346-EDCE-340A-3822-712119BC0453}"/>
                </a:ext>
              </a:extLst>
            </p:cNvPr>
            <p:cNvSpPr/>
            <p:nvPr/>
          </p:nvSpPr>
          <p:spPr>
            <a:xfrm>
              <a:off x="743760" y="3981734"/>
              <a:ext cx="1159786" cy="21529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pic>
          <p:nvPicPr>
            <p:cNvPr id="13" name="Graphic 12" descr="Cursor with solid fill">
              <a:extLst>
                <a:ext uri="{FF2B5EF4-FFF2-40B4-BE49-F238E27FC236}">
                  <a16:creationId xmlns:a16="http://schemas.microsoft.com/office/drawing/2014/main" id="{CA2A1A34-5792-BDCA-4E55-B17A15E9A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9926891">
              <a:off x="84456" y="4338495"/>
              <a:ext cx="825525" cy="825525"/>
            </a:xfrm>
            <a:prstGeom prst="rect">
              <a:avLst/>
            </a:prstGeom>
          </p:spPr>
        </p:pic>
      </p:grpSp>
      <p:pic>
        <p:nvPicPr>
          <p:cNvPr id="20" name="Graphic 19" descr="Checklist outline">
            <a:extLst>
              <a:ext uri="{FF2B5EF4-FFF2-40B4-BE49-F238E27FC236}">
                <a16:creationId xmlns:a16="http://schemas.microsoft.com/office/drawing/2014/main" id="{0F226038-2BED-99F4-5095-66A7059CD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5302" y="1315732"/>
            <a:ext cx="720000" cy="720000"/>
          </a:xfrm>
          <a:prstGeom prst="rect">
            <a:avLst/>
          </a:prstGeom>
        </p:spPr>
      </p:pic>
      <p:pic>
        <p:nvPicPr>
          <p:cNvPr id="22" name="Graphic 21" descr="Classroom outline">
            <a:extLst>
              <a:ext uri="{FF2B5EF4-FFF2-40B4-BE49-F238E27FC236}">
                <a16:creationId xmlns:a16="http://schemas.microsoft.com/office/drawing/2014/main" id="{F868C305-B695-B767-B2DF-FF77523FC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85302" y="4842893"/>
            <a:ext cx="720000" cy="720000"/>
          </a:xfrm>
          <a:prstGeom prst="rect">
            <a:avLst/>
          </a:prstGeom>
        </p:spPr>
      </p:pic>
      <p:pic>
        <p:nvPicPr>
          <p:cNvPr id="24" name="Graphic 23" descr="Diploma outline">
            <a:extLst>
              <a:ext uri="{FF2B5EF4-FFF2-40B4-BE49-F238E27FC236}">
                <a16:creationId xmlns:a16="http://schemas.microsoft.com/office/drawing/2014/main" id="{78D2C01A-D947-1356-1CD0-4DBEF3A27D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85302" y="3101925"/>
            <a:ext cx="720000" cy="72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589AA1B-6E96-9DC4-722A-E8819D8204A4}"/>
              </a:ext>
            </a:extLst>
          </p:cNvPr>
          <p:cNvSpPr txBox="1"/>
          <p:nvPr/>
        </p:nvSpPr>
        <p:spPr>
          <a:xfrm>
            <a:off x="743760" y="887308"/>
            <a:ext cx="5463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5400" dirty="0"/>
              <a:t>www.vaad.gov.lv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CBCDE2-5999-E040-B684-55064BDD304E}"/>
              </a:ext>
            </a:extLst>
          </p:cNvPr>
          <p:cNvSpPr txBox="1"/>
          <p:nvPr/>
        </p:nvSpPr>
        <p:spPr>
          <a:xfrm>
            <a:off x="7345303" y="978127"/>
            <a:ext cx="4460617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9303" defTabSz="265176">
              <a:spcAft>
                <a:spcPts val="600"/>
              </a:spcAft>
            </a:pPr>
            <a:r>
              <a:rPr lang="lv-LV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Latvijā atļauts ievest, izplatīt un lietot tikai Augu aizsardzības līdzekļu (AAL) </a:t>
            </a:r>
            <a:r>
              <a:rPr lang="lv-LV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reģistrā</a:t>
            </a:r>
            <a:r>
              <a:rPr lang="lv-LV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iekļautos AAL</a:t>
            </a:r>
          </a:p>
          <a:p>
            <a:pPr marL="519303" defTabSz="265176">
              <a:spcAft>
                <a:spcPts val="600"/>
              </a:spcAft>
            </a:pPr>
            <a:endParaRPr lang="lv-LV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19303" defTabSz="265176">
              <a:spcAft>
                <a:spcPts val="600"/>
              </a:spcAft>
            </a:pPr>
            <a:r>
              <a:rPr lang="lv-LV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AAL atļauts iegādāties tikai licencētās AAL izplatīšanas vietās</a:t>
            </a:r>
          </a:p>
          <a:p>
            <a:pPr marL="519303" defTabSz="265176">
              <a:spcAft>
                <a:spcPts val="600"/>
              </a:spcAft>
            </a:pPr>
            <a:endParaRPr lang="lv-LV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19303" defTabSz="265176">
              <a:spcAft>
                <a:spcPts val="600"/>
              </a:spcAft>
            </a:pPr>
            <a:r>
              <a:rPr lang="lv-LV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AAL apritē un lietošanā iesaistītajām personām jābūt </a:t>
            </a:r>
            <a:r>
              <a:rPr lang="lv-LV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apmācītām</a:t>
            </a:r>
            <a:endParaRPr lang="lv-LV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420833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Background">
            <a:extLst>
              <a:ext uri="{FF2B5EF4-FFF2-40B4-BE49-F238E27FC236}">
                <a16:creationId xmlns:a16="http://schemas.microsoft.com/office/drawing/2014/main" id="{AA857166-A416-4C5E-8AA9-5D5D1E13D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0"/>
            <a:ext cx="4617491" cy="6858000"/>
          </a:xfrm>
          <a:prstGeom prst="rect">
            <a:avLst/>
          </a:prstGeom>
          <a:ln>
            <a:noFill/>
          </a:ln>
          <a:effectLst>
            <a:outerShdw blurRad="203200" dist="88900" dir="21540000" sx="94000" sy="94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-1"/>
            <a:ext cx="4617491" cy="5136739"/>
          </a:xfrm>
          <a:prstGeom prst="rect">
            <a:avLst/>
          </a:prstGeom>
          <a:ln>
            <a:noFill/>
          </a:ln>
          <a:effectLst>
            <a:outerShdw blurRad="177800" dist="101600" dir="5400000" sx="97000" sy="97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E7EA3C-7CE0-38B7-2305-AB6E5B3C2753}"/>
              </a:ext>
            </a:extLst>
          </p:cNvPr>
          <p:cNvSpPr/>
          <p:nvPr/>
        </p:nvSpPr>
        <p:spPr>
          <a:xfrm>
            <a:off x="652887" y="3688267"/>
            <a:ext cx="3050433" cy="1177506"/>
          </a:xfrm>
          <a:prstGeom prst="rect">
            <a:avLst/>
          </a:prstGeom>
          <a:solidFill>
            <a:srgbClr val="70AD4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79CA5A-69D2-6D1E-8B3F-E25DEA416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87" y="617921"/>
            <a:ext cx="3482041" cy="45188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3"/>
              </a:rPr>
              <a:t>www.vaad.gov.lv</a:t>
            </a:r>
            <a:r>
              <a:rPr lang="lv-LV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lietotāju ērtībai publicēta informācija par augu aizsardzības  apmācību kursu norises laiku un vietu, izveidots vienots </a:t>
            </a:r>
            <a:br>
              <a:rPr lang="lv-LV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lv-LV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augu aizsardzības apmācību veicēju </a:t>
            </a:r>
            <a:r>
              <a:rPr lang="lv-LV" sz="2800" b="1" dirty="0"/>
              <a:t>KALENDĀRS</a:t>
            </a:r>
            <a:endParaRPr lang="lv-LV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50494-4B27-DBC4-5395-85B694688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032" y="175587"/>
            <a:ext cx="3829584" cy="342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074744-F0DA-028A-1CFD-E61F311A8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032" y="593023"/>
            <a:ext cx="5866759" cy="6190488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74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Background">
            <a:extLst>
              <a:ext uri="{FF2B5EF4-FFF2-40B4-BE49-F238E27FC236}">
                <a16:creationId xmlns:a16="http://schemas.microsoft.com/office/drawing/2014/main" id="{6BF1CF0D-DD20-4D72-9173-21756ED5D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317500" dist="101600" dir="8820000" sx="93000" sy="93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1696413"/>
          </a:xfrm>
          <a:prstGeom prst="rect">
            <a:avLst/>
          </a:prstGeom>
          <a:ln>
            <a:noFill/>
          </a:ln>
          <a:effectLst>
            <a:outerShdw blurRad="190500" dist="88900" dir="5460000" sx="93000" sy="93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821FF-A006-7163-F304-E8D9BE476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58" y="-87871"/>
            <a:ext cx="4785269" cy="20690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Reģistri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registri.vaad.gov.lv</a:t>
            </a:r>
            <a:r>
              <a:rPr lang="lv-LV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D5810-E9CD-AD26-7FBF-8CF637070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0"/>
          <a:stretch/>
        </p:blipFill>
        <p:spPr>
          <a:xfrm>
            <a:off x="1457325" y="224402"/>
            <a:ext cx="3109914" cy="64947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8696D1-B35D-ED2B-C48D-243886BF4404}"/>
              </a:ext>
            </a:extLst>
          </p:cNvPr>
          <p:cNvSpPr/>
          <p:nvPr/>
        </p:nvSpPr>
        <p:spPr>
          <a:xfrm>
            <a:off x="1677384" y="1302542"/>
            <a:ext cx="2528856" cy="52625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7C190C0D-69C2-4DAB-35FE-A91BD40A8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26891">
            <a:off x="878779" y="1037132"/>
            <a:ext cx="825525" cy="825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CC287C-ABA0-65FE-C0A6-A7D156D12C24}"/>
              </a:ext>
            </a:extLst>
          </p:cNvPr>
          <p:cNvSpPr/>
          <p:nvPr/>
        </p:nvSpPr>
        <p:spPr>
          <a:xfrm>
            <a:off x="1677384" y="2643810"/>
            <a:ext cx="2528856" cy="89491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88596C-848E-55FE-4181-CAF942D163C4}"/>
              </a:ext>
            </a:extLst>
          </p:cNvPr>
          <p:cNvSpPr/>
          <p:nvPr/>
        </p:nvSpPr>
        <p:spPr>
          <a:xfrm>
            <a:off x="1677384" y="3626598"/>
            <a:ext cx="2528856" cy="62142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B4083D-3DCF-340A-5332-8BF12C546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936" y="1981201"/>
            <a:ext cx="4799744" cy="4848228"/>
          </a:xfrm>
          <a:prstGeom prst="rect">
            <a:avLst/>
          </a:prstGeom>
        </p:spPr>
      </p:pic>
      <p:pic>
        <p:nvPicPr>
          <p:cNvPr id="16" name="Graphic 15" descr="Cursor with solid fill">
            <a:extLst>
              <a:ext uri="{FF2B5EF4-FFF2-40B4-BE49-F238E27FC236}">
                <a16:creationId xmlns:a16="http://schemas.microsoft.com/office/drawing/2014/main" id="{7A828FAF-32B8-CA26-6B0F-D9FFAFD1A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26891">
            <a:off x="5601666" y="2175275"/>
            <a:ext cx="825525" cy="8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27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1617108E-FE3A-BD06-97B6-B7089D262DC8}"/>
              </a:ext>
            </a:extLst>
          </p:cNvPr>
          <p:cNvSpPr/>
          <p:nvPr/>
        </p:nvSpPr>
        <p:spPr>
          <a:xfrm>
            <a:off x="3740510" y="3283626"/>
            <a:ext cx="6919167" cy="513708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alt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490 pārbaudes</a:t>
            </a:r>
            <a:r>
              <a:rPr lang="en-US" alt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lv-LV" sz="28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3375CF80-EA14-D097-3D37-C7D5DE36562C}"/>
              </a:ext>
            </a:extLst>
          </p:cNvPr>
          <p:cNvSpPr/>
          <p:nvPr/>
        </p:nvSpPr>
        <p:spPr>
          <a:xfrm>
            <a:off x="3740511" y="3957561"/>
            <a:ext cx="6919166" cy="513708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alt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alt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81 </a:t>
            </a:r>
            <a:r>
              <a:rPr lang="en-US" alt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saimniecībā</a:t>
            </a:r>
            <a:endParaRPr lang="lv-LV" sz="28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74D3A788-F71C-1B1D-0497-37426D65EF72}"/>
              </a:ext>
            </a:extLst>
          </p:cNvPr>
          <p:cNvSpPr/>
          <p:nvPr/>
        </p:nvSpPr>
        <p:spPr>
          <a:xfrm>
            <a:off x="3740510" y="4631496"/>
            <a:ext cx="6919165" cy="513708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pārbaudīti 2 270 kultūraugu lauki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6D2675-982E-4D90-A0BA-0FB52AE7B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10527794" cy="1680519"/>
          </a:xfrm>
        </p:spPr>
        <p:txBody>
          <a:bodyPr>
            <a:normAutofit/>
          </a:bodyPr>
          <a:lstStyle/>
          <a:p>
            <a:pPr algn="ctr"/>
            <a:r>
              <a:rPr lang="lv-LV" sz="4800" dirty="0"/>
              <a:t>Lauksaimniecības produktu integrētās audzēšanas REĢISTRS</a:t>
            </a:r>
          </a:p>
        </p:txBody>
      </p:sp>
      <p:pic>
        <p:nvPicPr>
          <p:cNvPr id="8" name="Picture 7" descr="A foggy landscape with trees and a house&#10;&#10;AI-generated content may be incorrect.">
            <a:extLst>
              <a:ext uri="{FF2B5EF4-FFF2-40B4-BE49-F238E27FC236}">
                <a16:creationId xmlns:a16="http://schemas.microsoft.com/office/drawing/2014/main" id="{1A47610C-93F0-8676-50CD-3DB581736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37" y="2409393"/>
            <a:ext cx="3326479" cy="33210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FB2F12C-5614-2E77-5958-4E5CA30BE1AA}"/>
              </a:ext>
            </a:extLst>
          </p:cNvPr>
          <p:cNvSpPr txBox="1">
            <a:spLocks/>
          </p:cNvSpPr>
          <p:nvPr/>
        </p:nvSpPr>
        <p:spPr>
          <a:xfrm>
            <a:off x="1236580" y="3511149"/>
            <a:ext cx="2769791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1600" b="1" dirty="0">
                <a:solidFill>
                  <a:schemeClr val="bg1"/>
                </a:solidFill>
              </a:rPr>
              <a:t>526</a:t>
            </a:r>
          </a:p>
          <a:p>
            <a:pPr algn="ctr"/>
            <a:r>
              <a:rPr lang="lv-LV" sz="6500" b="1" dirty="0">
                <a:solidFill>
                  <a:schemeClr val="bg1"/>
                </a:solidFill>
              </a:rPr>
              <a:t>reģistrētas saimniecības</a:t>
            </a:r>
            <a:endParaRPr lang="lv-LV" sz="37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70C2D2-700D-1ABC-07BB-39B4EDF6D0A7}"/>
              </a:ext>
            </a:extLst>
          </p:cNvPr>
          <p:cNvSpPr txBox="1"/>
          <p:nvPr/>
        </p:nvSpPr>
        <p:spPr>
          <a:xfrm>
            <a:off x="4284716" y="2789029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800" b="1" dirty="0">
                <a:latin typeface="+mj-lt"/>
                <a:ea typeface="+mj-ea"/>
                <a:cs typeface="+mj-cs"/>
              </a:rPr>
              <a:t>2024. gadā VAAD inspektori veikuši: </a:t>
            </a:r>
          </a:p>
        </p:txBody>
      </p:sp>
    </p:spTree>
    <p:extLst>
      <p:ext uri="{BB962C8B-B14F-4D97-AF65-F5344CB8AC3E}">
        <p14:creationId xmlns:p14="http://schemas.microsoft.com/office/powerpoint/2010/main" val="1077016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7BFC-7CE1-7FEE-2122-6C7C9BD95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400" dirty="0"/>
              <a:t>2024.</a:t>
            </a:r>
            <a:r>
              <a:rPr lang="en-US" sz="4400" dirty="0"/>
              <a:t> </a:t>
            </a:r>
            <a:r>
              <a:rPr lang="lv-LV" sz="4400" dirty="0"/>
              <a:t>gadā </a:t>
            </a:r>
            <a:r>
              <a:rPr lang="en-US" sz="4400" dirty="0" err="1"/>
              <a:t>pārbaudīti</a:t>
            </a:r>
            <a:r>
              <a:rPr lang="lv-LV" sz="4400" dirty="0"/>
              <a:t> </a:t>
            </a:r>
            <a:r>
              <a:rPr lang="lv-LV" sz="4800" dirty="0"/>
              <a:t>49</a:t>
            </a:r>
            <a:r>
              <a:rPr lang="lv-LV" sz="4400" dirty="0"/>
              <a:t> dažādi </a:t>
            </a:r>
            <a:r>
              <a:rPr lang="en-US" sz="4400" dirty="0" err="1"/>
              <a:t>kultūraugi</a:t>
            </a:r>
            <a:endParaRPr lang="lv-LV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C860EC02-0A85-6DEF-F72A-B9F894246E18}"/>
              </a:ext>
            </a:extLst>
          </p:cNvPr>
          <p:cNvSpPr/>
          <p:nvPr/>
        </p:nvSpPr>
        <p:spPr>
          <a:xfrm rot="5400000">
            <a:off x="-485961" y="3993351"/>
            <a:ext cx="3413796" cy="1585247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5" name="Picture 4" descr="A close up of a red apple&#10;&#10;AI-generated content may be incorrect.">
            <a:extLst>
              <a:ext uri="{FF2B5EF4-FFF2-40B4-BE49-F238E27FC236}">
                <a16:creationId xmlns:a16="http://schemas.microsoft.com/office/drawing/2014/main" id="{88E935FA-F75C-24B0-CED5-E0CF68E2D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0" y="2587819"/>
            <a:ext cx="2037995" cy="2037995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ED23A47-00D1-3E92-2B26-D30C186C0FC4}"/>
              </a:ext>
            </a:extLst>
          </p:cNvPr>
          <p:cNvSpPr/>
          <p:nvPr/>
        </p:nvSpPr>
        <p:spPr>
          <a:xfrm rot="5400000">
            <a:off x="1959423" y="4052770"/>
            <a:ext cx="3294963" cy="1585247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7" name="Picture 6" descr="A group of potatoes in a circle&#10;&#10;AI-generated content may be incorrect.">
            <a:extLst>
              <a:ext uri="{FF2B5EF4-FFF2-40B4-BE49-F238E27FC236}">
                <a16:creationId xmlns:a16="http://schemas.microsoft.com/office/drawing/2014/main" id="{AEDB9212-CD77-AD0E-E139-B53E5CA4D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07" y="2587819"/>
            <a:ext cx="2037994" cy="2037994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C1748EF-A6EE-1506-DD0B-1A803626B1AD}"/>
              </a:ext>
            </a:extLst>
          </p:cNvPr>
          <p:cNvSpPr/>
          <p:nvPr/>
        </p:nvSpPr>
        <p:spPr>
          <a:xfrm rot="5400000">
            <a:off x="4373244" y="4060057"/>
            <a:ext cx="3280388" cy="1585247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9" name="Picture 8" descr="A group of pears in a pile&#10;&#10;AI-generated content may be incorrect.">
            <a:extLst>
              <a:ext uri="{FF2B5EF4-FFF2-40B4-BE49-F238E27FC236}">
                <a16:creationId xmlns:a16="http://schemas.microsoft.com/office/drawing/2014/main" id="{246B2D85-0E29-ECCB-307D-11BF4137A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71" y="2581943"/>
            <a:ext cx="2079134" cy="2049747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88008625-DEB7-FEF1-269E-366866F1D9DE}"/>
              </a:ext>
            </a:extLst>
          </p:cNvPr>
          <p:cNvSpPr/>
          <p:nvPr/>
        </p:nvSpPr>
        <p:spPr>
          <a:xfrm rot="5400000">
            <a:off x="6808534" y="4060057"/>
            <a:ext cx="3280388" cy="1585247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11" name="Picture 10" descr="A close up of orange berries on a tree&#10;&#10;AI-generated content may be incorrect.">
            <a:extLst>
              <a:ext uri="{FF2B5EF4-FFF2-40B4-BE49-F238E27FC236}">
                <a16:creationId xmlns:a16="http://schemas.microsoft.com/office/drawing/2014/main" id="{951F4665-F994-E15D-2588-2418571B1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55" y="2581943"/>
            <a:ext cx="2049747" cy="2049747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BE544EF0-0F09-4553-EA3D-027684BC9CC7}"/>
              </a:ext>
            </a:extLst>
          </p:cNvPr>
          <p:cNvSpPr/>
          <p:nvPr/>
        </p:nvSpPr>
        <p:spPr>
          <a:xfrm rot="5400000">
            <a:off x="9240295" y="4060058"/>
            <a:ext cx="3280387" cy="1585247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13" name="Picture 12" descr="A close up of blueberries&#10;&#10;AI-generated content may be incorrect.">
            <a:extLst>
              <a:ext uri="{FF2B5EF4-FFF2-40B4-BE49-F238E27FC236}">
                <a16:creationId xmlns:a16="http://schemas.microsoft.com/office/drawing/2014/main" id="{DD82419A-D2C5-192B-4B61-1BC80B609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921" y="2581943"/>
            <a:ext cx="2079135" cy="20497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2083FE-878F-EB80-52DD-148BEA7A4B9C}"/>
              </a:ext>
            </a:extLst>
          </p:cNvPr>
          <p:cNvSpPr txBox="1"/>
          <p:nvPr/>
        </p:nvSpPr>
        <p:spPr>
          <a:xfrm>
            <a:off x="584545" y="2478850"/>
            <a:ext cx="1272784" cy="523220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Up">
              <a:avLst>
                <a:gd name="adj" fmla="val 11552971"/>
              </a:avLst>
            </a:prstTxWarp>
            <a:spAutoFit/>
          </a:bodyPr>
          <a:lstStyle>
            <a:defPPr>
              <a:defRPr lang="en-US"/>
            </a:defPPr>
            <a:lvl1pPr algn="ctr">
              <a:defRPr sz="2800" b="1"/>
            </a:lvl1pPr>
          </a:lstStyle>
          <a:p>
            <a:r>
              <a:rPr lang="en-US" dirty="0"/>
              <a:t>ĀBELES</a:t>
            </a:r>
            <a:endParaRPr lang="lv-LV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46BAAC-DB1F-F8F0-C366-0ABEE13AF4F3}"/>
              </a:ext>
            </a:extLst>
          </p:cNvPr>
          <p:cNvSpPr txBox="1"/>
          <p:nvPr/>
        </p:nvSpPr>
        <p:spPr>
          <a:xfrm>
            <a:off x="2694796" y="2478850"/>
            <a:ext cx="1824217" cy="523220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Up">
              <a:avLst>
                <a:gd name="adj" fmla="val 11552971"/>
              </a:avLst>
            </a:prstTxWarp>
            <a:spAutoFit/>
          </a:bodyPr>
          <a:lstStyle>
            <a:defPPr>
              <a:defRPr lang="en-US"/>
            </a:defPPr>
            <a:lvl1pPr algn="ctr">
              <a:defRPr sz="2800" b="1"/>
            </a:lvl1pPr>
          </a:lstStyle>
          <a:p>
            <a:r>
              <a:rPr lang="en-US" dirty="0"/>
              <a:t>KARTUPEĻI</a:t>
            </a:r>
            <a:endParaRPr lang="lv-LV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0ACDFF-3708-4D8A-2FA5-1F18F4C45CA6}"/>
              </a:ext>
            </a:extLst>
          </p:cNvPr>
          <p:cNvSpPr txBox="1"/>
          <p:nvPr/>
        </p:nvSpPr>
        <p:spPr>
          <a:xfrm>
            <a:off x="5038011" y="2478850"/>
            <a:ext cx="1950855" cy="523220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Up">
              <a:avLst>
                <a:gd name="adj" fmla="val 11552971"/>
              </a:avLst>
            </a:prstTxWarp>
            <a:spAutoFit/>
          </a:bodyPr>
          <a:lstStyle>
            <a:defPPr>
              <a:defRPr lang="en-US"/>
            </a:defPPr>
            <a:lvl1pPr algn="ctr">
              <a:defRPr sz="2800" b="1"/>
            </a:lvl1pPr>
          </a:lstStyle>
          <a:p>
            <a:r>
              <a:rPr lang="en-US" dirty="0"/>
              <a:t>BUMBIERES</a:t>
            </a:r>
            <a:endParaRPr lang="lv-LV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071413-AFED-BCBB-2764-E76B0241042B}"/>
              </a:ext>
            </a:extLst>
          </p:cNvPr>
          <p:cNvSpPr txBox="1"/>
          <p:nvPr/>
        </p:nvSpPr>
        <p:spPr>
          <a:xfrm>
            <a:off x="7610071" y="2421920"/>
            <a:ext cx="1677315" cy="637080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Up">
              <a:avLst>
                <a:gd name="adj" fmla="val 11552971"/>
              </a:avLst>
            </a:prstTxWarp>
            <a:spAutoFit/>
          </a:bodyPr>
          <a:lstStyle>
            <a:defPPr>
              <a:defRPr lang="en-US"/>
            </a:defPPr>
            <a:lvl1pPr algn="just">
              <a:defRPr sz="2800" b="1"/>
            </a:lvl1pPr>
          </a:lstStyle>
          <a:p>
            <a:pPr algn="ctr"/>
            <a:r>
              <a:rPr lang="en-US" dirty="0"/>
              <a:t>SMILTSĒRKŠĶI</a:t>
            </a:r>
            <a:endParaRPr lang="lv-LV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D30AC1-0A96-D054-5566-723350884B75}"/>
              </a:ext>
            </a:extLst>
          </p:cNvPr>
          <p:cNvSpPr txBox="1"/>
          <p:nvPr/>
        </p:nvSpPr>
        <p:spPr>
          <a:xfrm>
            <a:off x="9932756" y="2303854"/>
            <a:ext cx="1895465" cy="873212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916296"/>
              </a:avLst>
            </a:prstTxWarp>
            <a:spAutoFit/>
          </a:bodyPr>
          <a:lstStyle/>
          <a:p>
            <a:pPr algn="just"/>
            <a:r>
              <a:rPr lang="en-US" sz="2800" b="1" dirty="0"/>
              <a:t>KRŪMMELLENES</a:t>
            </a:r>
            <a:endParaRPr lang="lv-LV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7A09FE-4AD4-62F6-B3CA-111209DB8ADC}"/>
              </a:ext>
            </a:extLst>
          </p:cNvPr>
          <p:cNvSpPr txBox="1"/>
          <p:nvPr/>
        </p:nvSpPr>
        <p:spPr>
          <a:xfrm>
            <a:off x="705219" y="4676314"/>
            <a:ext cx="10314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2800" b="1" dirty="0"/>
              <a:t>144</a:t>
            </a:r>
            <a:endParaRPr lang="en-US" sz="2800" b="1" dirty="0"/>
          </a:p>
          <a:p>
            <a:pPr algn="ctr"/>
            <a:r>
              <a:rPr lang="lv-LV" dirty="0"/>
              <a:t>audzētāji</a:t>
            </a:r>
            <a:endParaRPr lang="en-US" dirty="0"/>
          </a:p>
          <a:p>
            <a:pPr algn="ctr"/>
            <a:r>
              <a:rPr lang="lv-LV" sz="2800" b="1" dirty="0">
                <a:solidFill>
                  <a:srgbClr val="C00000"/>
                </a:solidFill>
              </a:rPr>
              <a:t>357</a:t>
            </a:r>
            <a:endParaRPr lang="en-US" sz="2800" b="1" dirty="0">
              <a:solidFill>
                <a:srgbClr val="C00000"/>
              </a:solidFill>
            </a:endParaRPr>
          </a:p>
          <a:p>
            <a:pPr algn="ctr"/>
            <a:r>
              <a:rPr lang="lv-LV" dirty="0">
                <a:solidFill>
                  <a:srgbClr val="C00000"/>
                </a:solidFill>
              </a:rPr>
              <a:t>lauki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6B07A1-3752-34C2-9EDB-D91F9FBF86CD}"/>
              </a:ext>
            </a:extLst>
          </p:cNvPr>
          <p:cNvSpPr txBox="1"/>
          <p:nvPr/>
        </p:nvSpPr>
        <p:spPr>
          <a:xfrm>
            <a:off x="3091186" y="4659566"/>
            <a:ext cx="10314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106</a:t>
            </a:r>
          </a:p>
          <a:p>
            <a:pPr algn="ctr"/>
            <a:r>
              <a:rPr lang="lv-LV" dirty="0"/>
              <a:t>audzētāji</a:t>
            </a:r>
            <a:endParaRPr lang="en-US" dirty="0"/>
          </a:p>
          <a:p>
            <a:pPr algn="ctr"/>
            <a:r>
              <a:rPr lang="lv-LV" sz="2800" b="1" dirty="0">
                <a:solidFill>
                  <a:srgbClr val="C00000"/>
                </a:solidFill>
              </a:rPr>
              <a:t>3</a:t>
            </a:r>
            <a:r>
              <a:rPr lang="en-US" sz="2800" b="1" dirty="0">
                <a:solidFill>
                  <a:srgbClr val="C00000"/>
                </a:solidFill>
              </a:rPr>
              <a:t>29</a:t>
            </a:r>
          </a:p>
          <a:p>
            <a:pPr algn="ctr"/>
            <a:r>
              <a:rPr lang="lv-LV" dirty="0">
                <a:solidFill>
                  <a:srgbClr val="C00000"/>
                </a:solidFill>
              </a:rPr>
              <a:t>lauki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099416-C488-4C58-DD0C-A3FCC16CBB86}"/>
              </a:ext>
            </a:extLst>
          </p:cNvPr>
          <p:cNvSpPr txBox="1"/>
          <p:nvPr/>
        </p:nvSpPr>
        <p:spPr>
          <a:xfrm>
            <a:off x="5497720" y="4657927"/>
            <a:ext cx="10314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54</a:t>
            </a:r>
          </a:p>
          <a:p>
            <a:pPr algn="ctr"/>
            <a:r>
              <a:rPr lang="lv-LV" dirty="0"/>
              <a:t>audzētāji</a:t>
            </a:r>
            <a:endParaRPr lang="en-US" dirty="0"/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86</a:t>
            </a:r>
          </a:p>
          <a:p>
            <a:pPr algn="ctr"/>
            <a:r>
              <a:rPr lang="lv-LV" dirty="0">
                <a:solidFill>
                  <a:srgbClr val="C00000"/>
                </a:solidFill>
              </a:rPr>
              <a:t>lauki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7E32AC-80F9-187E-285A-2C3BBFD7D562}"/>
              </a:ext>
            </a:extLst>
          </p:cNvPr>
          <p:cNvSpPr txBox="1"/>
          <p:nvPr/>
        </p:nvSpPr>
        <p:spPr>
          <a:xfrm>
            <a:off x="7933010" y="4647653"/>
            <a:ext cx="10314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52</a:t>
            </a:r>
          </a:p>
          <a:p>
            <a:pPr algn="ctr"/>
            <a:r>
              <a:rPr lang="lv-LV" dirty="0"/>
              <a:t>audzētāji</a:t>
            </a:r>
            <a:endParaRPr lang="en-US" dirty="0"/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130</a:t>
            </a:r>
          </a:p>
          <a:p>
            <a:pPr algn="ctr"/>
            <a:r>
              <a:rPr lang="lv-LV" dirty="0">
                <a:solidFill>
                  <a:srgbClr val="C00000"/>
                </a:solidFill>
              </a:rPr>
              <a:t>lauki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8C8915-4E5F-9487-7096-93A705FAD09B}"/>
              </a:ext>
            </a:extLst>
          </p:cNvPr>
          <p:cNvSpPr txBox="1"/>
          <p:nvPr/>
        </p:nvSpPr>
        <p:spPr>
          <a:xfrm>
            <a:off x="10364770" y="4622054"/>
            <a:ext cx="10314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52</a:t>
            </a:r>
          </a:p>
          <a:p>
            <a:pPr algn="ctr"/>
            <a:r>
              <a:rPr lang="lv-LV" dirty="0"/>
              <a:t>audzētāji</a:t>
            </a:r>
            <a:endParaRPr lang="en-US" dirty="0"/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134</a:t>
            </a:r>
          </a:p>
          <a:p>
            <a:pPr algn="ctr"/>
            <a:r>
              <a:rPr lang="lv-LV" dirty="0">
                <a:solidFill>
                  <a:srgbClr val="C00000"/>
                </a:solidFill>
              </a:rPr>
              <a:t>lauki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E9D39E-7973-4F82-16A4-C6C9A1BBBF37}"/>
              </a:ext>
            </a:extLst>
          </p:cNvPr>
          <p:cNvSpPr txBox="1"/>
          <p:nvPr/>
        </p:nvSpPr>
        <p:spPr>
          <a:xfrm>
            <a:off x="838200" y="1451787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b="1" dirty="0">
                <a:latin typeface="+mj-lt"/>
                <a:ea typeface="+mj-ea"/>
                <a:cs typeface="+mj-cs"/>
              </a:rPr>
              <a:t>Populārākie no tiem:</a:t>
            </a:r>
          </a:p>
        </p:txBody>
      </p:sp>
    </p:spTree>
    <p:extLst>
      <p:ext uri="{BB962C8B-B14F-4D97-AF65-F5344CB8AC3E}">
        <p14:creationId xmlns:p14="http://schemas.microsoft.com/office/powerpoint/2010/main" val="3851691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B3974-FAFC-BD77-572A-7A2EA04C0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Retāk audzētie kultūraugi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D26AF0D-5F0B-A452-FB9D-D00E59FA1369}"/>
              </a:ext>
            </a:extLst>
          </p:cNvPr>
          <p:cNvSpPr/>
          <p:nvPr/>
        </p:nvSpPr>
        <p:spPr>
          <a:xfrm rot="5400000">
            <a:off x="-459312" y="4097596"/>
            <a:ext cx="3061914" cy="1421845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320DAE87-B967-11D6-1FC6-880613905F30}"/>
              </a:ext>
            </a:extLst>
          </p:cNvPr>
          <p:cNvSpPr/>
          <p:nvPr/>
        </p:nvSpPr>
        <p:spPr>
          <a:xfrm rot="5400000">
            <a:off x="1487844" y="4150888"/>
            <a:ext cx="2955332" cy="142184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6537A6B-2E29-6AC3-9299-1FE4A0E6AD9D}"/>
              </a:ext>
            </a:extLst>
          </p:cNvPr>
          <p:cNvSpPr/>
          <p:nvPr/>
        </p:nvSpPr>
        <p:spPr>
          <a:xfrm rot="5400000">
            <a:off x="3546580" y="4157426"/>
            <a:ext cx="2942257" cy="1421845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B23EFD8-EC41-9EC2-05C9-5E7AA591E2D1}"/>
              </a:ext>
            </a:extLst>
          </p:cNvPr>
          <p:cNvSpPr/>
          <p:nvPr/>
        </p:nvSpPr>
        <p:spPr>
          <a:xfrm rot="5400000">
            <a:off x="5596804" y="4157426"/>
            <a:ext cx="2942257" cy="1421845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6769C2B-67ED-760F-77C4-09A7041054E8}"/>
              </a:ext>
            </a:extLst>
          </p:cNvPr>
          <p:cNvSpPr/>
          <p:nvPr/>
        </p:nvSpPr>
        <p:spPr>
          <a:xfrm rot="5400000">
            <a:off x="7650428" y="4157426"/>
            <a:ext cx="2942258" cy="142184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AC7171-C06D-7F37-B9B6-B38F7C0C50A4}"/>
              </a:ext>
            </a:extLst>
          </p:cNvPr>
          <p:cNvSpPr txBox="1"/>
          <p:nvPr/>
        </p:nvSpPr>
        <p:spPr>
          <a:xfrm>
            <a:off x="273286" y="1891688"/>
            <a:ext cx="1617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ARBŪZI</a:t>
            </a:r>
          </a:p>
          <a:p>
            <a:pPr algn="ctr"/>
            <a:r>
              <a:rPr lang="en-US" sz="2000" b="1" dirty="0"/>
              <a:t>UN MELONES</a:t>
            </a:r>
            <a:endParaRPr lang="lv-LV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DE65C0-B43E-CCF6-FBE3-685779127ECF}"/>
              </a:ext>
            </a:extLst>
          </p:cNvPr>
          <p:cNvSpPr txBox="1"/>
          <p:nvPr/>
        </p:nvSpPr>
        <p:spPr>
          <a:xfrm>
            <a:off x="2473805" y="1891688"/>
            <a:ext cx="1003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DĀRZA</a:t>
            </a:r>
          </a:p>
          <a:p>
            <a:pPr algn="ctr"/>
            <a:r>
              <a:rPr lang="en-US" sz="2000" b="1" dirty="0"/>
              <a:t>PĪLĀDŽI</a:t>
            </a:r>
            <a:endParaRPr lang="lv-LV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449072-9193-6028-46F4-BFAAA5A17255}"/>
              </a:ext>
            </a:extLst>
          </p:cNvPr>
          <p:cNvSpPr txBox="1"/>
          <p:nvPr/>
        </p:nvSpPr>
        <p:spPr>
          <a:xfrm>
            <a:off x="4334476" y="2076354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VĪNOGAS</a:t>
            </a:r>
            <a:endParaRPr lang="lv-LV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8CA073-B882-03E4-29EF-93483ADD1E4E}"/>
              </a:ext>
            </a:extLst>
          </p:cNvPr>
          <p:cNvSpPr txBox="1"/>
          <p:nvPr/>
        </p:nvSpPr>
        <p:spPr>
          <a:xfrm>
            <a:off x="6460105" y="1891688"/>
            <a:ext cx="1236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MUSKATA</a:t>
            </a:r>
          </a:p>
          <a:p>
            <a:pPr algn="ctr"/>
            <a:r>
              <a:rPr lang="en-US" sz="2000" b="1" dirty="0"/>
              <a:t>ĶIRBIS</a:t>
            </a:r>
            <a:endParaRPr lang="lv-LV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922A2-A31F-54B4-1972-5C672196CBB5}"/>
              </a:ext>
            </a:extLst>
          </p:cNvPr>
          <p:cNvSpPr txBox="1"/>
          <p:nvPr/>
        </p:nvSpPr>
        <p:spPr>
          <a:xfrm>
            <a:off x="8536973" y="2076354"/>
            <a:ext cx="118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b="1" dirty="0"/>
              <a:t>SPARĢEĻI</a:t>
            </a:r>
            <a:endParaRPr lang="lv-LV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7F9B98-9599-0C62-9374-6E1EEC5C20CA}"/>
              </a:ext>
            </a:extLst>
          </p:cNvPr>
          <p:cNvSpPr txBox="1"/>
          <p:nvPr/>
        </p:nvSpPr>
        <p:spPr>
          <a:xfrm>
            <a:off x="555927" y="4530778"/>
            <a:ext cx="10314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2</a:t>
            </a:r>
          </a:p>
          <a:p>
            <a:pPr algn="ctr"/>
            <a:r>
              <a:rPr lang="lv-LV" dirty="0"/>
              <a:t>audzētāji</a:t>
            </a:r>
            <a:endParaRPr lang="en-US" dirty="0"/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lv-LV" dirty="0">
                <a:solidFill>
                  <a:srgbClr val="C00000"/>
                </a:solidFill>
              </a:rPr>
              <a:t>lauki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029C6A-0479-E5B7-2DA3-3E2C2890A425}"/>
              </a:ext>
            </a:extLst>
          </p:cNvPr>
          <p:cNvSpPr txBox="1"/>
          <p:nvPr/>
        </p:nvSpPr>
        <p:spPr>
          <a:xfrm>
            <a:off x="2449792" y="4524684"/>
            <a:ext cx="10314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4</a:t>
            </a:r>
          </a:p>
          <a:p>
            <a:pPr algn="ctr"/>
            <a:r>
              <a:rPr lang="lv-LV" dirty="0"/>
              <a:t>audzētāji</a:t>
            </a:r>
            <a:endParaRPr lang="en-US" dirty="0"/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7</a:t>
            </a:r>
          </a:p>
          <a:p>
            <a:pPr algn="ctr"/>
            <a:r>
              <a:rPr lang="lv-LV" dirty="0">
                <a:solidFill>
                  <a:srgbClr val="C00000"/>
                </a:solidFill>
              </a:rPr>
              <a:t>lauki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3DB63-DF20-C1F7-6D28-3D42A99F7552}"/>
              </a:ext>
            </a:extLst>
          </p:cNvPr>
          <p:cNvSpPr txBox="1"/>
          <p:nvPr/>
        </p:nvSpPr>
        <p:spPr>
          <a:xfrm>
            <a:off x="4501990" y="4515962"/>
            <a:ext cx="10314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7</a:t>
            </a:r>
          </a:p>
          <a:p>
            <a:pPr algn="ctr"/>
            <a:r>
              <a:rPr lang="lv-LV" dirty="0"/>
              <a:t>audzētāji</a:t>
            </a:r>
            <a:endParaRPr lang="en-US" dirty="0"/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9</a:t>
            </a:r>
          </a:p>
          <a:p>
            <a:pPr algn="ctr"/>
            <a:r>
              <a:rPr lang="lv-LV" dirty="0">
                <a:solidFill>
                  <a:srgbClr val="C00000"/>
                </a:solidFill>
              </a:rPr>
              <a:t>lauki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2C531C-5DAE-2F2C-3013-6813A0636255}"/>
              </a:ext>
            </a:extLst>
          </p:cNvPr>
          <p:cNvSpPr txBox="1"/>
          <p:nvPr/>
        </p:nvSpPr>
        <p:spPr>
          <a:xfrm>
            <a:off x="6552214" y="4496757"/>
            <a:ext cx="10314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2</a:t>
            </a:r>
          </a:p>
          <a:p>
            <a:pPr algn="ctr"/>
            <a:r>
              <a:rPr lang="lv-LV" dirty="0"/>
              <a:t>audzētāji</a:t>
            </a:r>
            <a:endParaRPr lang="en-US" dirty="0"/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  <a:p>
            <a:pPr algn="ctr"/>
            <a:r>
              <a:rPr lang="lv-LV" dirty="0">
                <a:solidFill>
                  <a:srgbClr val="C00000"/>
                </a:solidFill>
              </a:rPr>
              <a:t>lauki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02EA29-3B52-037E-DA65-310DCCBCD6F7}"/>
              </a:ext>
            </a:extLst>
          </p:cNvPr>
          <p:cNvSpPr txBox="1"/>
          <p:nvPr/>
        </p:nvSpPr>
        <p:spPr>
          <a:xfrm>
            <a:off x="8605839" y="4495413"/>
            <a:ext cx="10314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3</a:t>
            </a:r>
          </a:p>
          <a:p>
            <a:pPr algn="ctr"/>
            <a:r>
              <a:rPr lang="lv-LV" dirty="0"/>
              <a:t>audzētāji</a:t>
            </a:r>
            <a:endParaRPr lang="en-US" dirty="0"/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4</a:t>
            </a:r>
          </a:p>
          <a:p>
            <a:pPr algn="ctr"/>
            <a:r>
              <a:rPr lang="lv-LV" dirty="0">
                <a:solidFill>
                  <a:srgbClr val="C00000"/>
                </a:solidFill>
              </a:rPr>
              <a:t>lauki</a:t>
            </a:r>
          </a:p>
        </p:txBody>
      </p:sp>
      <p:pic>
        <p:nvPicPr>
          <p:cNvPr id="19" name="Picture 18" descr="A group of fruit slices&#10;&#10;AI-generated content may be incorrect.">
            <a:extLst>
              <a:ext uri="{FF2B5EF4-FFF2-40B4-BE49-F238E27FC236}">
                <a16:creationId xmlns:a16="http://schemas.microsoft.com/office/drawing/2014/main" id="{CCBBE6DD-72A8-05B4-F513-07E0CAEA9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2" y="2641997"/>
            <a:ext cx="1814127" cy="1826659"/>
          </a:xfrm>
          <a:prstGeom prst="rect">
            <a:avLst/>
          </a:prstGeom>
        </p:spPr>
      </p:pic>
      <p:pic>
        <p:nvPicPr>
          <p:cNvPr id="20" name="Picture 19" descr="A bunch of red berries on a tree&#10;&#10;AI-generated content may be incorrect.">
            <a:extLst>
              <a:ext uri="{FF2B5EF4-FFF2-40B4-BE49-F238E27FC236}">
                <a16:creationId xmlns:a16="http://schemas.microsoft.com/office/drawing/2014/main" id="{EF2A2D2C-0390-3522-5BFB-CD6693340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75" y="2653012"/>
            <a:ext cx="1875870" cy="1849356"/>
          </a:xfrm>
          <a:prstGeom prst="rect">
            <a:avLst/>
          </a:prstGeom>
        </p:spPr>
      </p:pic>
      <p:pic>
        <p:nvPicPr>
          <p:cNvPr id="21" name="Picture 20" descr="A close up of a bunch of grapes&#10;&#10;AI-generated content may be incorrect.">
            <a:extLst>
              <a:ext uri="{FF2B5EF4-FFF2-40B4-BE49-F238E27FC236}">
                <a16:creationId xmlns:a16="http://schemas.microsoft.com/office/drawing/2014/main" id="{D2BC96EA-A8F1-ABFD-455C-4C97C2E51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86" y="2639217"/>
            <a:ext cx="1899644" cy="1872795"/>
          </a:xfrm>
          <a:prstGeom prst="rect">
            <a:avLst/>
          </a:prstGeom>
        </p:spPr>
      </p:pic>
      <p:pic>
        <p:nvPicPr>
          <p:cNvPr id="22" name="Picture 21" descr="A pumpkin with a cut open&#10;&#10;AI-generated content may be incorrect.">
            <a:extLst>
              <a:ext uri="{FF2B5EF4-FFF2-40B4-BE49-F238E27FC236}">
                <a16:creationId xmlns:a16="http://schemas.microsoft.com/office/drawing/2014/main" id="{7BD14826-D775-55BB-7E15-F711B79B8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58" y="2609094"/>
            <a:ext cx="1886549" cy="1859883"/>
          </a:xfrm>
          <a:prstGeom prst="rect">
            <a:avLst/>
          </a:prstGeom>
        </p:spPr>
      </p:pic>
      <p:pic>
        <p:nvPicPr>
          <p:cNvPr id="23" name="Picture 22" descr="A close up of asparagus&#10;&#10;AI-generated content may be incorrect.">
            <a:extLst>
              <a:ext uri="{FF2B5EF4-FFF2-40B4-BE49-F238E27FC236}">
                <a16:creationId xmlns:a16="http://schemas.microsoft.com/office/drawing/2014/main" id="{48C8000C-0AC0-0487-808F-B67507DD7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83" y="2585331"/>
            <a:ext cx="1886549" cy="1859885"/>
          </a:xfrm>
          <a:prstGeom prst="rect">
            <a:avLst/>
          </a:prstGeom>
        </p:spPr>
      </p:pic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19D1480A-8789-8D7F-2244-CCCE497ED8CE}"/>
              </a:ext>
            </a:extLst>
          </p:cNvPr>
          <p:cNvSpPr/>
          <p:nvPr/>
        </p:nvSpPr>
        <p:spPr>
          <a:xfrm rot="5400000">
            <a:off x="9709731" y="4144666"/>
            <a:ext cx="2942258" cy="142184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3BD943-9813-922A-7517-46FD79D25BD5}"/>
              </a:ext>
            </a:extLst>
          </p:cNvPr>
          <p:cNvSpPr txBox="1"/>
          <p:nvPr/>
        </p:nvSpPr>
        <p:spPr>
          <a:xfrm>
            <a:off x="10665142" y="4494429"/>
            <a:ext cx="10314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2</a:t>
            </a:r>
          </a:p>
          <a:p>
            <a:pPr algn="ctr"/>
            <a:r>
              <a:rPr lang="lv-LV" dirty="0"/>
              <a:t>audzētāji</a:t>
            </a:r>
            <a:endParaRPr lang="en-US" dirty="0"/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lv-LV" dirty="0">
                <a:solidFill>
                  <a:srgbClr val="C00000"/>
                </a:solidFill>
              </a:rPr>
              <a:t>lauki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260715-76EB-38D8-223F-0D5B96693C50}"/>
              </a:ext>
            </a:extLst>
          </p:cNvPr>
          <p:cNvSpPr txBox="1"/>
          <p:nvPr/>
        </p:nvSpPr>
        <p:spPr>
          <a:xfrm>
            <a:off x="10685596" y="2076354"/>
            <a:ext cx="1010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b="1" dirty="0"/>
              <a:t>SPINĀTI</a:t>
            </a:r>
            <a:endParaRPr lang="lv-LV" sz="2000" b="1" dirty="0"/>
          </a:p>
        </p:txBody>
      </p:sp>
      <p:pic>
        <p:nvPicPr>
          <p:cNvPr id="27" name="Picture 26" descr="A pile of spinach leaves&#10;&#10;AI-generated content may be incorrect.">
            <a:extLst>
              <a:ext uri="{FF2B5EF4-FFF2-40B4-BE49-F238E27FC236}">
                <a16:creationId xmlns:a16="http://schemas.microsoft.com/office/drawing/2014/main" id="{E0153D39-3AF3-6FC8-D880-DAF4D164F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27" y="2578094"/>
            <a:ext cx="1917666" cy="189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55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AAD_krasu_palete">
      <a:dk1>
        <a:srgbClr val="3F2021"/>
      </a:dk1>
      <a:lt1>
        <a:sysClr val="window" lastClr="FFFFFF"/>
      </a:lt1>
      <a:dk2>
        <a:srgbClr val="3F2021"/>
      </a:dk2>
      <a:lt2>
        <a:srgbClr val="E7E6E6"/>
      </a:lt2>
      <a:accent1>
        <a:srgbClr val="70AD47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86B6FB4EB41D3A4EB1BAE9DDA80502FF" ma:contentTypeVersion="2" ma:contentTypeDescription="Izveidot jaunu dokumentu." ma:contentTypeScope="" ma:versionID="5194418be3feadbc16d38aa1069f2a42">
  <xsd:schema xmlns:xsd="http://www.w3.org/2001/XMLSchema" xmlns:xs="http://www.w3.org/2001/XMLSchema" xmlns:p="http://schemas.microsoft.com/office/2006/metadata/properties" xmlns:ns3="60892823-fb50-4ba6-810a-36a4b6816029" targetNamespace="http://schemas.microsoft.com/office/2006/metadata/properties" ma:root="true" ma:fieldsID="25cba82559f7cb06b6ab3a82a75b2bc4" ns3:_="">
    <xsd:import namespace="60892823-fb50-4ba6-810a-36a4b681602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92823-fb50-4ba6-810a-36a4b6816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D80E0B5-9139-4F34-88AD-BC342BAAE3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892823-fb50-4ba6-810a-36a4b68160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728040-3611-4F11-A7E3-EC0525D9A3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6B87E7-A4F0-470D-A056-940BBBD0CB02}">
  <ds:schemaRefs>
    <ds:schemaRef ds:uri="http://schemas.microsoft.com/office/2006/metadata/properties"/>
    <ds:schemaRef ds:uri="http://schemas.microsoft.com/office/infopath/2007/PartnerControls"/>
    <ds:schemaRef ds:uri="60892823-fb50-4ba6-810a-36a4b6816029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2894</TotalTime>
  <Words>594</Words>
  <Application>Microsoft Office PowerPoint</Application>
  <PresentationFormat>Widescreen</PresentationFormat>
  <Paragraphs>172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Times New Roman</vt:lpstr>
      <vt:lpstr>Office Theme</vt:lpstr>
      <vt:lpstr>Valsts augu aizsardzības dienesta aktualitātes </vt:lpstr>
      <vt:lpstr>VAAD atbildības jomas</vt:lpstr>
      <vt:lpstr>Augu aizsardzība</vt:lpstr>
      <vt:lpstr>PowerPoint Presentation</vt:lpstr>
      <vt:lpstr>www.vaad.gov.lv lietotāju ērtībai publicēta informācija par augu aizsardzības  apmācību kursu norises laiku un vietu, izveidots vienots  augu aizsardzības apmācību veicēju KALENDĀRS</vt:lpstr>
      <vt:lpstr>Reģistri - registri.vaad.gov.lv </vt:lpstr>
      <vt:lpstr>Lauksaimniecības produktu integrētās audzēšanas REĢISTRS</vt:lpstr>
      <vt:lpstr>2024. gadā pārbaudīti 49 dažādi kultūraugi</vt:lpstr>
      <vt:lpstr>Retāk audzētie kultūraugi</vt:lpstr>
      <vt:lpstr>AAL atliekvielu kontrolei ņemti 29 paraugi.   Nevienā no tiem neatbilstošs AAL lietojums netika konstatēts. </vt:lpstr>
      <vt:lpstr>PowerPoint Presentation</vt:lpstr>
      <vt:lpstr>Augu karantīna</vt:lpstr>
      <vt:lpstr>PowerPoint Presentation</vt:lpstr>
      <vt:lpstr>Ošu smaragdzaļā krāšņvabole  (Agrilus planipennis)</vt:lpstr>
      <vt:lpstr>2024. gadā Latvijā konstatēti 5 karantīnas organismi </vt:lpstr>
      <vt:lpstr>Latvijas konstatēto karantīnas organismu izplatības karte</vt:lpstr>
      <vt:lpstr>Profesionālo operatoru oficiālajā reģistrā reģistrētas 303 stādaudzētavas</vt:lpstr>
      <vt:lpstr>12. maijs Starptautiskā augu veselības diena</vt:lpstr>
      <vt:lpstr>Devīze - Sargājot augus, sargājam dzīvību!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Nosaukums</dc:title>
  <dc:creator>Dace Udre</dc:creator>
  <cp:lastModifiedBy>Lietotajs</cp:lastModifiedBy>
  <cp:revision>55</cp:revision>
  <cp:lastPrinted>2025-02-14T06:46:14Z</cp:lastPrinted>
  <dcterms:created xsi:type="dcterms:W3CDTF">2021-02-09T15:23:04Z</dcterms:created>
  <dcterms:modified xsi:type="dcterms:W3CDTF">2025-02-14T07:59:27Z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0x01010086B6FB4EB41D3A4EB1BAE9DDA80502FF</vt:lpwstr>
  </property>
</Properties>
</file>