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73" r:id="rId4"/>
    <p:sldId id="272" r:id="rId5"/>
    <p:sldId id="260" r:id="rId6"/>
    <p:sldId id="275" r:id="rId7"/>
    <p:sldId id="276" r:id="rId8"/>
    <p:sldId id="269" r:id="rId9"/>
    <p:sldId id="270" r:id="rId10"/>
    <p:sldId id="283" r:id="rId11"/>
    <p:sldId id="265" r:id="rId12"/>
    <p:sldId id="277" r:id="rId13"/>
    <p:sldId id="278" r:id="rId14"/>
    <p:sldId id="279" r:id="rId15"/>
    <p:sldId id="280" r:id="rId16"/>
    <p:sldId id="261" r:id="rId17"/>
    <p:sldId id="281" r:id="rId18"/>
    <p:sldId id="264" r:id="rId19"/>
    <p:sldId id="284" r:id="rId20"/>
    <p:sldId id="267" r:id="rId21"/>
    <p:sldId id="282" r:id="rId22"/>
    <p:sldId id="257" r:id="rId23"/>
  </p:sldIdLst>
  <p:sldSz cx="12192000" cy="6858000"/>
  <p:notesSz cx="6858000" cy="9144000"/>
  <p:defaultTextStyle>
    <a:defPPr>
      <a:defRPr lang="en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524"/>
    <p:restoredTop sz="95645"/>
  </p:normalViewPr>
  <p:slideViewPr>
    <p:cSldViewPr snapToGrid="0">
      <p:cViewPr>
        <p:scale>
          <a:sx n="72" d="100"/>
          <a:sy n="72" d="100"/>
        </p:scale>
        <p:origin x="344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439E1-98B5-DDCD-4024-E7EA6BD48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36CA4C-5161-A268-F297-506FB8EC71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525C5-A03D-1A50-37CD-BE9089AC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EE567-8B2C-304F-83A4-E977B168E452}" type="datetimeFigureOut">
              <a:rPr lang="en-LV" smtClean="0"/>
              <a:t>14/02/2025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6311D-29EE-A535-02BC-A7FD720F0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EB86-A4E1-1AA0-EB51-8162777DC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A79B2-0AB3-D84A-9568-E1D98456D26F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102208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42016-B01A-19F6-D62C-2CE01E974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288D12-CD2C-F81D-C60B-32893D657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B48C5-DC29-B30F-AF90-FE2937743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EE567-8B2C-304F-83A4-E977B168E452}" type="datetimeFigureOut">
              <a:rPr lang="en-LV" smtClean="0"/>
              <a:t>14/02/2025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4F27F-96CB-B312-853C-2686AADB5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39F3F-1DEF-3832-9A12-034FC6B2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A79B2-0AB3-D84A-9568-E1D98456D26F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03790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47EF1A-BC16-D132-9B4A-D38172AF64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BBC99E-C998-D4E9-4ECA-EA4DDF56E5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596C9-CAD0-7F3E-4BF5-CA0813B2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EE567-8B2C-304F-83A4-E977B168E452}" type="datetimeFigureOut">
              <a:rPr lang="en-LV" smtClean="0"/>
              <a:t>14/02/2025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BA539-024A-AFA0-0185-2B024002D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2E407-34D2-88B9-B63F-389A88C39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A79B2-0AB3-D84A-9568-E1D98456D26F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150289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01383-AB92-3F35-820D-EE7FBAF54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E66C7-60CC-9857-FCA2-3FFCA88FC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7AC34-B3CE-194E-3632-8D3F8E278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EE567-8B2C-304F-83A4-E977B168E452}" type="datetimeFigureOut">
              <a:rPr lang="en-LV" smtClean="0"/>
              <a:t>14/02/2025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50C48-44E5-D34C-3D92-13A86FE4D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A1315-1191-1F84-4DA1-62166D82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A79B2-0AB3-D84A-9568-E1D98456D26F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079311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77F3A-B5F7-583C-5CA5-CD83F858C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8F263-5A81-AA49-E719-5C4FBC176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769AA-CBF3-CBC0-234C-690567AD7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EE567-8B2C-304F-83A4-E977B168E452}" type="datetimeFigureOut">
              <a:rPr lang="en-LV" smtClean="0"/>
              <a:t>14/02/2025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386BF-730F-1F2F-2ED4-5E61AE0FF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6BA3D-1F75-9556-2364-D877A44F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A79B2-0AB3-D84A-9568-E1D98456D26F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78744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EECD8-6C2F-1213-961E-61160B674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059BE-723F-2B1F-6D1E-236C1B8BD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366D7-B198-B585-6D91-359B585E4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2898C-A4BC-BFDD-461E-98A681B48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EE567-8B2C-304F-83A4-E977B168E452}" type="datetimeFigureOut">
              <a:rPr lang="en-LV" smtClean="0"/>
              <a:t>14/02/2025</a:t>
            </a:fld>
            <a:endParaRPr lang="en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C681C2-0C4D-B32C-867F-5EF06964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8E4FA-07CA-88C1-A7A7-41BFAECFA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A79B2-0AB3-D84A-9568-E1D98456D26F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30220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AE969-BF3D-8D69-B596-6DB41C26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B01FCA-5041-422A-FDE9-7461656AF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3D6FC-023C-0A13-E909-77F3849CC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2D130A-8CB5-B28C-4A2E-E303FEEFF4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C12405-58F8-7712-3F5B-9477F5299A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764E4D-5549-7CE1-4EC3-D7AA92061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EE567-8B2C-304F-83A4-E977B168E452}" type="datetimeFigureOut">
              <a:rPr lang="en-LV" smtClean="0"/>
              <a:t>14/02/2025</a:t>
            </a:fld>
            <a:endParaRPr lang="en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7CA9AF-41BA-6C48-D104-41A05447A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E25AD3-B0AE-D527-53D1-1C6DAE609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A79B2-0AB3-D84A-9568-E1D98456D26F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080618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0CB9C-4800-D168-8F0A-250E5A371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0BDD15-8D99-AFDE-BCF1-51E7C90D1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EE567-8B2C-304F-83A4-E977B168E452}" type="datetimeFigureOut">
              <a:rPr lang="en-LV" smtClean="0"/>
              <a:t>14/02/2025</a:t>
            </a:fld>
            <a:endParaRPr lang="en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9A827-F57C-C088-1D33-BF39BB6BD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5223B-C2C2-8049-14A4-98EED1484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A79B2-0AB3-D84A-9568-E1D98456D26F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836082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64202A-F3B5-005B-AA86-34535C4DC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EE567-8B2C-304F-83A4-E977B168E452}" type="datetimeFigureOut">
              <a:rPr lang="en-LV" smtClean="0"/>
              <a:t>14/02/2025</a:t>
            </a:fld>
            <a:endParaRPr lang="en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DB5BA-A4CD-20AD-F28B-AF04C3988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41F5E-378D-C44D-903A-6FA15EC21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A79B2-0AB3-D84A-9568-E1D98456D26F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57863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49F2-3BB2-88AE-A807-8F7B145C2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BF5AD-06A1-01A4-09E4-AEB2F7C82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68B29B-3046-04D1-155E-626F5B5A8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4781B-E6C5-60C2-BA99-F899AA395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EE567-8B2C-304F-83A4-E977B168E452}" type="datetimeFigureOut">
              <a:rPr lang="en-LV" smtClean="0"/>
              <a:t>14/02/2025</a:t>
            </a:fld>
            <a:endParaRPr lang="en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072FB-1CB7-FEA9-300E-4C39840CD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4ED31-2716-97ED-606B-12565174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A79B2-0AB3-D84A-9568-E1D98456D26F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289405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17B5D-C4BA-AF7E-5BFE-FEBE8F46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1565A0-EB8E-6F88-9B5C-032C823D52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93AF15-A7EF-0AC6-31C7-2662E76C6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71D4F3-9F63-E116-2C96-23D55D39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EE567-8B2C-304F-83A4-E977B168E452}" type="datetimeFigureOut">
              <a:rPr lang="en-LV" smtClean="0"/>
              <a:t>14/02/2025</a:t>
            </a:fld>
            <a:endParaRPr lang="en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AAC6F-06B3-665A-FC2F-A14F8248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45D96-01DE-056D-787B-F8437AAFC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A79B2-0AB3-D84A-9568-E1D98456D26F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725763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96B48D-1C95-E623-C4E3-882C3DB9E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7595E-B3BE-373F-19F8-7A5EF86FE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744DB-59DF-0BAE-FA8D-31322BD12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5EE567-8B2C-304F-83A4-E977B168E452}" type="datetimeFigureOut">
              <a:rPr lang="en-LV" smtClean="0"/>
              <a:t>14/02/2025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2279F-9D3D-2D8B-19CA-FD207ADE18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F3312-20C9-F95D-43AB-B697A668C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7A79B2-0AB3-D84A-9568-E1D98456D26F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64294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plant&#10;&#10;Description automatically generated">
            <a:extLst>
              <a:ext uri="{FF2B5EF4-FFF2-40B4-BE49-F238E27FC236}">
                <a16:creationId xmlns:a16="http://schemas.microsoft.com/office/drawing/2014/main" id="{D85E9448-43D4-59BB-8117-57E7B6033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4D43F7-BC60-37B0-0C59-1B9FE92A54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8451" y="1200092"/>
            <a:ext cx="4253549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LV" sz="4000" dirty="0"/>
              <a:t>Kūdras/kokšķiedras substrātu pētījuma rezultāti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32363D-D2E3-7045-6EA4-9248654F3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39293" y="5902062"/>
            <a:ext cx="3445766" cy="884282"/>
          </a:xfrm>
          <a:noFill/>
        </p:spPr>
        <p:txBody>
          <a:bodyPr>
            <a:normAutofit/>
          </a:bodyPr>
          <a:lstStyle/>
          <a:p>
            <a:pPr algn="l"/>
            <a:r>
              <a:rPr lang="en-LV" dirty="0"/>
              <a:t>Prof. Normunds Stivriņš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893073-5EF4-C015-D7EC-995B9F338893}"/>
              </a:ext>
            </a:extLst>
          </p:cNvPr>
          <p:cNvSpPr txBox="1"/>
          <p:nvPr/>
        </p:nvSpPr>
        <p:spPr>
          <a:xfrm>
            <a:off x="539282" y="7246352"/>
            <a:ext cx="108418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LV" sz="2800" b="1" dirty="0"/>
              <a:t>Eksperimenta laiks: 2024. gads, aprīļa beigas – oktobra beigas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A38E18-145D-E5ED-5744-124F7A3E511C}"/>
              </a:ext>
            </a:extLst>
          </p:cNvPr>
          <p:cNvSpPr txBox="1"/>
          <p:nvPr/>
        </p:nvSpPr>
        <p:spPr>
          <a:xfrm>
            <a:off x="1022746" y="7051759"/>
            <a:ext cx="106299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3200" b="1" dirty="0"/>
              <a:t>Metodika: </a:t>
            </a:r>
          </a:p>
          <a:p>
            <a:pPr marL="742950" indent="-742950">
              <a:buAutoNum type="arabicParenBoth"/>
            </a:pPr>
            <a:r>
              <a:rPr lang="en-GB" sz="3200" b="1" dirty="0"/>
              <a:t>K</a:t>
            </a:r>
            <a:r>
              <a:rPr lang="en-LV" sz="3200" b="1" dirty="0"/>
              <a:t>valitatīvās ekspertu intervijas </a:t>
            </a:r>
          </a:p>
          <a:p>
            <a:pPr marL="742950" indent="-742950">
              <a:buAutoNum type="arabicParenBoth"/>
            </a:pPr>
            <a:r>
              <a:rPr lang="en-LV" sz="3200" b="1" dirty="0"/>
              <a:t>substrāta novērtējums (fizikāli-ķīmiskie parametri)</a:t>
            </a:r>
          </a:p>
          <a:p>
            <a:pPr marL="742950" indent="-742950">
              <a:buAutoNum type="arabicParenBoth"/>
            </a:pPr>
            <a:r>
              <a:rPr lang="en-LV" sz="3200" b="1" dirty="0"/>
              <a:t>stādu novērtējums (morfometriskie parametri)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7A103E-FCE9-FF3E-1CC6-D2FCE653ED3D}"/>
              </a:ext>
            </a:extLst>
          </p:cNvPr>
          <p:cNvSpPr txBox="1"/>
          <p:nvPr/>
        </p:nvSpPr>
        <p:spPr>
          <a:xfrm>
            <a:off x="810833" y="7246352"/>
            <a:ext cx="83403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3200" b="1" dirty="0"/>
              <a:t>Divi substrātu veidi:</a:t>
            </a:r>
          </a:p>
          <a:p>
            <a:pPr marL="514350" indent="-514350">
              <a:buAutoNum type="arabicParenBoth"/>
            </a:pPr>
            <a:r>
              <a:rPr lang="en-LV" sz="3200" b="1" dirty="0"/>
              <a:t>Kūdra (100%)</a:t>
            </a:r>
          </a:p>
          <a:p>
            <a:pPr marL="514350" indent="-514350">
              <a:buAutoNum type="arabicParenBoth"/>
            </a:pPr>
            <a:r>
              <a:rPr lang="en-LV" sz="3200" b="1" dirty="0"/>
              <a:t>Kūdra (70%) un kokšķiedra (30%)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6580DC-626D-7D68-D895-88731F6BBDB9}"/>
              </a:ext>
            </a:extLst>
          </p:cNvPr>
          <p:cNvSpPr txBox="1"/>
          <p:nvPr/>
        </p:nvSpPr>
        <p:spPr>
          <a:xfrm>
            <a:off x="886971" y="7051759"/>
            <a:ext cx="106299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3200" b="1" dirty="0"/>
              <a:t>Metodika: </a:t>
            </a:r>
          </a:p>
          <a:p>
            <a:pPr marL="742950" indent="-742950">
              <a:buAutoNum type="arabicParenBoth"/>
            </a:pPr>
            <a:r>
              <a:rPr lang="en-GB" sz="3200" dirty="0"/>
              <a:t>K</a:t>
            </a:r>
            <a:r>
              <a:rPr lang="en-LV" sz="3200" dirty="0"/>
              <a:t>valitatīvās ekspertu intervijas </a:t>
            </a:r>
          </a:p>
          <a:p>
            <a:pPr marL="742950" indent="-742950">
              <a:buAutoNum type="arabicParenBoth"/>
            </a:pPr>
            <a:r>
              <a:rPr lang="en-LV" sz="3200" dirty="0"/>
              <a:t>Substrāta novērtējums (fizikāli-ķīmiskie parametri)</a:t>
            </a:r>
          </a:p>
          <a:p>
            <a:pPr marL="742950" indent="-742950">
              <a:buAutoNum type="arabicParenBoth"/>
            </a:pPr>
            <a:r>
              <a:rPr lang="en-LV" sz="3200" dirty="0"/>
              <a:t>Stādu novērtējums (morfometriskie parametri)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AD2A5-FD44-5D2B-4E12-E780AE4C8BEF}"/>
              </a:ext>
            </a:extLst>
          </p:cNvPr>
          <p:cNvSpPr txBox="1"/>
          <p:nvPr/>
        </p:nvSpPr>
        <p:spPr>
          <a:xfrm>
            <a:off x="878720" y="7395277"/>
            <a:ext cx="83403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3200" b="1" dirty="0"/>
              <a:t>Divi substrātu veidi:</a:t>
            </a:r>
          </a:p>
          <a:p>
            <a:pPr marL="514350" indent="-514350">
              <a:buAutoNum type="arabicParenBoth"/>
            </a:pPr>
            <a:r>
              <a:rPr lang="en-LV" sz="3200" dirty="0"/>
              <a:t>Kūdra (100%)</a:t>
            </a:r>
          </a:p>
          <a:p>
            <a:pPr marL="514350" indent="-514350">
              <a:buAutoNum type="arabicParenBoth"/>
            </a:pPr>
            <a:r>
              <a:rPr lang="en-LV" sz="3200" dirty="0"/>
              <a:t>Kūdra (70%) + kokšķiedra (30%)</a:t>
            </a:r>
          </a:p>
        </p:txBody>
      </p:sp>
    </p:spTree>
    <p:extLst>
      <p:ext uri="{BB962C8B-B14F-4D97-AF65-F5344CB8AC3E}">
        <p14:creationId xmlns:p14="http://schemas.microsoft.com/office/powerpoint/2010/main" val="341258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E479EA-8313-5F67-E597-B0C1AC3070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198" y="4094549"/>
            <a:ext cx="10515600" cy="870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LV" dirty="0"/>
              <a:t>“Tā kā nebija pieredze ar šāda veida substrātu, pārlējām stādus, kas visticamāk arī ietekmēja priežu augstuma svārstības.”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64C6BB-B508-D81D-619D-4FCEA798779E}"/>
              </a:ext>
            </a:extLst>
          </p:cNvPr>
          <p:cNvSpPr txBox="1"/>
          <p:nvPr/>
        </p:nvSpPr>
        <p:spPr>
          <a:xfrm>
            <a:off x="838198" y="2044005"/>
            <a:ext cx="105155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LV" sz="2800" dirty="0">
                <a:latin typeface="Helvetica" pitchFamily="2" charset="0"/>
              </a:rPr>
              <a:t>”Ja ir slapjš gads, tad pie šādas kokšķiedras frakcijas izmēra ir slikti rezultāti, bet ja ir sausi apstākļi, tad kokšķiedras substrāts ar smalku frakciju ir opcija, lai saglabātu ilgāk mitrākus stādus”</a:t>
            </a:r>
          </a:p>
        </p:txBody>
      </p:sp>
    </p:spTree>
    <p:extLst>
      <p:ext uri="{BB962C8B-B14F-4D97-AF65-F5344CB8AC3E}">
        <p14:creationId xmlns:p14="http://schemas.microsoft.com/office/powerpoint/2010/main" val="1871969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quot;PlantMax&quot; ir jaunākās paaudzes meža stādīšanas un augsnes sagatavošanas mašinizēta iekārta. ">
            <a:extLst>
              <a:ext uri="{FF2B5EF4-FFF2-40B4-BE49-F238E27FC236}">
                <a16:creationId xmlns:a16="http://schemas.microsoft.com/office/drawing/2014/main" id="{BB6F786F-12C9-943D-3D47-23AF687BE7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51" y="1327150"/>
            <a:ext cx="5600700" cy="42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6F3692-F1DF-0F59-01CF-3336C77567B0}"/>
              </a:ext>
            </a:extLst>
          </p:cNvPr>
          <p:cNvSpPr txBox="1"/>
          <p:nvPr/>
        </p:nvSpPr>
        <p:spPr>
          <a:xfrm>
            <a:off x="3157538" y="5530850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dirty="0"/>
              <a:t>PlantMax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53509A-765E-594D-8EB4-3A4F826962AD}"/>
              </a:ext>
            </a:extLst>
          </p:cNvPr>
          <p:cNvSpPr txBox="1"/>
          <p:nvPr/>
        </p:nvSpPr>
        <p:spPr>
          <a:xfrm>
            <a:off x="7115174" y="1344256"/>
            <a:ext cx="44930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000" dirty="0"/>
              <a:t>Mehanizētā stādīšana strauji attīstās, līdz ar to, konteineros audzēšana tikai ies uz priekšu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23E267-42E3-2AE8-7542-EAB422461609}"/>
              </a:ext>
            </a:extLst>
          </p:cNvPr>
          <p:cNvSpPr txBox="1"/>
          <p:nvPr/>
        </p:nvSpPr>
        <p:spPr>
          <a:xfrm>
            <a:off x="7115174" y="2598003"/>
            <a:ext cx="44930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000" dirty="0"/>
              <a:t>Mašinizētajā koku stādīšanā (PlantMax) vajag ļoti precīzu stādmateriālu (tieši dimensiju un blīvuma ziņā)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26EBC2-A303-7B60-90AE-9F1D716EC9CD}"/>
              </a:ext>
            </a:extLst>
          </p:cNvPr>
          <p:cNvSpPr txBox="1"/>
          <p:nvPr/>
        </p:nvSpPr>
        <p:spPr>
          <a:xfrm>
            <a:off x="7115174" y="3851750"/>
            <a:ext cx="43148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000" dirty="0"/>
              <a:t>”Sakņu sistēma pamatā nav stipra. Sakņu sistēma negribas tā kā turēties un nav konusveidīga ietvarstādā. Tas apgrūtina priežu stādu šķirošanas procesu.”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C3BD1-A057-1FDD-C602-93974102E888}"/>
              </a:ext>
            </a:extLst>
          </p:cNvPr>
          <p:cNvSpPr txBox="1"/>
          <p:nvPr/>
        </p:nvSpPr>
        <p:spPr>
          <a:xfrm>
            <a:off x="253959" y="6490037"/>
            <a:ext cx="70321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1200" dirty="0">
                <a:solidFill>
                  <a:schemeClr val="bg1">
                    <a:lumMod val="75000"/>
                  </a:schemeClr>
                </a:solidFill>
              </a:rPr>
              <a:t>https://www.lvm.lv/jaunumi/7476-lvm-izmegina-zviedrijas-meza-stadisanas-masinu-plantmax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5C63A2-F1CF-2033-224D-2B29F36FD10A}"/>
              </a:ext>
            </a:extLst>
          </p:cNvPr>
          <p:cNvSpPr txBox="1"/>
          <p:nvPr/>
        </p:nvSpPr>
        <p:spPr>
          <a:xfrm>
            <a:off x="1625373" y="7666839"/>
            <a:ext cx="8941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800" dirty="0"/>
              <a:t>“Vai komposts ir mēģināts? Tie ir neprognozejami, pat nemēģinām, jo tirgū jāpiedāvā identiskas kvalitātes stādmateriāls.”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2A7AB0-9493-F6E9-D1C9-FE4C40958F63}"/>
              </a:ext>
            </a:extLst>
          </p:cNvPr>
          <p:cNvSpPr txBox="1">
            <a:spLocks/>
          </p:cNvSpPr>
          <p:nvPr/>
        </p:nvSpPr>
        <p:spPr>
          <a:xfrm>
            <a:off x="838200" y="-1362759"/>
            <a:ext cx="10515600" cy="8704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LV"/>
              <a:t>“Tā kā nebija pieredze ar šāda veida substrātu, pārlējām stādus, kas visticamāk arī ietekmēja priežu augstuma svārstības.”</a:t>
            </a:r>
            <a:endParaRPr lang="en-LV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6DFBFF-6233-CCBF-B1CA-C33CF61B0627}"/>
              </a:ext>
            </a:extLst>
          </p:cNvPr>
          <p:cNvSpPr txBox="1"/>
          <p:nvPr/>
        </p:nvSpPr>
        <p:spPr>
          <a:xfrm>
            <a:off x="838200" y="-3413303"/>
            <a:ext cx="105155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LV" sz="2800" dirty="0">
                <a:latin typeface="Helvetica" pitchFamily="2" charset="0"/>
              </a:rPr>
              <a:t>”Ja ir slapjš gads, tad pie šādas kokšķiedras frakcijas izmēra ir slikti rezultāti, bet ja ir sausi apstākļi, tad kokšķiedras substrāts ar smalku frakciju ir opcija, lai saglabātu ilgāk mitrākus stādus”</a:t>
            </a:r>
          </a:p>
        </p:txBody>
      </p:sp>
    </p:spTree>
    <p:extLst>
      <p:ext uri="{BB962C8B-B14F-4D97-AF65-F5344CB8AC3E}">
        <p14:creationId xmlns:p14="http://schemas.microsoft.com/office/powerpoint/2010/main" val="3853315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C2E79A-289C-A832-E3E5-C5E86EE81EC3}"/>
              </a:ext>
            </a:extLst>
          </p:cNvPr>
          <p:cNvSpPr txBox="1"/>
          <p:nvPr/>
        </p:nvSpPr>
        <p:spPr>
          <a:xfrm>
            <a:off x="1625373" y="2736502"/>
            <a:ext cx="8941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800" dirty="0"/>
              <a:t>“Vai komposts ir mēģināts? Tie ir neprognozejami, pat nemēģinām, jo tirgū jāpiedāvā identiskas kvalitātes stādmateriāls.”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D6A095-C2BD-34B6-EE24-EBC928C4E96E}"/>
              </a:ext>
            </a:extLst>
          </p:cNvPr>
          <p:cNvSpPr txBox="1"/>
          <p:nvPr/>
        </p:nvSpPr>
        <p:spPr>
          <a:xfrm>
            <a:off x="1625373" y="7395003"/>
            <a:ext cx="8941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800" dirty="0"/>
              <a:t>“Kokšķiedras ”mati” [šķiedras] tur pašu substrātu, bet jūk ārā. Tas nav produkts, ko pārdot. Ja ir nestandarta, tad tie tiek uzskatīti par atkritumiem un nevar pārdot.”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6A7D41-65A7-E630-7A82-186380AF3838}"/>
              </a:ext>
            </a:extLst>
          </p:cNvPr>
          <p:cNvSpPr txBox="1"/>
          <p:nvPr/>
        </p:nvSpPr>
        <p:spPr>
          <a:xfrm>
            <a:off x="1625373" y="9241809"/>
            <a:ext cx="8941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800" dirty="0"/>
              <a:t>“Kokšķiedras frakciju izmēri variē un jāsaprot, kā tos ražot priekš šāda veida substrātiem.”</a:t>
            </a:r>
          </a:p>
        </p:txBody>
      </p:sp>
      <p:pic>
        <p:nvPicPr>
          <p:cNvPr id="2" name="Picture 2" descr="&quot;PlantMax&quot; ir jaunākās paaudzes meža stādīšanas un augsnes sagatavošanas mašinizēta iekārta. ">
            <a:extLst>
              <a:ext uri="{FF2B5EF4-FFF2-40B4-BE49-F238E27FC236}">
                <a16:creationId xmlns:a16="http://schemas.microsoft.com/office/drawing/2014/main" id="{AEABADC0-C6F6-659A-5D3A-60933CE9A1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85431">
            <a:off x="-3109211" y="-6140128"/>
            <a:ext cx="5600700" cy="42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76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80E57-C22A-C211-9AE6-11D2FA667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42EDBD-5807-A5A9-3A7A-FB6C0A59FB2A}"/>
              </a:ext>
            </a:extLst>
          </p:cNvPr>
          <p:cNvSpPr txBox="1"/>
          <p:nvPr/>
        </p:nvSpPr>
        <p:spPr>
          <a:xfrm>
            <a:off x="1536246" y="1466851"/>
            <a:ext cx="8941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800" dirty="0"/>
              <a:t>“Vai komposts ir mēģināts? Tie ir neprognozejami, pat nemēģinām, jo tirgū jāpiedāvā identiskas kvalitātes stādmateriāls.”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F0440-7965-D47C-BD80-2BCD504F327E}"/>
              </a:ext>
            </a:extLst>
          </p:cNvPr>
          <p:cNvSpPr txBox="1"/>
          <p:nvPr/>
        </p:nvSpPr>
        <p:spPr>
          <a:xfrm>
            <a:off x="1536246" y="3313657"/>
            <a:ext cx="8941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800" dirty="0"/>
              <a:t>“Kokšķiedras ”mati” [šķiedras] tur pašu substrātu, bet jūk ārā. Tas nav produkts, ko pārdot. Ja ir nestandarta, tad tie tiek uzskatīti par atkritumiem un nevar pārdot.”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28C994-98C4-203D-A986-1BAE4CBDFD95}"/>
              </a:ext>
            </a:extLst>
          </p:cNvPr>
          <p:cNvSpPr txBox="1"/>
          <p:nvPr/>
        </p:nvSpPr>
        <p:spPr>
          <a:xfrm>
            <a:off x="1536246" y="7368404"/>
            <a:ext cx="8941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800" dirty="0"/>
              <a:t>“Kokšķiedras frakciju izmēri variē un jāsaprot, kā tos ražot priekš šāda veida substrātiem.”</a:t>
            </a:r>
          </a:p>
        </p:txBody>
      </p:sp>
    </p:spTree>
    <p:extLst>
      <p:ext uri="{BB962C8B-B14F-4D97-AF65-F5344CB8AC3E}">
        <p14:creationId xmlns:p14="http://schemas.microsoft.com/office/powerpoint/2010/main" val="220296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E56C5-33FA-9CC5-DE5B-AF5ED9155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883CC-CA3C-2513-21D8-9527A8D28A36}"/>
              </a:ext>
            </a:extLst>
          </p:cNvPr>
          <p:cNvSpPr txBox="1"/>
          <p:nvPr/>
        </p:nvSpPr>
        <p:spPr>
          <a:xfrm>
            <a:off x="1536246" y="1466851"/>
            <a:ext cx="8941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800" dirty="0"/>
              <a:t>“Vai komposts ir mēģināts? Tie ir neprognozejami, pat nemēģinām, jo tirgū jāpiedāvā identiskas kvalitātes stādmateriāls.”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47EF9-79AA-2B1F-C7AB-798B867ED965}"/>
              </a:ext>
            </a:extLst>
          </p:cNvPr>
          <p:cNvSpPr txBox="1"/>
          <p:nvPr/>
        </p:nvSpPr>
        <p:spPr>
          <a:xfrm>
            <a:off x="1536246" y="3313657"/>
            <a:ext cx="8941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800" dirty="0"/>
              <a:t>“Kokšķiedras ”mati” [šķiedras] tur pašu substrātu, bet jūk ārā. Tas nav produkts, ko pārdot. Ja ir nestandarta, tad tie tiek uzskatīti par atkritumiem un nevar pārdot.”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7FB7AA-724A-DCE2-CCDD-3FEB7F220B85}"/>
              </a:ext>
            </a:extLst>
          </p:cNvPr>
          <p:cNvSpPr txBox="1"/>
          <p:nvPr/>
        </p:nvSpPr>
        <p:spPr>
          <a:xfrm>
            <a:off x="1536246" y="5160463"/>
            <a:ext cx="8941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800" dirty="0"/>
              <a:t>“Kokšķiedras frakciju izmēri variē un jāsaprot, kā tos ražot priekš šāda veida substrātiem.”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669F18-FB4E-8935-DB01-F29BEB64E604}"/>
              </a:ext>
            </a:extLst>
          </p:cNvPr>
          <p:cNvSpPr txBox="1"/>
          <p:nvPr/>
        </p:nvSpPr>
        <p:spPr>
          <a:xfrm>
            <a:off x="1536246" y="7568313"/>
            <a:ext cx="8941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«Kokšķiedras sadalīšanās laikā neko nevajadzēja pievienot, vismaz priedītēm. Ūdens apjoms bija līdzīgi izmantots. Pat mazāk ūdens patērēts. «</a:t>
            </a:r>
            <a:endParaRPr lang="en-LV" sz="2800" dirty="0"/>
          </a:p>
        </p:txBody>
      </p:sp>
    </p:spTree>
    <p:extLst>
      <p:ext uri="{BB962C8B-B14F-4D97-AF65-F5344CB8AC3E}">
        <p14:creationId xmlns:p14="http://schemas.microsoft.com/office/powerpoint/2010/main" val="2633576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72810-57C9-982C-9914-4FAAE821E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23629A-187B-4FEF-17F6-851F3D846CA8}"/>
              </a:ext>
            </a:extLst>
          </p:cNvPr>
          <p:cNvSpPr txBox="1"/>
          <p:nvPr/>
        </p:nvSpPr>
        <p:spPr>
          <a:xfrm>
            <a:off x="1536246" y="374031"/>
            <a:ext cx="8941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800" dirty="0"/>
              <a:t>“Vai komposts ir mēģināts? Tie ir neprognozejami, pat nemēģinām, jo tirgū jāpiedāvā identiskas kvalitātes stādmateriāls.”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CF3C82-C481-E15B-83CD-1276CF2E54FF}"/>
              </a:ext>
            </a:extLst>
          </p:cNvPr>
          <p:cNvSpPr txBox="1"/>
          <p:nvPr/>
        </p:nvSpPr>
        <p:spPr>
          <a:xfrm>
            <a:off x="1536246" y="2220837"/>
            <a:ext cx="8941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800" dirty="0"/>
              <a:t>“Kokšķiedras ”mati” [šķiedras] tur pašu substrātu, bet jūk ārā. Tas nav produkts, ko pārdot. Ja ir nestandarta, tad tie tiek uzskatīti par atkritumiem un nevar pārdot.”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92D80D-DC1B-3851-E469-2223512BE4A4}"/>
              </a:ext>
            </a:extLst>
          </p:cNvPr>
          <p:cNvSpPr txBox="1"/>
          <p:nvPr/>
        </p:nvSpPr>
        <p:spPr>
          <a:xfrm>
            <a:off x="1536246" y="4067643"/>
            <a:ext cx="8941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800" dirty="0"/>
              <a:t>“Kokšķiedras frakciju izmēri variē un jāsaprot, kā tos ražot priekš šāda veida substrātiem.”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552CE5-BC44-FC5C-184F-9141FC0DA482}"/>
              </a:ext>
            </a:extLst>
          </p:cNvPr>
          <p:cNvSpPr txBox="1"/>
          <p:nvPr/>
        </p:nvSpPr>
        <p:spPr>
          <a:xfrm>
            <a:off x="1536246" y="5271162"/>
            <a:ext cx="8941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«Kokšķiedras sadalīšanās laikā neko nevajadzēja pievienot, vismaz priedītēm. Ūdens apjoms bija līdzīgi izmantots. Pat mazāk ūdens patērēts. «</a:t>
            </a:r>
            <a:endParaRPr lang="en-LV" sz="2800" dirty="0"/>
          </a:p>
        </p:txBody>
      </p:sp>
    </p:spTree>
    <p:extLst>
      <p:ext uri="{BB962C8B-B14F-4D97-AF65-F5344CB8AC3E}">
        <p14:creationId xmlns:p14="http://schemas.microsoft.com/office/powerpoint/2010/main" val="1406482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A group of plants in black bags&#10;&#10;Description automatically generated">
            <a:extLst>
              <a:ext uri="{FF2B5EF4-FFF2-40B4-BE49-F238E27FC236}">
                <a16:creationId xmlns:a16="http://schemas.microsoft.com/office/drawing/2014/main" id="{792F6EF9-12DD-706B-E113-87615B378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968491" y="797039"/>
            <a:ext cx="7747920" cy="5810939"/>
          </a:xfrm>
        </p:spPr>
      </p:pic>
      <p:pic>
        <p:nvPicPr>
          <p:cNvPr id="7" name="Content Placeholder 10" descr="A group of plants in pots&#10;&#10;Description automatically generated">
            <a:extLst>
              <a:ext uri="{FF2B5EF4-FFF2-40B4-BE49-F238E27FC236}">
                <a16:creationId xmlns:a16="http://schemas.microsoft.com/office/drawing/2014/main" id="{02A095FC-9C35-0A35-B1B9-017DB4B27B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375"/>
          <a:stretch/>
        </p:blipFill>
        <p:spPr>
          <a:xfrm rot="5400000">
            <a:off x="5571708" y="239230"/>
            <a:ext cx="6857999" cy="6379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52A3D9-2690-230D-4129-44CBEBD6ADA0}"/>
              </a:ext>
            </a:extLst>
          </p:cNvPr>
          <p:cNvSpPr txBox="1"/>
          <p:nvPr/>
        </p:nvSpPr>
        <p:spPr>
          <a:xfrm>
            <a:off x="1438279" y="-2520249"/>
            <a:ext cx="8941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800" dirty="0"/>
              <a:t>“Vai komposts ir mēģināts? Tie ir neprognozejami, pat nemēģinām, jo tirgū jāpiedāvā identiskas kvalitātes stādmateriāls.”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3C44E1-02EA-6BE3-1FCA-8D9327C5AF97}"/>
              </a:ext>
            </a:extLst>
          </p:cNvPr>
          <p:cNvSpPr txBox="1"/>
          <p:nvPr/>
        </p:nvSpPr>
        <p:spPr>
          <a:xfrm>
            <a:off x="1536246" y="-2792175"/>
            <a:ext cx="8941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800" dirty="0"/>
              <a:t>“Kokšķiedras ”mati” [šķiedras] tur pašu substrātu, bet jūk ārā. Tas nav produkts, ko pārdot. Ja ir nestandarta, tad tie tiek uzskatīti par atkritumiem un nevar pārdot.”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E4D2A8-76FC-371C-465A-40ACE7E3BF91}"/>
              </a:ext>
            </a:extLst>
          </p:cNvPr>
          <p:cNvSpPr txBox="1"/>
          <p:nvPr/>
        </p:nvSpPr>
        <p:spPr>
          <a:xfrm>
            <a:off x="1536246" y="-2305308"/>
            <a:ext cx="8941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800" dirty="0"/>
              <a:t>“Kokšķiedras frakciju izmēri variē un jāsaprot, kā tos ražot priekš šāda veida substrātiem.”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6E18C8-680D-8CE9-8D29-89C09B5C0F27}"/>
              </a:ext>
            </a:extLst>
          </p:cNvPr>
          <p:cNvSpPr txBox="1"/>
          <p:nvPr/>
        </p:nvSpPr>
        <p:spPr>
          <a:xfrm>
            <a:off x="1340312" y="-2821934"/>
            <a:ext cx="8941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«Kokšķiedras sadalīšanās laikā neko nevajadzēja pievienot, vismaz priedītēm. Ūdens apjoms bija līdzīgi izmantots. Pat mazāk ūdens patērēts. «</a:t>
            </a:r>
            <a:endParaRPr lang="en-LV" sz="28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1050E13-27B2-FAE7-A73E-31AAB4949562}"/>
              </a:ext>
            </a:extLst>
          </p:cNvPr>
          <p:cNvSpPr/>
          <p:nvPr/>
        </p:nvSpPr>
        <p:spPr>
          <a:xfrm>
            <a:off x="6346272" y="7161335"/>
            <a:ext cx="5285678" cy="873918"/>
          </a:xfrm>
          <a:prstGeom prst="roundRect">
            <a:avLst/>
          </a:prstGeom>
          <a:solidFill>
            <a:srgbClr val="00B050">
              <a:alpha val="8422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r>
              <a:rPr lang="lv-LV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</a:t>
            </a:r>
            <a:r>
              <a:rPr lang="lv-LV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ss aug tāpat, tikai ātrāk lapas krāsojās sarkanas, kaut kāda hloroze.</a:t>
            </a:r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LV" sz="18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6F06A34-4246-4017-4850-4963CD54BFF6}"/>
              </a:ext>
            </a:extLst>
          </p:cNvPr>
          <p:cNvSpPr/>
          <p:nvPr/>
        </p:nvSpPr>
        <p:spPr>
          <a:xfrm>
            <a:off x="262630" y="7347985"/>
            <a:ext cx="5285678" cy="799872"/>
          </a:xfrm>
          <a:prstGeom prst="roundRect">
            <a:avLst/>
          </a:prstGeom>
          <a:solidFill>
            <a:srgbClr val="00B050">
              <a:alpha val="7907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LV" sz="18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” </a:t>
            </a:r>
            <a:r>
              <a:rPr lang="lv-LV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Praktiski nekas neatšķīrās. Labi auga</a:t>
            </a:r>
            <a:r>
              <a:rPr lang="en-LV" sz="18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”</a:t>
            </a:r>
            <a:endParaRPr lang="en-LV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54413F5-9261-8771-4D7E-1E31621894F3}"/>
              </a:ext>
            </a:extLst>
          </p:cNvPr>
          <p:cNvSpPr/>
          <p:nvPr/>
        </p:nvSpPr>
        <p:spPr>
          <a:xfrm>
            <a:off x="6369464" y="7703376"/>
            <a:ext cx="5285678" cy="873918"/>
          </a:xfrm>
          <a:prstGeom prst="roundRect">
            <a:avLst/>
          </a:prstGeom>
          <a:solidFill>
            <a:srgbClr val="00B050">
              <a:alpha val="8422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 </a:t>
            </a:r>
            <a:r>
              <a:rPr lang="lv-LV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Kokšķiedrā ātrāk sāka krāsoties oranžas un sarkanas lapas palika jau augusta vidū. Viss strādā labi. Šīm kultūrām var izmantot</a:t>
            </a:r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”</a:t>
            </a:r>
            <a:endParaRPr lang="en-LV" sz="1800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FFC212C-4031-8886-7312-388973C9A2AD}"/>
              </a:ext>
            </a:extLst>
          </p:cNvPr>
          <p:cNvSpPr/>
          <p:nvPr/>
        </p:nvSpPr>
        <p:spPr>
          <a:xfrm>
            <a:off x="6369464" y="7845262"/>
            <a:ext cx="5285678" cy="873918"/>
          </a:xfrm>
          <a:prstGeom prst="roundRect">
            <a:avLst/>
          </a:prstGeom>
          <a:solidFill>
            <a:srgbClr val="00B050">
              <a:alpha val="8422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 </a:t>
            </a:r>
            <a:r>
              <a:rPr lang="lv-LV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 salīdzina ar parasto kūdras substrātu, tad nav izteiktu atšķirību.</a:t>
            </a:r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LV" sz="1800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C91E7B8-43B4-58A8-E607-81A477FFC8B4}"/>
              </a:ext>
            </a:extLst>
          </p:cNvPr>
          <p:cNvSpPr/>
          <p:nvPr/>
        </p:nvSpPr>
        <p:spPr>
          <a:xfrm>
            <a:off x="6392656" y="7990743"/>
            <a:ext cx="5285678" cy="873918"/>
          </a:xfrm>
          <a:prstGeom prst="roundRect">
            <a:avLst/>
          </a:prstGeom>
          <a:solidFill>
            <a:srgbClr val="00B050">
              <a:alpha val="8422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r>
              <a:rPr lang="lv-LV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Kārkli nenormāli daudz nāca laukā no kokšķiedras substrāta. Vajadzēja visu laiku uzmanīt stādus un raut laukā kārklus.</a:t>
            </a:r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LV" sz="1800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A1CA9C0-EB03-E06E-3A18-D204445EC5ED}"/>
              </a:ext>
            </a:extLst>
          </p:cNvPr>
          <p:cNvSpPr/>
          <p:nvPr/>
        </p:nvSpPr>
        <p:spPr>
          <a:xfrm>
            <a:off x="262630" y="8140335"/>
            <a:ext cx="5285678" cy="799872"/>
          </a:xfrm>
          <a:prstGeom prst="roundRect">
            <a:avLst/>
          </a:prstGeom>
          <a:solidFill>
            <a:srgbClr val="00B050">
              <a:alpha val="7907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LV" sz="18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” </a:t>
            </a:r>
            <a:r>
              <a:rPr lang="lv-LV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Kokšķiedra uzsūc vairāk ūdeni, aptuveni 20% vairāk bija jālaista.</a:t>
            </a:r>
            <a:r>
              <a:rPr lang="en-LV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LV" sz="18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”</a:t>
            </a:r>
            <a:endParaRPr lang="en-LV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003E95-BCD1-FECA-F09D-003C1C7CAB22}"/>
              </a:ext>
            </a:extLst>
          </p:cNvPr>
          <p:cNvSpPr txBox="1"/>
          <p:nvPr/>
        </p:nvSpPr>
        <p:spPr>
          <a:xfrm>
            <a:off x="6756754" y="724790"/>
            <a:ext cx="99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dirty="0">
                <a:solidFill>
                  <a:schemeClr val="bg1"/>
                </a:solidFill>
              </a:rPr>
              <a:t>Aronijas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94E3E3-AC24-DA65-889E-902D758EC4C4}"/>
              </a:ext>
            </a:extLst>
          </p:cNvPr>
          <p:cNvSpPr txBox="1"/>
          <p:nvPr/>
        </p:nvSpPr>
        <p:spPr>
          <a:xfrm>
            <a:off x="262630" y="72683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dirty="0"/>
              <a:t>Upenes</a:t>
            </a:r>
          </a:p>
        </p:txBody>
      </p:sp>
    </p:spTree>
    <p:extLst>
      <p:ext uri="{BB962C8B-B14F-4D97-AF65-F5344CB8AC3E}">
        <p14:creationId xmlns:p14="http://schemas.microsoft.com/office/powerpoint/2010/main" val="346704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DB7F40-6E2B-D6A5-B4BA-7E4B75485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94FD92-6445-ADF0-07B1-5C8770C97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A group of plants in black bags&#10;&#10;Description automatically generated">
            <a:extLst>
              <a:ext uri="{FF2B5EF4-FFF2-40B4-BE49-F238E27FC236}">
                <a16:creationId xmlns:a16="http://schemas.microsoft.com/office/drawing/2014/main" id="{53ED83AA-8C60-E87C-734D-B047E6051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968491" y="797039"/>
            <a:ext cx="7747920" cy="5810939"/>
          </a:xfrm>
        </p:spPr>
      </p:pic>
      <p:pic>
        <p:nvPicPr>
          <p:cNvPr id="7" name="Content Placeholder 10" descr="A group of plants in pots&#10;&#10;Description automatically generated">
            <a:extLst>
              <a:ext uri="{FF2B5EF4-FFF2-40B4-BE49-F238E27FC236}">
                <a16:creationId xmlns:a16="http://schemas.microsoft.com/office/drawing/2014/main" id="{5D03DA5A-71B1-900A-9E42-2D40BC2956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375"/>
          <a:stretch/>
        </p:blipFill>
        <p:spPr>
          <a:xfrm rot="5400000">
            <a:off x="5571708" y="239230"/>
            <a:ext cx="6857999" cy="6379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FD4C8-EA20-C171-F9AF-C64A0B8F64A9}"/>
              </a:ext>
            </a:extLst>
          </p:cNvPr>
          <p:cNvSpPr txBox="1"/>
          <p:nvPr/>
        </p:nvSpPr>
        <p:spPr>
          <a:xfrm>
            <a:off x="1438279" y="-2520249"/>
            <a:ext cx="8941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800" dirty="0"/>
              <a:t>“Vai komposts ir mēģināts? Tie ir neprognozejami, pat nemēģinām, jo tirgū jāpiedāvā identiskas kvalitātes stādmateriāls.”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C81533-2E11-3826-F302-E5223D273084}"/>
              </a:ext>
            </a:extLst>
          </p:cNvPr>
          <p:cNvSpPr txBox="1"/>
          <p:nvPr/>
        </p:nvSpPr>
        <p:spPr>
          <a:xfrm>
            <a:off x="1536246" y="-2792175"/>
            <a:ext cx="8941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800" dirty="0"/>
              <a:t>“Kokšķiedras ”mati” [šķiedras] tur pašu substrātu, bet jūk ārā. Tas nav produkts, ko pārdot. Ja ir nestandarta, tad tie tiek uzskatīti par atkritumiem un nevar pārdot.”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F2603F-0954-138D-5AEE-0CF72266385B}"/>
              </a:ext>
            </a:extLst>
          </p:cNvPr>
          <p:cNvSpPr txBox="1"/>
          <p:nvPr/>
        </p:nvSpPr>
        <p:spPr>
          <a:xfrm>
            <a:off x="1536246" y="-2305308"/>
            <a:ext cx="8941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800" dirty="0"/>
              <a:t>“Kokšķiedras frakciju izmēri variē un jāsaprot, kā tos ražot priekš šāda veida substrātiem.”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AC343A-D360-B0DF-010D-9BE4C5179053}"/>
              </a:ext>
            </a:extLst>
          </p:cNvPr>
          <p:cNvSpPr txBox="1"/>
          <p:nvPr/>
        </p:nvSpPr>
        <p:spPr>
          <a:xfrm>
            <a:off x="1340312" y="-2821934"/>
            <a:ext cx="8941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«Kokšķiedras sadalīšanās laikā neko nevajadzēja pievienot, vismaz priedītēm. Ūdens apjoms bija līdzīgi izmantots. Pat mazāk ūdens patērēts. «</a:t>
            </a:r>
            <a:endParaRPr lang="en-LV" sz="28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664359D-3A77-997C-A8A6-FE52CCC9B475}"/>
              </a:ext>
            </a:extLst>
          </p:cNvPr>
          <p:cNvSpPr/>
          <p:nvPr/>
        </p:nvSpPr>
        <p:spPr>
          <a:xfrm>
            <a:off x="6346272" y="2778385"/>
            <a:ext cx="5285678" cy="873918"/>
          </a:xfrm>
          <a:prstGeom prst="roundRect">
            <a:avLst/>
          </a:prstGeom>
          <a:solidFill>
            <a:srgbClr val="00B050">
              <a:alpha val="8422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r>
              <a:rPr lang="lv-LV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</a:t>
            </a:r>
            <a:r>
              <a:rPr lang="lv-LV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ss aug tāpat, tikai ātrāk lapas krāsojās sarkanas, kaut kāda hloroze.</a:t>
            </a:r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LV" sz="18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F476236-A8CA-44A9-1919-C24BBAE04C53}"/>
              </a:ext>
            </a:extLst>
          </p:cNvPr>
          <p:cNvSpPr/>
          <p:nvPr/>
        </p:nvSpPr>
        <p:spPr>
          <a:xfrm>
            <a:off x="262630" y="4779091"/>
            <a:ext cx="5285678" cy="799872"/>
          </a:xfrm>
          <a:prstGeom prst="roundRect">
            <a:avLst/>
          </a:prstGeom>
          <a:solidFill>
            <a:srgbClr val="00B050">
              <a:alpha val="7907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LV" sz="18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” </a:t>
            </a:r>
            <a:r>
              <a:rPr lang="lv-LV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Praktiski nekas neatšķīrās. Labi auga</a:t>
            </a:r>
            <a:r>
              <a:rPr lang="en-LV" sz="18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”</a:t>
            </a:r>
            <a:endParaRPr lang="en-LV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08CF67A-6495-7647-A3B2-6EA46399F9B3}"/>
              </a:ext>
            </a:extLst>
          </p:cNvPr>
          <p:cNvSpPr/>
          <p:nvPr/>
        </p:nvSpPr>
        <p:spPr>
          <a:xfrm>
            <a:off x="6346272" y="3807420"/>
            <a:ext cx="5285678" cy="873918"/>
          </a:xfrm>
          <a:prstGeom prst="roundRect">
            <a:avLst/>
          </a:prstGeom>
          <a:solidFill>
            <a:srgbClr val="00B050">
              <a:alpha val="8422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 </a:t>
            </a:r>
            <a:r>
              <a:rPr lang="lv-LV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Kokšķiedrā ātrāk sāka krāsoties oranžas un sarkanas lapas palika jau augusta vidū. Viss strādā labi. Šīm kultūrām var izmantot</a:t>
            </a:r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”</a:t>
            </a:r>
            <a:endParaRPr lang="en-LV" sz="1800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81C2CAF-098B-3708-D588-7A575F2AF6BA}"/>
              </a:ext>
            </a:extLst>
          </p:cNvPr>
          <p:cNvSpPr/>
          <p:nvPr/>
        </p:nvSpPr>
        <p:spPr>
          <a:xfrm>
            <a:off x="6346272" y="4799409"/>
            <a:ext cx="5285678" cy="873918"/>
          </a:xfrm>
          <a:prstGeom prst="roundRect">
            <a:avLst/>
          </a:prstGeom>
          <a:solidFill>
            <a:srgbClr val="00B050">
              <a:alpha val="8422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 </a:t>
            </a:r>
            <a:r>
              <a:rPr lang="lv-LV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 salīdzina ar parasto kūdras substrātu, tad nav izteiktu atšķirību.</a:t>
            </a:r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LV" sz="1800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ED7E0A1-43A8-A20A-0927-FEAB9113EA1D}"/>
              </a:ext>
            </a:extLst>
          </p:cNvPr>
          <p:cNvSpPr/>
          <p:nvPr/>
        </p:nvSpPr>
        <p:spPr>
          <a:xfrm>
            <a:off x="6369464" y="5793552"/>
            <a:ext cx="5285678" cy="873918"/>
          </a:xfrm>
          <a:prstGeom prst="roundRect">
            <a:avLst/>
          </a:prstGeom>
          <a:solidFill>
            <a:srgbClr val="00B050">
              <a:alpha val="8422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r>
              <a:rPr lang="lv-LV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Kārkli nenormāli daudz nāca laukā no kokšķiedras substrāta. Vajadzēja visu laiku uzmanīt stādus un raut laukā kārklus.</a:t>
            </a:r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LV" sz="1800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BD995D7-7F24-7193-0BD7-B04261BE72F3}"/>
              </a:ext>
            </a:extLst>
          </p:cNvPr>
          <p:cNvSpPr/>
          <p:nvPr/>
        </p:nvSpPr>
        <p:spPr>
          <a:xfrm>
            <a:off x="262630" y="5867598"/>
            <a:ext cx="5285678" cy="799872"/>
          </a:xfrm>
          <a:prstGeom prst="roundRect">
            <a:avLst/>
          </a:prstGeom>
          <a:solidFill>
            <a:srgbClr val="00B050">
              <a:alpha val="7907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LV" sz="18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” </a:t>
            </a:r>
            <a:r>
              <a:rPr lang="lv-LV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Kokšķiedra uzsūc vairāk ūdeni, aptuveni 20% vairāk bija jālaista.</a:t>
            </a:r>
            <a:r>
              <a:rPr lang="en-LV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LV" sz="18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”</a:t>
            </a:r>
            <a:endParaRPr lang="en-LV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B8349AC-A112-4190-67F2-5A384A2BD915}"/>
              </a:ext>
            </a:extLst>
          </p:cNvPr>
          <p:cNvSpPr/>
          <p:nvPr/>
        </p:nvSpPr>
        <p:spPr>
          <a:xfrm>
            <a:off x="6096000" y="7377617"/>
            <a:ext cx="5285678" cy="8739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r>
              <a:rPr lang="lv-LV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lv-LV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Kokšķiedrā bija sparīgāki un zaļāki ātrāk. Nekādi minerāli netika papildus doti nevieniem stādiem</a:t>
            </a:r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.”</a:t>
            </a:r>
            <a:endParaRPr lang="en-LV" sz="1800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EAD2AF9-7CF5-0840-C89F-07E82C072B6F}"/>
              </a:ext>
            </a:extLst>
          </p:cNvPr>
          <p:cNvSpPr/>
          <p:nvPr/>
        </p:nvSpPr>
        <p:spPr>
          <a:xfrm>
            <a:off x="6064017" y="7540798"/>
            <a:ext cx="5285678" cy="8739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 </a:t>
            </a:r>
            <a:r>
              <a:rPr lang="lv-LV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Patēriņš ūdenim pieaug 40-50%, jo vajag laistīt vairāk..</a:t>
            </a:r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LV" sz="18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EB7D6F8-CB08-F01D-0C21-331BEFB08BD6}"/>
              </a:ext>
            </a:extLst>
          </p:cNvPr>
          <p:cNvSpPr/>
          <p:nvPr/>
        </p:nvSpPr>
        <p:spPr>
          <a:xfrm>
            <a:off x="6032034" y="7703979"/>
            <a:ext cx="5285678" cy="8739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 </a:t>
            </a:r>
            <a:r>
              <a:rPr lang="lv-LV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Kokšķiedras substrātam neveidojās sūna uz vasaras otro pusi, bet kūdras substrātam bija sūna izveidojusies</a:t>
            </a:r>
            <a:r>
              <a:rPr lang="en-LV" dirty="0">
                <a:effectLst/>
              </a:rPr>
              <a:t> </a:t>
            </a:r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LV" sz="1800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A5395C6-4720-B3C6-CB47-45A9605FAB1D}"/>
              </a:ext>
            </a:extLst>
          </p:cNvPr>
          <p:cNvSpPr/>
          <p:nvPr/>
        </p:nvSpPr>
        <p:spPr>
          <a:xfrm>
            <a:off x="6096000" y="7173923"/>
            <a:ext cx="5285678" cy="8739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 </a:t>
            </a:r>
            <a:r>
              <a:rPr lang="lv-LV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Vai stādām kompostā? Nē.</a:t>
            </a:r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LV" sz="1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30B1DD-6C88-DBE5-2F90-625C516FDC73}"/>
              </a:ext>
            </a:extLst>
          </p:cNvPr>
          <p:cNvSpPr txBox="1"/>
          <p:nvPr/>
        </p:nvSpPr>
        <p:spPr>
          <a:xfrm>
            <a:off x="6756754" y="724790"/>
            <a:ext cx="99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dirty="0">
                <a:solidFill>
                  <a:schemeClr val="bg1"/>
                </a:solidFill>
              </a:rPr>
              <a:t>Aronijas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D0BF2D-CFD7-CD8D-F3EF-BE44951D13B1}"/>
              </a:ext>
            </a:extLst>
          </p:cNvPr>
          <p:cNvSpPr txBox="1"/>
          <p:nvPr/>
        </p:nvSpPr>
        <p:spPr>
          <a:xfrm>
            <a:off x="262630" y="72683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dirty="0"/>
              <a:t>Upenes</a:t>
            </a:r>
          </a:p>
        </p:txBody>
      </p:sp>
    </p:spTree>
    <p:extLst>
      <p:ext uri="{BB962C8B-B14F-4D97-AF65-F5344CB8AC3E}">
        <p14:creationId xmlns:p14="http://schemas.microsoft.com/office/powerpoint/2010/main" val="2894997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13" descr="A plant nursery with many plants&#10;&#10;Description automatically generated with medium confidence">
            <a:extLst>
              <a:ext uri="{FF2B5EF4-FFF2-40B4-BE49-F238E27FC236}">
                <a16:creationId xmlns:a16="http://schemas.microsoft.com/office/drawing/2014/main" id="{E0350BF7-F0EF-43E5-20E6-45135C3000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55" b="4757"/>
          <a:stretch/>
        </p:blipFill>
        <p:spPr>
          <a:xfrm rot="5400000">
            <a:off x="-1101852" y="1101852"/>
            <a:ext cx="6858000" cy="4654296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37E4F17-7CCB-851D-83BF-2473AC199F0C}"/>
              </a:ext>
            </a:extLst>
          </p:cNvPr>
          <p:cNvSpPr/>
          <p:nvPr/>
        </p:nvSpPr>
        <p:spPr>
          <a:xfrm>
            <a:off x="5919040" y="1097321"/>
            <a:ext cx="5285678" cy="8739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r>
              <a:rPr lang="lv-LV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lv-LV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Kokšķiedrā bija sparīgāki un zaļāki ātrāk. Nekādi minerāli netika papildus doti nevieniem stādiem</a:t>
            </a:r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.”</a:t>
            </a:r>
            <a:endParaRPr lang="en-LV" sz="18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28D0F52-02FB-7215-711C-9955C8C76A6C}"/>
              </a:ext>
            </a:extLst>
          </p:cNvPr>
          <p:cNvSpPr/>
          <p:nvPr/>
        </p:nvSpPr>
        <p:spPr>
          <a:xfrm>
            <a:off x="5919040" y="2287164"/>
            <a:ext cx="5285678" cy="8739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 </a:t>
            </a:r>
            <a:r>
              <a:rPr lang="lv-LV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Patēriņš ūdenim pieaug 40-50%, jo vajag laistīt vairāk..</a:t>
            </a:r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LV" sz="18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61463E8-B1B8-DF24-81CA-6F923D12CE07}"/>
              </a:ext>
            </a:extLst>
          </p:cNvPr>
          <p:cNvSpPr/>
          <p:nvPr/>
        </p:nvSpPr>
        <p:spPr>
          <a:xfrm>
            <a:off x="5919040" y="3477007"/>
            <a:ext cx="5285678" cy="8739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 </a:t>
            </a:r>
            <a:r>
              <a:rPr lang="lv-LV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Kokšķiedras substrātam neveidojās sūna uz vasaras otro pusi, bet kūdras substrātam bija sūna izveidojusies</a:t>
            </a:r>
            <a:r>
              <a:rPr lang="en-LV" dirty="0">
                <a:effectLst/>
              </a:rPr>
              <a:t> </a:t>
            </a:r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LV" sz="18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5BE0A2D-8548-B548-81DC-6F81B5E10EEA}"/>
              </a:ext>
            </a:extLst>
          </p:cNvPr>
          <p:cNvSpPr/>
          <p:nvPr/>
        </p:nvSpPr>
        <p:spPr>
          <a:xfrm>
            <a:off x="5919040" y="4666850"/>
            <a:ext cx="5285678" cy="8739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 </a:t>
            </a:r>
            <a:r>
              <a:rPr lang="lv-LV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Vai stādām kompostā? Nē.</a:t>
            </a:r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LV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EED969-A347-5399-C549-62585C475869}"/>
              </a:ext>
            </a:extLst>
          </p:cNvPr>
          <p:cNvSpPr txBox="1"/>
          <p:nvPr/>
        </p:nvSpPr>
        <p:spPr>
          <a:xfrm>
            <a:off x="1090900" y="7695396"/>
            <a:ext cx="101138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 substrāts paliek līdz pat 20% dārgāks, vai pirktu un izmantotu, ja neatšķiras pēc kvalitātes no tīras kūdras substrāta? </a:t>
            </a:r>
            <a:endParaRPr lang="en-LV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8C66CD-C193-A3AE-0B8F-79E51817412B}"/>
              </a:ext>
            </a:extLst>
          </p:cNvPr>
          <p:cNvSpPr txBox="1"/>
          <p:nvPr/>
        </p:nvSpPr>
        <p:spPr>
          <a:xfrm>
            <a:off x="1547767" y="6434522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dirty="0">
                <a:solidFill>
                  <a:schemeClr val="bg1"/>
                </a:solidFill>
              </a:rPr>
              <a:t>Ceriņi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F15BB-B4C8-AAC9-AC58-36FE93B1FDF8}"/>
              </a:ext>
            </a:extLst>
          </p:cNvPr>
          <p:cNvSpPr txBox="1"/>
          <p:nvPr/>
        </p:nvSpPr>
        <p:spPr>
          <a:xfrm>
            <a:off x="514350" y="7546342"/>
            <a:ext cx="11163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400" b="1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Aronija</a:t>
            </a:r>
            <a:r>
              <a:rPr lang="en-LV" sz="2400" dirty="0">
                <a:latin typeface="Helvetica" pitchFamily="2" charset="0"/>
              </a:rPr>
              <a:t> – pastāv statistiki (</a:t>
            </a:r>
            <a:r>
              <a:rPr lang="en-LV" sz="2400" i="1" dirty="0">
                <a:latin typeface="Helvetica" pitchFamily="2" charset="0"/>
              </a:rPr>
              <a:t>Mann-Whitney U Test</a:t>
            </a:r>
            <a:r>
              <a:rPr lang="en-LV" sz="2400" dirty="0">
                <a:latin typeface="Helvetica" pitchFamily="2" charset="0"/>
              </a:rPr>
              <a:t>) nozīmīga atšķirība starp stumbra diametra lielumu – lielāks diametrs</a:t>
            </a:r>
            <a:r>
              <a:rPr lang="en-LV" sz="2400" b="1" dirty="0">
                <a:latin typeface="Helvetica" pitchFamily="2" charset="0"/>
              </a:rPr>
              <a:t> </a:t>
            </a:r>
            <a:r>
              <a:rPr lang="en-LV" sz="2400" b="1" dirty="0">
                <a:solidFill>
                  <a:srgbClr val="00B050"/>
                </a:solidFill>
                <a:highlight>
                  <a:srgbClr val="000000"/>
                </a:highlight>
                <a:latin typeface="Helvetica" pitchFamily="2" charset="0"/>
              </a:rPr>
              <a:t>kūdras+kokšķiedras </a:t>
            </a:r>
            <a:r>
              <a:rPr lang="en-LV" sz="2400" dirty="0">
                <a:latin typeface="Helvetica" pitchFamily="2" charset="0"/>
              </a:rPr>
              <a:t>substrātā, bet nav atšķirība augstuma ziņā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664198-9123-8060-5A22-DCFEEAC86CF1}"/>
              </a:ext>
            </a:extLst>
          </p:cNvPr>
          <p:cNvSpPr txBox="1"/>
          <p:nvPr/>
        </p:nvSpPr>
        <p:spPr>
          <a:xfrm>
            <a:off x="514350" y="7403627"/>
            <a:ext cx="11163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400" b="1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Upene</a:t>
            </a:r>
            <a:r>
              <a:rPr lang="en-LV" sz="2400" dirty="0">
                <a:latin typeface="Helvetica" pitchFamily="2" charset="0"/>
              </a:rPr>
              <a:t> – nepastāv statistiska atšķirība starp augu morfometriskajiem rādītājiem (attīstās līdzīgi abos substrātos)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D4DC4E-011B-9E92-D494-A0F8716EE42A}"/>
              </a:ext>
            </a:extLst>
          </p:cNvPr>
          <p:cNvSpPr txBox="1"/>
          <p:nvPr/>
        </p:nvSpPr>
        <p:spPr>
          <a:xfrm>
            <a:off x="514350" y="7574764"/>
            <a:ext cx="11163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400" b="1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Kolonveida ābele</a:t>
            </a:r>
            <a:r>
              <a:rPr lang="en-LV" sz="2400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 </a:t>
            </a:r>
            <a:r>
              <a:rPr lang="en-LV" sz="2400" dirty="0">
                <a:latin typeface="Helvetica" pitchFamily="2" charset="0"/>
              </a:rPr>
              <a:t>– nepastāv statistiska atšķirība starp augu morfometriskajiem rādītājiem (attīstās līdzīgi abos substrātos)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E54EB7-9848-865D-811B-DA7FA93E3912}"/>
              </a:ext>
            </a:extLst>
          </p:cNvPr>
          <p:cNvSpPr txBox="1"/>
          <p:nvPr/>
        </p:nvSpPr>
        <p:spPr>
          <a:xfrm>
            <a:off x="514350" y="7546342"/>
            <a:ext cx="1156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400" b="1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Kokveida peonijas </a:t>
            </a:r>
            <a:r>
              <a:rPr lang="en-LV" sz="2400" dirty="0">
                <a:latin typeface="Helvetica" pitchFamily="2" charset="0"/>
              </a:rPr>
              <a:t>– nepastāv statistiska atšķirība starp augu morfometriskajiem rādītājiem (attīstās līdzīgi abos substrātos)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6DFC9E-CD0F-726F-CF7E-B2901A89C53F}"/>
              </a:ext>
            </a:extLst>
          </p:cNvPr>
          <p:cNvSpPr txBox="1"/>
          <p:nvPr/>
        </p:nvSpPr>
        <p:spPr>
          <a:xfrm>
            <a:off x="514350" y="7496277"/>
            <a:ext cx="1156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400" b="1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Kazene</a:t>
            </a:r>
            <a:r>
              <a:rPr lang="en-LV" sz="2400" b="1" dirty="0">
                <a:latin typeface="Helvetica" pitchFamily="2" charset="0"/>
              </a:rPr>
              <a:t> </a:t>
            </a:r>
            <a:r>
              <a:rPr lang="en-LV" sz="2400" dirty="0">
                <a:latin typeface="Helvetica" pitchFamily="2" charset="0"/>
              </a:rPr>
              <a:t>– stumbra diametrs lielāks </a:t>
            </a:r>
            <a:r>
              <a:rPr lang="en-LV" sz="2400" b="1" dirty="0">
                <a:solidFill>
                  <a:srgbClr val="00B050"/>
                </a:solidFill>
                <a:highlight>
                  <a:srgbClr val="000000"/>
                </a:highlight>
                <a:latin typeface="Helvetica" pitchFamily="2" charset="0"/>
              </a:rPr>
              <a:t>kūdras+kokšķiedras</a:t>
            </a:r>
            <a:r>
              <a:rPr lang="en-LV" sz="2400" dirty="0">
                <a:highlight>
                  <a:srgbClr val="000000"/>
                </a:highlight>
                <a:latin typeface="Helvetica" pitchFamily="2" charset="0"/>
              </a:rPr>
              <a:t> </a:t>
            </a:r>
            <a:r>
              <a:rPr lang="en-LV" sz="2400" dirty="0">
                <a:latin typeface="Helvetica" pitchFamily="2" charset="0"/>
              </a:rPr>
              <a:t>substrātā, bet augstums nav atšķirīgs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253BA2-28A7-A7C2-6C52-3E174A8D9D6D}"/>
              </a:ext>
            </a:extLst>
          </p:cNvPr>
          <p:cNvSpPr txBox="1"/>
          <p:nvPr/>
        </p:nvSpPr>
        <p:spPr>
          <a:xfrm>
            <a:off x="514350" y="7593445"/>
            <a:ext cx="1156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400" b="1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Parastais ceriņš </a:t>
            </a:r>
            <a:r>
              <a:rPr lang="en-LV" sz="2400" dirty="0">
                <a:latin typeface="Helvetica" pitchFamily="2" charset="0"/>
              </a:rPr>
              <a:t>– nepastāv statistiska atšķirība starp augu morfometriskajiem rādītājiem (attīstās līdzīgi abos substrātos)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178CF8-95F2-DF13-5987-B38B1A85DB1F}"/>
              </a:ext>
            </a:extLst>
          </p:cNvPr>
          <p:cNvSpPr txBox="1"/>
          <p:nvPr/>
        </p:nvSpPr>
        <p:spPr>
          <a:xfrm>
            <a:off x="514350" y="7513845"/>
            <a:ext cx="1156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400" b="1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Priede</a:t>
            </a:r>
            <a:r>
              <a:rPr lang="en-LV" sz="2400" b="1" dirty="0">
                <a:latin typeface="Helvetica" pitchFamily="2" charset="0"/>
              </a:rPr>
              <a:t> </a:t>
            </a:r>
            <a:r>
              <a:rPr lang="en-LV" sz="2400" dirty="0">
                <a:latin typeface="Helvetica" pitchFamily="2" charset="0"/>
              </a:rPr>
              <a:t>– pastāv statistiski nozīmīga atšķirība starp substrātiem – lielāks diametrs un augstāki</a:t>
            </a:r>
            <a:r>
              <a:rPr lang="en-LV" sz="2400" b="1" dirty="0">
                <a:latin typeface="Helvetica" pitchFamily="2" charset="0"/>
              </a:rPr>
              <a:t> </a:t>
            </a:r>
            <a:r>
              <a:rPr lang="en-LV" sz="2400" dirty="0">
                <a:latin typeface="Helvetica" pitchFamily="2" charset="0"/>
              </a:rPr>
              <a:t>stādi </a:t>
            </a:r>
            <a:r>
              <a:rPr lang="en-LV" sz="2400" b="1" dirty="0">
                <a:solidFill>
                  <a:srgbClr val="FFC000"/>
                </a:solidFill>
                <a:highlight>
                  <a:srgbClr val="000000"/>
                </a:highlight>
                <a:latin typeface="Helvetica" pitchFamily="2" charset="0"/>
              </a:rPr>
              <a:t>100% kūdras substrātā</a:t>
            </a:r>
            <a:endParaRPr lang="en-LV" sz="2400" dirty="0">
              <a:highlight>
                <a:srgbClr val="000000"/>
              </a:highlight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829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F361B6E-3F92-A15B-DCDA-65CFD165CD93}"/>
              </a:ext>
            </a:extLst>
          </p:cNvPr>
          <p:cNvSpPr txBox="1"/>
          <p:nvPr/>
        </p:nvSpPr>
        <p:spPr>
          <a:xfrm>
            <a:off x="628650" y="210771"/>
            <a:ext cx="11163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400" b="1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Aronija</a:t>
            </a:r>
            <a:r>
              <a:rPr lang="en-LV" sz="2400" dirty="0">
                <a:latin typeface="Helvetica" pitchFamily="2" charset="0"/>
              </a:rPr>
              <a:t> – pastāv statistiki (</a:t>
            </a:r>
            <a:r>
              <a:rPr lang="en-LV" sz="2400" i="1" dirty="0">
                <a:latin typeface="Helvetica" pitchFamily="2" charset="0"/>
              </a:rPr>
              <a:t>Mann-Whitney U Test</a:t>
            </a:r>
            <a:r>
              <a:rPr lang="en-LV" sz="2400" dirty="0">
                <a:latin typeface="Helvetica" pitchFamily="2" charset="0"/>
              </a:rPr>
              <a:t>) nozīmīga atšķirība starp stumbra diametra lielumu – lielāks diametrs</a:t>
            </a:r>
            <a:r>
              <a:rPr lang="en-LV" sz="2400" b="1" dirty="0">
                <a:latin typeface="Helvetica" pitchFamily="2" charset="0"/>
              </a:rPr>
              <a:t> </a:t>
            </a:r>
            <a:r>
              <a:rPr lang="en-LV" sz="2400" b="1" dirty="0">
                <a:solidFill>
                  <a:srgbClr val="00B050"/>
                </a:solidFill>
                <a:highlight>
                  <a:srgbClr val="000000"/>
                </a:highlight>
                <a:latin typeface="Helvetica" pitchFamily="2" charset="0"/>
              </a:rPr>
              <a:t>kūdras+kokšķiedras </a:t>
            </a:r>
            <a:r>
              <a:rPr lang="en-LV" sz="2400" dirty="0">
                <a:latin typeface="Helvetica" pitchFamily="2" charset="0"/>
              </a:rPr>
              <a:t>substrātā, bet nav atšķirība augstuma ziņā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81F2A8-07B8-ADDF-429C-4600145934F5}"/>
              </a:ext>
            </a:extLst>
          </p:cNvPr>
          <p:cNvSpPr txBox="1"/>
          <p:nvPr/>
        </p:nvSpPr>
        <p:spPr>
          <a:xfrm>
            <a:off x="628650" y="1490700"/>
            <a:ext cx="11163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400" b="1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Upene</a:t>
            </a:r>
            <a:r>
              <a:rPr lang="en-LV" sz="2400" dirty="0">
                <a:latin typeface="Helvetica" pitchFamily="2" charset="0"/>
              </a:rPr>
              <a:t> – nepastāv statistiska atšķirība starp augu morfometriskajiem rādītājiem (attīstās līdzīgi abos substrātos)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1E19CA-D9D6-CE9D-3507-E4F55C8E9CFF}"/>
              </a:ext>
            </a:extLst>
          </p:cNvPr>
          <p:cNvSpPr txBox="1"/>
          <p:nvPr/>
        </p:nvSpPr>
        <p:spPr>
          <a:xfrm>
            <a:off x="628650" y="2401297"/>
            <a:ext cx="11163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400" b="1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Kolonveida ābele</a:t>
            </a:r>
            <a:r>
              <a:rPr lang="en-LV" sz="2400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 </a:t>
            </a:r>
            <a:r>
              <a:rPr lang="en-LV" sz="2400" dirty="0">
                <a:latin typeface="Helvetica" pitchFamily="2" charset="0"/>
              </a:rPr>
              <a:t>– nepastāv statistiska atšķirība starp augu morfometriskajiem rādītājiem (attīstās līdzīgi abos substrātos)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201B46-0C07-3568-935B-78DA1170B1F0}"/>
              </a:ext>
            </a:extLst>
          </p:cNvPr>
          <p:cNvSpPr txBox="1"/>
          <p:nvPr/>
        </p:nvSpPr>
        <p:spPr>
          <a:xfrm>
            <a:off x="628650" y="3311894"/>
            <a:ext cx="1156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400" b="1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Kokveida peonijas </a:t>
            </a:r>
            <a:r>
              <a:rPr lang="en-LV" sz="2400" dirty="0">
                <a:latin typeface="Helvetica" pitchFamily="2" charset="0"/>
              </a:rPr>
              <a:t>– nepastāv statistiska atšķirība starp augu morfometriskajiem rādītājiem (attīstās līdzīgi abos substrātos)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932CE9-5800-E9B8-2307-42161B254C54}"/>
              </a:ext>
            </a:extLst>
          </p:cNvPr>
          <p:cNvSpPr txBox="1"/>
          <p:nvPr/>
        </p:nvSpPr>
        <p:spPr>
          <a:xfrm>
            <a:off x="628650" y="4175388"/>
            <a:ext cx="1156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400" b="1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Kazene</a:t>
            </a:r>
            <a:r>
              <a:rPr lang="en-LV" sz="2400" b="1" dirty="0">
                <a:latin typeface="Helvetica" pitchFamily="2" charset="0"/>
              </a:rPr>
              <a:t> </a:t>
            </a:r>
            <a:r>
              <a:rPr lang="en-LV" sz="2400" dirty="0">
                <a:latin typeface="Helvetica" pitchFamily="2" charset="0"/>
              </a:rPr>
              <a:t>– stumbra diametrs lielāks </a:t>
            </a:r>
            <a:r>
              <a:rPr lang="en-LV" sz="2400" b="1" dirty="0">
                <a:solidFill>
                  <a:srgbClr val="00B050"/>
                </a:solidFill>
                <a:highlight>
                  <a:srgbClr val="000000"/>
                </a:highlight>
                <a:latin typeface="Helvetica" pitchFamily="2" charset="0"/>
              </a:rPr>
              <a:t>kūdras+kokšķiedras</a:t>
            </a:r>
            <a:r>
              <a:rPr lang="en-LV" sz="2400" dirty="0">
                <a:highlight>
                  <a:srgbClr val="000000"/>
                </a:highlight>
                <a:latin typeface="Helvetica" pitchFamily="2" charset="0"/>
              </a:rPr>
              <a:t> </a:t>
            </a:r>
            <a:r>
              <a:rPr lang="en-LV" sz="2400" dirty="0">
                <a:latin typeface="Helvetica" pitchFamily="2" charset="0"/>
              </a:rPr>
              <a:t>substrātā, bet augstums nav atšķirīgs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9FF6BC-25E6-A0DA-97DF-D13848523CD1}"/>
              </a:ext>
            </a:extLst>
          </p:cNvPr>
          <p:cNvSpPr txBox="1"/>
          <p:nvPr/>
        </p:nvSpPr>
        <p:spPr>
          <a:xfrm>
            <a:off x="628650" y="5006385"/>
            <a:ext cx="1156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400" b="1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Parastais ceriņš </a:t>
            </a:r>
            <a:r>
              <a:rPr lang="en-LV" sz="2400" dirty="0">
                <a:latin typeface="Helvetica" pitchFamily="2" charset="0"/>
              </a:rPr>
              <a:t>– nepastāv statistiska atšķirība starp augu morfometriskajiem rādītājiem (attīstās līdzīgi abos substrātos)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4DE3A4-0B77-BA9A-2937-2FB9A27547AC}"/>
              </a:ext>
            </a:extLst>
          </p:cNvPr>
          <p:cNvSpPr txBox="1"/>
          <p:nvPr/>
        </p:nvSpPr>
        <p:spPr>
          <a:xfrm>
            <a:off x="628650" y="5816232"/>
            <a:ext cx="1156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400" b="1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Priede</a:t>
            </a:r>
            <a:r>
              <a:rPr lang="en-LV" sz="2400" b="1" dirty="0">
                <a:latin typeface="Helvetica" pitchFamily="2" charset="0"/>
              </a:rPr>
              <a:t> </a:t>
            </a:r>
            <a:r>
              <a:rPr lang="en-LV" sz="2400" dirty="0">
                <a:latin typeface="Helvetica" pitchFamily="2" charset="0"/>
              </a:rPr>
              <a:t>– pastāv statistiski nozīmīga atšķirība starp substrātiem – lielāks diametrs un augstāki</a:t>
            </a:r>
            <a:r>
              <a:rPr lang="en-LV" sz="2400" b="1" dirty="0">
                <a:latin typeface="Helvetica" pitchFamily="2" charset="0"/>
              </a:rPr>
              <a:t> </a:t>
            </a:r>
            <a:r>
              <a:rPr lang="en-LV" sz="2400" dirty="0">
                <a:latin typeface="Helvetica" pitchFamily="2" charset="0"/>
              </a:rPr>
              <a:t>stādi </a:t>
            </a:r>
            <a:r>
              <a:rPr lang="en-LV" sz="2400" b="1" dirty="0">
                <a:solidFill>
                  <a:srgbClr val="FFC000"/>
                </a:solidFill>
                <a:highlight>
                  <a:srgbClr val="000000"/>
                </a:highlight>
                <a:latin typeface="Helvetica" pitchFamily="2" charset="0"/>
              </a:rPr>
              <a:t>100% kūdras substrātā</a:t>
            </a:r>
            <a:endParaRPr lang="en-LV" sz="2400" dirty="0">
              <a:highlight>
                <a:srgbClr val="000000"/>
              </a:highlight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047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ogo with text on it&#10;&#10;Description automatically generated">
            <a:extLst>
              <a:ext uri="{FF2B5EF4-FFF2-40B4-BE49-F238E27FC236}">
                <a16:creationId xmlns:a16="http://schemas.microsoft.com/office/drawing/2014/main" id="{E066C0BB-B7DB-F59D-D53D-52780A9B6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19" y="7548696"/>
            <a:ext cx="2820436" cy="138052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0834951-DE8A-6282-40DD-63FB22D83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776" y="7345280"/>
            <a:ext cx="3301919" cy="138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EE894E1-B6D7-C31A-6894-975152C00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83" y="7603471"/>
            <a:ext cx="1841325" cy="132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izas logo">
            <a:extLst>
              <a:ext uri="{FF2B5EF4-FFF2-40B4-BE49-F238E27FC236}">
                <a16:creationId xmlns:a16="http://schemas.microsoft.com/office/drawing/2014/main" id="{087241AC-EFC1-AE24-670C-056D5BEB1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294" y="7345280"/>
            <a:ext cx="2087801" cy="132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go">
            <a:extLst>
              <a:ext uri="{FF2B5EF4-FFF2-40B4-BE49-F238E27FC236}">
                <a16:creationId xmlns:a16="http://schemas.microsoft.com/office/drawing/2014/main" id="{572E51A2-0A98-83A3-8990-5E3755963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6" r="14545"/>
          <a:stretch/>
        </p:blipFill>
        <p:spPr bwMode="auto">
          <a:xfrm>
            <a:off x="4932608" y="7360104"/>
            <a:ext cx="1714168" cy="171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12BFFBB-6640-A5CB-4322-6473A543C49E}"/>
              </a:ext>
            </a:extLst>
          </p:cNvPr>
          <p:cNvSpPr txBox="1"/>
          <p:nvPr/>
        </p:nvSpPr>
        <p:spPr>
          <a:xfrm>
            <a:off x="675057" y="516590"/>
            <a:ext cx="108418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LV" sz="2800" b="1" dirty="0"/>
              <a:t>Eksperimenta laiks: </a:t>
            </a:r>
            <a:r>
              <a:rPr lang="en-LV" sz="2800" dirty="0"/>
              <a:t>2024. gads, aprīļa beigas – oktobra beigas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5B4993-D99B-964D-F183-A689DB914A8D}"/>
              </a:ext>
            </a:extLst>
          </p:cNvPr>
          <p:cNvSpPr txBox="1"/>
          <p:nvPr/>
        </p:nvSpPr>
        <p:spPr>
          <a:xfrm>
            <a:off x="1032600" y="2886536"/>
            <a:ext cx="106299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3200" b="1" dirty="0"/>
              <a:t>Metodika: </a:t>
            </a:r>
          </a:p>
          <a:p>
            <a:pPr marL="742950" indent="-742950">
              <a:buAutoNum type="arabicParenBoth"/>
            </a:pPr>
            <a:r>
              <a:rPr lang="en-GB" sz="3200" dirty="0"/>
              <a:t>K</a:t>
            </a:r>
            <a:r>
              <a:rPr lang="en-LV" sz="3200" dirty="0"/>
              <a:t>valitatīvās ekspertu intervijas </a:t>
            </a:r>
          </a:p>
          <a:p>
            <a:pPr marL="742950" indent="-742950">
              <a:buAutoNum type="arabicParenBoth"/>
            </a:pPr>
            <a:r>
              <a:rPr lang="en-LV" sz="3200" dirty="0"/>
              <a:t>Substrāta novērtējums (fizikāli-ķīmiskie parametri)</a:t>
            </a:r>
          </a:p>
          <a:p>
            <a:pPr marL="742950" indent="-742950">
              <a:buAutoNum type="arabicParenBoth"/>
            </a:pPr>
            <a:r>
              <a:rPr lang="en-LV" sz="3200" dirty="0"/>
              <a:t>Stādu novērtējums (morfometriskie parametri)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AD79C1-8FDE-312C-0EAE-55ECB4F7E740}"/>
              </a:ext>
            </a:extLst>
          </p:cNvPr>
          <p:cNvSpPr txBox="1"/>
          <p:nvPr/>
        </p:nvSpPr>
        <p:spPr>
          <a:xfrm>
            <a:off x="1032600" y="1054634"/>
            <a:ext cx="83403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3200" b="1" dirty="0"/>
              <a:t>Divi substrātu veidi:</a:t>
            </a:r>
          </a:p>
          <a:p>
            <a:pPr marL="514350" indent="-514350">
              <a:buAutoNum type="arabicParenBoth"/>
            </a:pPr>
            <a:r>
              <a:rPr lang="en-LV" sz="3200" dirty="0"/>
              <a:t>Kūdra (100%)</a:t>
            </a:r>
          </a:p>
          <a:p>
            <a:pPr marL="514350" indent="-514350">
              <a:buAutoNum type="arabicParenBoth"/>
            </a:pPr>
            <a:r>
              <a:rPr lang="en-LV" sz="3200" dirty="0"/>
              <a:t>Kūdra (70%) + kokšķiedra (30%)</a:t>
            </a:r>
          </a:p>
        </p:txBody>
      </p:sp>
    </p:spTree>
    <p:extLst>
      <p:ext uri="{BB962C8B-B14F-4D97-AF65-F5344CB8AC3E}">
        <p14:creationId xmlns:p14="http://schemas.microsoft.com/office/powerpoint/2010/main" val="223048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3314A0-E082-1A3A-827C-D110DE563127}"/>
              </a:ext>
            </a:extLst>
          </p:cNvPr>
          <p:cNvSpPr txBox="1"/>
          <p:nvPr/>
        </p:nvSpPr>
        <p:spPr>
          <a:xfrm>
            <a:off x="1039091" y="2951946"/>
            <a:ext cx="101138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 substrāts paliek līdz pat 20% dārgāks, vai pirktu un izmantotu, ja neatšķiras pēc kvalitātes no tīras kūdras substrāta? </a:t>
            </a:r>
            <a:endParaRPr lang="en-LV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999F9E-AD87-F4B9-1674-99526C88F42E}"/>
              </a:ext>
            </a:extLst>
          </p:cNvPr>
          <p:cNvSpPr txBox="1"/>
          <p:nvPr/>
        </p:nvSpPr>
        <p:spPr>
          <a:xfrm>
            <a:off x="5058000" y="7773798"/>
            <a:ext cx="2075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2400" dirty="0"/>
              <a:t>“ </a:t>
            </a:r>
            <a:r>
              <a:rPr lang="lv-LV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Grūti teikt.</a:t>
            </a:r>
            <a:r>
              <a:rPr lang="en-LV" sz="2400" dirty="0"/>
              <a:t> “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7C2F45-DF49-F47D-003A-AD122E006F73}"/>
              </a:ext>
            </a:extLst>
          </p:cNvPr>
          <p:cNvSpPr txBox="1"/>
          <p:nvPr/>
        </p:nvSpPr>
        <p:spPr>
          <a:xfrm>
            <a:off x="2642654" y="8715368"/>
            <a:ext cx="94148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24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lv-LV" sz="2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J</a:t>
            </a:r>
            <a:r>
              <a:rPr lang="lv-LV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āstāda būs kaut kur. Galvenais, lai augs aug kaut kur.</a:t>
            </a:r>
            <a:r>
              <a:rPr lang="lv-LV" sz="2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Bet nu ja Zaļais kurss liks, un nebūs citu izvēļu, tad pieņemsim jaunos substrātus. Galvenais, lai augs labi jūtās. Cenas pieaugumu maksās patērētājs.</a:t>
            </a:r>
            <a:r>
              <a:rPr lang="lv-LV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LV" sz="2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LV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28549C-08EE-685F-33FE-E67E648F7A5E}"/>
              </a:ext>
            </a:extLst>
          </p:cNvPr>
          <p:cNvSpPr txBox="1"/>
          <p:nvPr/>
        </p:nvSpPr>
        <p:spPr>
          <a:xfrm>
            <a:off x="2642654" y="10757127"/>
            <a:ext cx="58726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24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lv-LV" sz="2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Ja liks, tad tā darīsim, bet paši to noteikti neuzsāksim, jo tie ir papildus izdevumi.</a:t>
            </a:r>
            <a:r>
              <a:rPr lang="en-LV" sz="24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457AD51-A2FB-E05F-26C5-A4CA2D8897D8}"/>
              </a:ext>
            </a:extLst>
          </p:cNvPr>
          <p:cNvSpPr/>
          <p:nvPr/>
        </p:nvSpPr>
        <p:spPr>
          <a:xfrm>
            <a:off x="5562600" y="-2183731"/>
            <a:ext cx="5285678" cy="8739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r>
              <a:rPr lang="lv-LV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lv-LV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Kokšķiedrā bija sparīgāki un zaļāki ātrāk. Nekādi minerāli netika papildus doti nevieniem stādiem</a:t>
            </a:r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.”</a:t>
            </a:r>
            <a:endParaRPr lang="en-LV" sz="1800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EE8C3FA-751B-0F77-EC7E-3E78D90359BA}"/>
              </a:ext>
            </a:extLst>
          </p:cNvPr>
          <p:cNvSpPr/>
          <p:nvPr/>
        </p:nvSpPr>
        <p:spPr>
          <a:xfrm>
            <a:off x="5530617" y="-2020550"/>
            <a:ext cx="5285678" cy="8739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 </a:t>
            </a:r>
            <a:r>
              <a:rPr lang="lv-LV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Patēriņš ūdenim pieaug 40-50%, jo vajag laistīt vairāk..</a:t>
            </a:r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LV" sz="1800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EFBEA55-1A08-39F8-0F65-1A261DCDB102}"/>
              </a:ext>
            </a:extLst>
          </p:cNvPr>
          <p:cNvSpPr/>
          <p:nvPr/>
        </p:nvSpPr>
        <p:spPr>
          <a:xfrm>
            <a:off x="5498634" y="-1857369"/>
            <a:ext cx="5285678" cy="8739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 </a:t>
            </a:r>
            <a:r>
              <a:rPr lang="lv-LV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Kokšķiedras substrātam neveidojās sūna uz vasaras otro pusi, bet kūdras substrātam bija sūna izveidojusies</a:t>
            </a:r>
            <a:r>
              <a:rPr lang="en-LV" dirty="0">
                <a:effectLst/>
              </a:rPr>
              <a:t> </a:t>
            </a:r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LV" sz="1800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ED73067-BAA4-4BED-22B2-D59DDC53FC03}"/>
              </a:ext>
            </a:extLst>
          </p:cNvPr>
          <p:cNvSpPr/>
          <p:nvPr/>
        </p:nvSpPr>
        <p:spPr>
          <a:xfrm>
            <a:off x="5562600" y="-2387425"/>
            <a:ext cx="5285678" cy="8739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 </a:t>
            </a:r>
            <a:r>
              <a:rPr lang="lv-LV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Vai stādām kompostā? Nē.</a:t>
            </a:r>
            <a:r>
              <a:rPr lang="en-LV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LV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65E59A-718A-BCEE-F599-89D6A04B4261}"/>
              </a:ext>
            </a:extLst>
          </p:cNvPr>
          <p:cNvSpPr txBox="1"/>
          <p:nvPr/>
        </p:nvSpPr>
        <p:spPr>
          <a:xfrm>
            <a:off x="545930" y="-1950491"/>
            <a:ext cx="11163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400" b="1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Aronija</a:t>
            </a:r>
            <a:r>
              <a:rPr lang="en-LV" sz="2400" dirty="0">
                <a:latin typeface="Helvetica" pitchFamily="2" charset="0"/>
              </a:rPr>
              <a:t> – pastāv statistiki (</a:t>
            </a:r>
            <a:r>
              <a:rPr lang="en-LV" sz="2400" i="1" dirty="0">
                <a:latin typeface="Helvetica" pitchFamily="2" charset="0"/>
              </a:rPr>
              <a:t>Mann-Whitney U Test</a:t>
            </a:r>
            <a:r>
              <a:rPr lang="en-LV" sz="2400" dirty="0">
                <a:latin typeface="Helvetica" pitchFamily="2" charset="0"/>
              </a:rPr>
              <a:t>) nozīmīga atšķirība starp stumbra diametra lielumu – lielāks diametrs</a:t>
            </a:r>
            <a:r>
              <a:rPr lang="en-LV" sz="2400" b="1" dirty="0">
                <a:latin typeface="Helvetica" pitchFamily="2" charset="0"/>
              </a:rPr>
              <a:t> </a:t>
            </a:r>
            <a:r>
              <a:rPr lang="en-LV" sz="2400" b="1" dirty="0">
                <a:solidFill>
                  <a:srgbClr val="00B050"/>
                </a:solidFill>
                <a:highlight>
                  <a:srgbClr val="000000"/>
                </a:highlight>
                <a:latin typeface="Helvetica" pitchFamily="2" charset="0"/>
              </a:rPr>
              <a:t>kūdras+kokšķiedras </a:t>
            </a:r>
            <a:r>
              <a:rPr lang="en-LV" sz="2400" dirty="0">
                <a:latin typeface="Helvetica" pitchFamily="2" charset="0"/>
              </a:rPr>
              <a:t>substrātā, bet nav atšķirība augstuma ziņā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928B55-B8B3-2F99-4532-08D50E456D40}"/>
              </a:ext>
            </a:extLst>
          </p:cNvPr>
          <p:cNvSpPr txBox="1"/>
          <p:nvPr/>
        </p:nvSpPr>
        <p:spPr>
          <a:xfrm>
            <a:off x="494121" y="-1608007"/>
            <a:ext cx="11163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400" b="1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Upene</a:t>
            </a:r>
            <a:r>
              <a:rPr lang="en-LV" sz="2400" dirty="0">
                <a:latin typeface="Helvetica" pitchFamily="2" charset="0"/>
              </a:rPr>
              <a:t> – nepastāv statistiska atšķirība starp augu morfometriskajiem rādītājiem (attīstās līdzīgi abos substrātos)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FB4D38-4C5D-C6EE-5022-09605DEE24F5}"/>
              </a:ext>
            </a:extLst>
          </p:cNvPr>
          <p:cNvSpPr txBox="1"/>
          <p:nvPr/>
        </p:nvSpPr>
        <p:spPr>
          <a:xfrm>
            <a:off x="494121" y="-1436870"/>
            <a:ext cx="11163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400" b="1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Kolonveida ābele</a:t>
            </a:r>
            <a:r>
              <a:rPr lang="en-LV" sz="2400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 </a:t>
            </a:r>
            <a:r>
              <a:rPr lang="en-LV" sz="2400" dirty="0">
                <a:latin typeface="Helvetica" pitchFamily="2" charset="0"/>
              </a:rPr>
              <a:t>– nepastāv statistiska atšķirība starp augu morfometriskajiem rādītājiem (attīstās līdzīgi abos substrātos)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F69B6D-5600-D210-018C-06B438F53225}"/>
              </a:ext>
            </a:extLst>
          </p:cNvPr>
          <p:cNvSpPr txBox="1"/>
          <p:nvPr/>
        </p:nvSpPr>
        <p:spPr>
          <a:xfrm>
            <a:off x="494121" y="-1465292"/>
            <a:ext cx="1156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400" b="1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Kokveida peonijas </a:t>
            </a:r>
            <a:r>
              <a:rPr lang="en-LV" sz="2400" dirty="0">
                <a:latin typeface="Helvetica" pitchFamily="2" charset="0"/>
              </a:rPr>
              <a:t>– nepastāv statistiska atšķirība starp augu morfometriskajiem rādītājiem (attīstās līdzīgi abos substrātos)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CE178A-ADD3-D17B-3D37-D03D145EEB36}"/>
              </a:ext>
            </a:extLst>
          </p:cNvPr>
          <p:cNvSpPr txBox="1"/>
          <p:nvPr/>
        </p:nvSpPr>
        <p:spPr>
          <a:xfrm>
            <a:off x="494121" y="-1515357"/>
            <a:ext cx="1156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400" b="1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Kazene</a:t>
            </a:r>
            <a:r>
              <a:rPr lang="en-LV" sz="2400" b="1" dirty="0">
                <a:latin typeface="Helvetica" pitchFamily="2" charset="0"/>
              </a:rPr>
              <a:t> </a:t>
            </a:r>
            <a:r>
              <a:rPr lang="en-LV" sz="2400" dirty="0">
                <a:latin typeface="Helvetica" pitchFamily="2" charset="0"/>
              </a:rPr>
              <a:t>– stumbra diametrs lielāks </a:t>
            </a:r>
            <a:r>
              <a:rPr lang="en-LV" sz="2400" b="1" dirty="0">
                <a:solidFill>
                  <a:srgbClr val="00B050"/>
                </a:solidFill>
                <a:highlight>
                  <a:srgbClr val="000000"/>
                </a:highlight>
                <a:latin typeface="Helvetica" pitchFamily="2" charset="0"/>
              </a:rPr>
              <a:t>kūdras+kokšķiedras</a:t>
            </a:r>
            <a:r>
              <a:rPr lang="en-LV" sz="2400" dirty="0">
                <a:highlight>
                  <a:srgbClr val="000000"/>
                </a:highlight>
                <a:latin typeface="Helvetica" pitchFamily="2" charset="0"/>
              </a:rPr>
              <a:t> </a:t>
            </a:r>
            <a:r>
              <a:rPr lang="en-LV" sz="2400" dirty="0">
                <a:latin typeface="Helvetica" pitchFamily="2" charset="0"/>
              </a:rPr>
              <a:t>substrātā, bet augstums nav atšķirīgs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6B2B78-A581-A7F3-1823-63BC5E6C6621}"/>
              </a:ext>
            </a:extLst>
          </p:cNvPr>
          <p:cNvSpPr txBox="1"/>
          <p:nvPr/>
        </p:nvSpPr>
        <p:spPr>
          <a:xfrm>
            <a:off x="494121" y="-1418189"/>
            <a:ext cx="1156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400" b="1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Parastais ceriņš </a:t>
            </a:r>
            <a:r>
              <a:rPr lang="en-LV" sz="2400" dirty="0">
                <a:latin typeface="Helvetica" pitchFamily="2" charset="0"/>
              </a:rPr>
              <a:t>– nepastāv statistiska atšķirība starp augu morfometriskajiem rādītājiem (attīstās līdzīgi abos substrātos)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4BD899-1525-CF7E-B16A-650DB0B6126D}"/>
              </a:ext>
            </a:extLst>
          </p:cNvPr>
          <p:cNvSpPr txBox="1"/>
          <p:nvPr/>
        </p:nvSpPr>
        <p:spPr>
          <a:xfrm>
            <a:off x="494121" y="-1497789"/>
            <a:ext cx="1156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2400" b="1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Priede</a:t>
            </a:r>
            <a:r>
              <a:rPr lang="en-LV" sz="2400" b="1" dirty="0">
                <a:latin typeface="Helvetica" pitchFamily="2" charset="0"/>
              </a:rPr>
              <a:t> </a:t>
            </a:r>
            <a:r>
              <a:rPr lang="en-LV" sz="2400" dirty="0">
                <a:latin typeface="Helvetica" pitchFamily="2" charset="0"/>
              </a:rPr>
              <a:t>– pastāv statistiski nozīmīga atšķirība starp substrātiem – lielāks diametrs un augstāki</a:t>
            </a:r>
            <a:r>
              <a:rPr lang="en-LV" sz="2400" b="1" dirty="0">
                <a:latin typeface="Helvetica" pitchFamily="2" charset="0"/>
              </a:rPr>
              <a:t> </a:t>
            </a:r>
            <a:r>
              <a:rPr lang="en-LV" sz="2400" dirty="0">
                <a:latin typeface="Helvetica" pitchFamily="2" charset="0"/>
              </a:rPr>
              <a:t>stādi </a:t>
            </a:r>
            <a:r>
              <a:rPr lang="en-LV" sz="2400" b="1" dirty="0">
                <a:solidFill>
                  <a:srgbClr val="FFC000"/>
                </a:solidFill>
                <a:highlight>
                  <a:srgbClr val="000000"/>
                </a:highlight>
                <a:latin typeface="Helvetica" pitchFamily="2" charset="0"/>
              </a:rPr>
              <a:t>100% kūdras substrātā</a:t>
            </a:r>
            <a:endParaRPr lang="en-LV" sz="2400" dirty="0">
              <a:highlight>
                <a:srgbClr val="000000"/>
              </a:highlight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301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3B708-30B3-7BFA-E767-ACA9D1715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129F9C-E97A-CBBA-17B2-105864392733}"/>
              </a:ext>
            </a:extLst>
          </p:cNvPr>
          <p:cNvSpPr txBox="1"/>
          <p:nvPr/>
        </p:nvSpPr>
        <p:spPr>
          <a:xfrm>
            <a:off x="1017337" y="286091"/>
            <a:ext cx="101138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 substrāts paliek līdz pat 20% dārgāks, vai pirktu un izmantotu, ja neatšķiras pēc kvalitātes no tīras kūdras substrāta? </a:t>
            </a:r>
            <a:endParaRPr lang="en-LV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745EA4-5B92-D40A-ACE9-FDE8AD01DDB5}"/>
              </a:ext>
            </a:extLst>
          </p:cNvPr>
          <p:cNvSpPr txBox="1"/>
          <p:nvPr/>
        </p:nvSpPr>
        <p:spPr>
          <a:xfrm>
            <a:off x="4471454" y="2137515"/>
            <a:ext cx="2075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2400" dirty="0"/>
              <a:t>“ </a:t>
            </a:r>
            <a:r>
              <a:rPr lang="lv-LV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Grūti teikt.</a:t>
            </a:r>
            <a:r>
              <a:rPr lang="en-LV" sz="2400" dirty="0"/>
              <a:t> “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6B3B10-96B8-A983-D01D-E87669B9AF4A}"/>
              </a:ext>
            </a:extLst>
          </p:cNvPr>
          <p:cNvSpPr txBox="1"/>
          <p:nvPr/>
        </p:nvSpPr>
        <p:spPr>
          <a:xfrm>
            <a:off x="1616888" y="3146689"/>
            <a:ext cx="94148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24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lv-LV" sz="2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J</a:t>
            </a:r>
            <a:r>
              <a:rPr lang="lv-LV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āstāda būs kaut kur. Galvenais, lai augs aug kaut kur.</a:t>
            </a:r>
            <a:r>
              <a:rPr lang="lv-LV" sz="2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Bet nu ja Zaļais kurss liks, un nebūs citu izvēļu, tad pieņemsim jaunos substrātus. Galvenais, lai augs labi jūtās. Cenas pieaugumu maksās patērētājs.</a:t>
            </a:r>
            <a:r>
              <a:rPr lang="lv-LV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LV" sz="2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LV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EDC920-B3F7-E414-B7BE-BC7FC46FE1C8}"/>
              </a:ext>
            </a:extLst>
          </p:cNvPr>
          <p:cNvSpPr txBox="1"/>
          <p:nvPr/>
        </p:nvSpPr>
        <p:spPr>
          <a:xfrm>
            <a:off x="3137898" y="5263858"/>
            <a:ext cx="58726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24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lv-LV" sz="2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Ja liks, tad tā darīsim, bet paši to noteikti neuzsāksim, jo tie ir papildus izdevumi.</a:t>
            </a:r>
            <a:r>
              <a:rPr lang="en-LV" sz="24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</a:p>
        </p:txBody>
      </p:sp>
      <p:pic>
        <p:nvPicPr>
          <p:cNvPr id="3" name="Picture 2" descr="A person taking a selfie&#10;&#10;Description automatically generated">
            <a:extLst>
              <a:ext uri="{FF2B5EF4-FFF2-40B4-BE49-F238E27FC236}">
                <a16:creationId xmlns:a16="http://schemas.microsoft.com/office/drawing/2014/main" id="{6E30D3AB-7BF7-9CFD-EFDE-90C63F1B48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00" t="19711" r="-26" b="9671"/>
          <a:stretch/>
        </p:blipFill>
        <p:spPr>
          <a:xfrm>
            <a:off x="-6997794" y="1749152"/>
            <a:ext cx="2612842" cy="2696853"/>
          </a:xfrm>
          <a:prstGeom prst="ellipse">
            <a:avLst/>
          </a:prstGeom>
        </p:spPr>
      </p:pic>
      <p:pic>
        <p:nvPicPr>
          <p:cNvPr id="9" name="Picture 2" descr="Sabīna Alta – Speakers – Sarunu festivāls LAMPA">
            <a:extLst>
              <a:ext uri="{FF2B5EF4-FFF2-40B4-BE49-F238E27FC236}">
                <a16:creationId xmlns:a16="http://schemas.microsoft.com/office/drawing/2014/main" id="{02F1C7FA-D75D-C8A4-A748-B82153443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4" t="3185" r="9871" b="15590"/>
          <a:stretch/>
        </p:blipFill>
        <p:spPr bwMode="auto">
          <a:xfrm>
            <a:off x="-4384952" y="1760686"/>
            <a:ext cx="2772005" cy="277200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6169E6-FF3F-A72A-A1F0-0839D46C690A}"/>
              </a:ext>
            </a:extLst>
          </p:cNvPr>
          <p:cNvSpPr txBox="1"/>
          <p:nvPr/>
        </p:nvSpPr>
        <p:spPr>
          <a:xfrm>
            <a:off x="-11440044" y="4998513"/>
            <a:ext cx="2337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Normunds </a:t>
            </a:r>
            <a:r>
              <a:rPr lang="en-GB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Stivriņš</a:t>
            </a:r>
            <a:endParaRPr lang="en-LV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56FEEB-8B15-2FF7-C51C-B58208DB1409}"/>
              </a:ext>
            </a:extLst>
          </p:cNvPr>
          <p:cNvSpPr txBox="1"/>
          <p:nvPr/>
        </p:nvSpPr>
        <p:spPr>
          <a:xfrm>
            <a:off x="-9390125" y="4813847"/>
            <a:ext cx="1456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Sabīna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Alta</a:t>
            </a:r>
            <a:endParaRPr lang="en-LV" dirty="0"/>
          </a:p>
        </p:txBody>
      </p:sp>
      <p:pic>
        <p:nvPicPr>
          <p:cNvPr id="20" name="Picture 19" descr="Tallinn University of Technology - Wikipedia">
            <a:extLst>
              <a:ext uri="{FF2B5EF4-FFF2-40B4-BE49-F238E27FC236}">
                <a16:creationId xmlns:a16="http://schemas.microsoft.com/office/drawing/2014/main" id="{890CD686-52D1-B706-E990-F8122023F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2" t="18750" r="14859" b="24260"/>
          <a:stretch/>
        </p:blipFill>
        <p:spPr bwMode="auto">
          <a:xfrm>
            <a:off x="-7811636" y="5681502"/>
            <a:ext cx="1767782" cy="108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Logo">
            <a:extLst>
              <a:ext uri="{FF2B5EF4-FFF2-40B4-BE49-F238E27FC236}">
                <a16:creationId xmlns:a16="http://schemas.microsoft.com/office/drawing/2014/main" id="{9EA59A47-00F5-7C9B-32E8-D7C097746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9200" y="1591652"/>
            <a:ext cx="1702812" cy="192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imbolika | LBTU">
            <a:extLst>
              <a:ext uri="{FF2B5EF4-FFF2-40B4-BE49-F238E27FC236}">
                <a16:creationId xmlns:a16="http://schemas.microsoft.com/office/drawing/2014/main" id="{14C7C320-0F87-8E97-F7A2-93D5A6518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28666" r="12333" b="29201"/>
          <a:stretch/>
        </p:blipFill>
        <p:spPr bwMode="auto">
          <a:xfrm>
            <a:off x="-8166512" y="4014809"/>
            <a:ext cx="2337436" cy="130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Laflora — Kūdra prasmīgiem dārzkopjiem – Laflora">
            <a:extLst>
              <a:ext uri="{FF2B5EF4-FFF2-40B4-BE49-F238E27FC236}">
                <a16:creationId xmlns:a16="http://schemas.microsoft.com/office/drawing/2014/main" id="{1A5478F9-26F9-08FB-D158-AD37C6591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23499" r="10167" b="24916"/>
          <a:stretch/>
        </p:blipFill>
        <p:spPr bwMode="auto">
          <a:xfrm>
            <a:off x="-8471925" y="0"/>
            <a:ext cx="2948262" cy="108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675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E4432E-0AE9-5741-9984-4EA3E443544C}"/>
              </a:ext>
            </a:extLst>
          </p:cNvPr>
          <p:cNvSpPr txBox="1"/>
          <p:nvPr/>
        </p:nvSpPr>
        <p:spPr>
          <a:xfrm>
            <a:off x="8410044" y="4756297"/>
            <a:ext cx="2337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Normunds </a:t>
            </a:r>
            <a:r>
              <a:rPr lang="en-GB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Stivriņš</a:t>
            </a:r>
            <a:endParaRPr lang="en-LV" dirty="0"/>
          </a:p>
        </p:txBody>
      </p:sp>
      <p:pic>
        <p:nvPicPr>
          <p:cNvPr id="5" name="Picture 4" descr="A person taking a selfie&#10;&#10;Description automatically generated">
            <a:extLst>
              <a:ext uri="{FF2B5EF4-FFF2-40B4-BE49-F238E27FC236}">
                <a16:creationId xmlns:a16="http://schemas.microsoft.com/office/drawing/2014/main" id="{57E1F7A5-FEB3-EAF6-D3BB-240450C883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00" t="19711" r="-26" b="9671"/>
          <a:stretch/>
        </p:blipFill>
        <p:spPr>
          <a:xfrm>
            <a:off x="8134638" y="1741380"/>
            <a:ext cx="2612842" cy="2696853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4D3D61-B48A-CF61-4DE0-049D8612FBA5}"/>
              </a:ext>
            </a:extLst>
          </p:cNvPr>
          <p:cNvSpPr txBox="1"/>
          <p:nvPr/>
        </p:nvSpPr>
        <p:spPr>
          <a:xfrm>
            <a:off x="5197297" y="4756297"/>
            <a:ext cx="1456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Sabīna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Alta</a:t>
            </a:r>
            <a:endParaRPr lang="en-LV" dirty="0"/>
          </a:p>
        </p:txBody>
      </p:sp>
      <p:pic>
        <p:nvPicPr>
          <p:cNvPr id="7" name="Picture 2" descr="Sabīna Alta – Speakers – Sarunu festivāls LAMPA">
            <a:extLst>
              <a:ext uri="{FF2B5EF4-FFF2-40B4-BE49-F238E27FC236}">
                <a16:creationId xmlns:a16="http://schemas.microsoft.com/office/drawing/2014/main" id="{79AC2B57-97DE-2A74-3C31-6806768F5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4" t="3185" r="9871" b="15590"/>
          <a:stretch/>
        </p:blipFill>
        <p:spPr bwMode="auto">
          <a:xfrm>
            <a:off x="4539413" y="1741380"/>
            <a:ext cx="2772005" cy="277200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allinn University of Technology - Wikipedia">
            <a:extLst>
              <a:ext uri="{FF2B5EF4-FFF2-40B4-BE49-F238E27FC236}">
                <a16:creationId xmlns:a16="http://schemas.microsoft.com/office/drawing/2014/main" id="{41D959A9-5D77-F9A2-6DA0-44BCC29FD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2" t="18750" r="14859" b="24260"/>
          <a:stretch/>
        </p:blipFill>
        <p:spPr bwMode="auto">
          <a:xfrm>
            <a:off x="744524" y="5768177"/>
            <a:ext cx="1767782" cy="108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66C988-C66D-93EA-341E-2CD83B1BA3FB}"/>
              </a:ext>
            </a:extLst>
          </p:cNvPr>
          <p:cNvSpPr txBox="1"/>
          <p:nvPr/>
        </p:nvSpPr>
        <p:spPr>
          <a:xfrm>
            <a:off x="2604554" y="-4460247"/>
            <a:ext cx="2075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2400" dirty="0"/>
              <a:t>“ </a:t>
            </a:r>
            <a:r>
              <a:rPr lang="lv-LV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Grūti teikt.</a:t>
            </a:r>
            <a:r>
              <a:rPr lang="en-LV" sz="2400" dirty="0"/>
              <a:t> “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F2243B-6D41-3A40-E370-A54574681EA5}"/>
              </a:ext>
            </a:extLst>
          </p:cNvPr>
          <p:cNvSpPr txBox="1"/>
          <p:nvPr/>
        </p:nvSpPr>
        <p:spPr>
          <a:xfrm>
            <a:off x="2604554" y="-3590526"/>
            <a:ext cx="94148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24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lv-LV" sz="2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J</a:t>
            </a:r>
            <a:r>
              <a:rPr lang="lv-LV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āstāda būs kaut kur. Galvenais, lai augs aug kaut kur.</a:t>
            </a:r>
            <a:r>
              <a:rPr lang="lv-LV" sz="2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Bet nu ja Zaļais kurss liks, un nebūs citu izvēļu, tad pieņemsim jaunos substrātus. Galvenais, lai augs labi jūtās. Cenas pieaugumu maksās patērētājs.</a:t>
            </a:r>
            <a:r>
              <a:rPr lang="lv-LV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LV" sz="2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LV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62EF0F-8241-1F21-989D-58CECB2B3B6F}"/>
              </a:ext>
            </a:extLst>
          </p:cNvPr>
          <p:cNvSpPr txBox="1"/>
          <p:nvPr/>
        </p:nvSpPr>
        <p:spPr>
          <a:xfrm>
            <a:off x="2512306" y="-4855249"/>
            <a:ext cx="58726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24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lv-LV" sz="2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Ja liks, tad tā darīsim, bet paši to noteikti neuzsāksim, jo tie ir papildus izdevumi.</a:t>
            </a:r>
            <a:r>
              <a:rPr lang="en-LV" sz="24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CD71B3-C2FC-4FD6-DC43-E0633E14209C}"/>
              </a:ext>
            </a:extLst>
          </p:cNvPr>
          <p:cNvSpPr txBox="1"/>
          <p:nvPr/>
        </p:nvSpPr>
        <p:spPr>
          <a:xfrm>
            <a:off x="946843" y="-5042351"/>
            <a:ext cx="101138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 substrāts paliek līdz pat 20% dārgāks, vai pirktu un izmantotu, ja neatšķiras pēc kvalitātes no tīras kūdras substrāta? </a:t>
            </a:r>
            <a:endParaRPr lang="en-LV" sz="2800" dirty="0"/>
          </a:p>
        </p:txBody>
      </p:sp>
      <p:pic>
        <p:nvPicPr>
          <p:cNvPr id="18" name="Picture 2" descr="Logo">
            <a:extLst>
              <a:ext uri="{FF2B5EF4-FFF2-40B4-BE49-F238E27FC236}">
                <a16:creationId xmlns:a16="http://schemas.microsoft.com/office/drawing/2014/main" id="{DC656BD2-FC57-582B-889D-08222D3C4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60" y="1678327"/>
            <a:ext cx="1702812" cy="192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imbolika | LBTU">
            <a:extLst>
              <a:ext uri="{FF2B5EF4-FFF2-40B4-BE49-F238E27FC236}">
                <a16:creationId xmlns:a16="http://schemas.microsoft.com/office/drawing/2014/main" id="{FDD5BA9C-F4DF-85DB-4133-16D9C7A8B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28666" r="12333" b="29201"/>
          <a:stretch/>
        </p:blipFill>
        <p:spPr bwMode="auto">
          <a:xfrm>
            <a:off x="389648" y="4101484"/>
            <a:ext cx="2337436" cy="130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aflora — Kūdra prasmīgiem dārzkopjiem – Laflora">
            <a:extLst>
              <a:ext uri="{FF2B5EF4-FFF2-40B4-BE49-F238E27FC236}">
                <a16:creationId xmlns:a16="http://schemas.microsoft.com/office/drawing/2014/main" id="{9D8088E1-8E54-E39A-B505-0BADF0A61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23499" r="10167" b="24916"/>
          <a:stretch/>
        </p:blipFill>
        <p:spPr bwMode="auto">
          <a:xfrm>
            <a:off x="84235" y="86675"/>
            <a:ext cx="2948262" cy="108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334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087F9-D3E4-D456-B1F6-FF6FE3849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ogo with text on it&#10;&#10;Description automatically generated">
            <a:extLst>
              <a:ext uri="{FF2B5EF4-FFF2-40B4-BE49-F238E27FC236}">
                <a16:creationId xmlns:a16="http://schemas.microsoft.com/office/drawing/2014/main" id="{447A2BD3-5426-2529-8849-C4C3961D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71" y="3786474"/>
            <a:ext cx="2820436" cy="138052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522B748-4BF2-5476-E3B2-3A603D2DF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228" y="3583058"/>
            <a:ext cx="3301919" cy="138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C1978D2-001F-4D72-158F-670F39E29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735" y="3841249"/>
            <a:ext cx="1841325" cy="132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izas logo">
            <a:extLst>
              <a:ext uri="{FF2B5EF4-FFF2-40B4-BE49-F238E27FC236}">
                <a16:creationId xmlns:a16="http://schemas.microsoft.com/office/drawing/2014/main" id="{219D8CE5-AC89-B704-C859-C1300A970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46" y="3583058"/>
            <a:ext cx="2087801" cy="132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go">
            <a:extLst>
              <a:ext uri="{FF2B5EF4-FFF2-40B4-BE49-F238E27FC236}">
                <a16:creationId xmlns:a16="http://schemas.microsoft.com/office/drawing/2014/main" id="{D39CC1C4-D6B2-8992-CFA4-F8AD88805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6" r="14545"/>
          <a:stretch/>
        </p:blipFill>
        <p:spPr bwMode="auto">
          <a:xfrm>
            <a:off x="4929060" y="3597882"/>
            <a:ext cx="1714168" cy="171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5BD72E4-6A94-86B7-9A1C-2ECAD06B7BDB}"/>
              </a:ext>
            </a:extLst>
          </p:cNvPr>
          <p:cNvSpPr/>
          <p:nvPr/>
        </p:nvSpPr>
        <p:spPr>
          <a:xfrm>
            <a:off x="137416" y="2665160"/>
            <a:ext cx="2751406" cy="4998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dirty="0"/>
              <a:t>(50) </a:t>
            </a:r>
            <a:r>
              <a:rPr lang="en-LV" b="1" dirty="0"/>
              <a:t>Kolonveida ābeles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966C0A9-AA9B-DFB9-68EF-174953D17C74}"/>
              </a:ext>
            </a:extLst>
          </p:cNvPr>
          <p:cNvSpPr/>
          <p:nvPr/>
        </p:nvSpPr>
        <p:spPr>
          <a:xfrm>
            <a:off x="2963364" y="2670131"/>
            <a:ext cx="1977977" cy="4998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dirty="0"/>
              <a:t>(500) </a:t>
            </a:r>
            <a:r>
              <a:rPr lang="en-LV" b="1" dirty="0"/>
              <a:t>upenes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1422DA2-D709-0D3C-8C87-4EBB55E4A4D1}"/>
              </a:ext>
            </a:extLst>
          </p:cNvPr>
          <p:cNvSpPr/>
          <p:nvPr/>
        </p:nvSpPr>
        <p:spPr>
          <a:xfrm>
            <a:off x="171930" y="2631181"/>
            <a:ext cx="2751407" cy="4998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dirty="0"/>
              <a:t>(24) </a:t>
            </a:r>
            <a:r>
              <a:rPr lang="en-GB" b="1" dirty="0"/>
              <a:t>K</a:t>
            </a:r>
            <a:r>
              <a:rPr lang="en-LV" b="1" dirty="0"/>
              <a:t>azenes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77FDE91-B13F-D73D-1F24-B27393D624EF}"/>
              </a:ext>
            </a:extLst>
          </p:cNvPr>
          <p:cNvSpPr/>
          <p:nvPr/>
        </p:nvSpPr>
        <p:spPr>
          <a:xfrm>
            <a:off x="4739251" y="2691711"/>
            <a:ext cx="2414998" cy="4998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dirty="0"/>
              <a:t>(40) </a:t>
            </a:r>
            <a:r>
              <a:rPr lang="en-LV" b="1" dirty="0"/>
              <a:t>Smiltsērkšķi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5DC8B39-6C4E-6F39-1AFF-4ECC1063F2EB}"/>
              </a:ext>
            </a:extLst>
          </p:cNvPr>
          <p:cNvSpPr/>
          <p:nvPr/>
        </p:nvSpPr>
        <p:spPr>
          <a:xfrm>
            <a:off x="4732537" y="2510316"/>
            <a:ext cx="2414998" cy="4998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dirty="0"/>
              <a:t>(100) </a:t>
            </a:r>
            <a:r>
              <a:rPr lang="en-LV" b="1" dirty="0"/>
              <a:t>Aronijas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2BB7628-0816-629C-AC7B-2463DA8FD03E}"/>
              </a:ext>
            </a:extLst>
          </p:cNvPr>
          <p:cNvSpPr/>
          <p:nvPr/>
        </p:nvSpPr>
        <p:spPr>
          <a:xfrm>
            <a:off x="7317479" y="2807777"/>
            <a:ext cx="1977977" cy="4998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dirty="0"/>
              <a:t>(500) </a:t>
            </a:r>
            <a:r>
              <a:rPr lang="en-LV" b="1" dirty="0"/>
              <a:t>priedes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7292F6B-D0B6-581F-5E6A-5642FC84D4DC}"/>
              </a:ext>
            </a:extLst>
          </p:cNvPr>
          <p:cNvSpPr/>
          <p:nvPr/>
        </p:nvSpPr>
        <p:spPr>
          <a:xfrm>
            <a:off x="183551" y="2855378"/>
            <a:ext cx="2751406" cy="4998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dirty="0"/>
              <a:t>(30) </a:t>
            </a:r>
            <a:r>
              <a:rPr lang="en-LV" b="1" dirty="0"/>
              <a:t>Parastais ceriņš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6D11675-11FA-BC62-3109-DCFA62F4CD42}"/>
              </a:ext>
            </a:extLst>
          </p:cNvPr>
          <p:cNvSpPr/>
          <p:nvPr/>
        </p:nvSpPr>
        <p:spPr>
          <a:xfrm>
            <a:off x="183552" y="3010184"/>
            <a:ext cx="2713578" cy="4998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dirty="0"/>
              <a:t>(60) </a:t>
            </a:r>
            <a:r>
              <a:rPr lang="en-GB" b="1" dirty="0"/>
              <a:t>K</a:t>
            </a:r>
            <a:r>
              <a:rPr lang="en-LV" b="1" dirty="0"/>
              <a:t>okveida peonijas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5EA8625-820A-AA50-27FD-66A050D755F0}"/>
              </a:ext>
            </a:extLst>
          </p:cNvPr>
          <p:cNvSpPr/>
          <p:nvPr/>
        </p:nvSpPr>
        <p:spPr>
          <a:xfrm>
            <a:off x="10065365" y="3010184"/>
            <a:ext cx="2087802" cy="4998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dirty="0"/>
              <a:t>(70) </a:t>
            </a:r>
            <a:r>
              <a:rPr lang="en-LV" b="1" dirty="0"/>
              <a:t>Ziemcietes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45B0DE-DD52-6B84-4C34-56C017297B05}"/>
              </a:ext>
            </a:extLst>
          </p:cNvPr>
          <p:cNvSpPr txBox="1"/>
          <p:nvPr/>
        </p:nvSpPr>
        <p:spPr>
          <a:xfrm>
            <a:off x="557926" y="-971828"/>
            <a:ext cx="108418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LV" sz="2800" b="1" dirty="0"/>
              <a:t>Eksperimenta laiks: 2024. gads, aprīļa beigas – oktobra beigas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9F8A4AA4-A49F-901E-2C45-DAAFCA9B77EE}"/>
              </a:ext>
            </a:extLst>
          </p:cNvPr>
          <p:cNvSpPr/>
          <p:nvPr/>
        </p:nvSpPr>
        <p:spPr>
          <a:xfrm>
            <a:off x="1308847" y="3143915"/>
            <a:ext cx="484094" cy="15509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5CB73DD2-204A-5B02-AE7C-D6E0A8B3ED11}"/>
              </a:ext>
            </a:extLst>
          </p:cNvPr>
          <p:cNvSpPr/>
          <p:nvPr/>
        </p:nvSpPr>
        <p:spPr>
          <a:xfrm>
            <a:off x="3756740" y="3179618"/>
            <a:ext cx="484094" cy="119394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3852ACE1-FE99-EF08-87DE-B590DCFDC146}"/>
              </a:ext>
            </a:extLst>
          </p:cNvPr>
          <p:cNvSpPr/>
          <p:nvPr/>
        </p:nvSpPr>
        <p:spPr>
          <a:xfrm>
            <a:off x="5550214" y="3221337"/>
            <a:ext cx="484094" cy="19515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EBAA41DA-09A2-6372-B572-188B18F5CEBF}"/>
              </a:ext>
            </a:extLst>
          </p:cNvPr>
          <p:cNvSpPr/>
          <p:nvPr/>
        </p:nvSpPr>
        <p:spPr>
          <a:xfrm>
            <a:off x="8003722" y="3096917"/>
            <a:ext cx="484094" cy="20209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2CF464FA-9C4B-515A-4A41-B609FAE97621}"/>
              </a:ext>
            </a:extLst>
          </p:cNvPr>
          <p:cNvSpPr/>
          <p:nvPr/>
        </p:nvSpPr>
        <p:spPr>
          <a:xfrm>
            <a:off x="10906052" y="2987224"/>
            <a:ext cx="484094" cy="10969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1669E3-FD86-7E57-0DD5-EBA14B834D8C}"/>
              </a:ext>
            </a:extLst>
          </p:cNvPr>
          <p:cNvSpPr txBox="1"/>
          <p:nvPr/>
        </p:nvSpPr>
        <p:spPr>
          <a:xfrm>
            <a:off x="955099" y="-3083725"/>
            <a:ext cx="83403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3200" b="1" dirty="0"/>
              <a:t>Divi substrātu veidi:</a:t>
            </a:r>
          </a:p>
          <a:p>
            <a:pPr marL="514350" indent="-514350">
              <a:buAutoNum type="arabicParenBoth"/>
            </a:pPr>
            <a:r>
              <a:rPr lang="en-LV" sz="3200" b="1" dirty="0"/>
              <a:t>Kūdra (100%)</a:t>
            </a:r>
          </a:p>
          <a:p>
            <a:pPr marL="514350" indent="-514350">
              <a:buAutoNum type="arabicParenBoth"/>
            </a:pPr>
            <a:r>
              <a:rPr lang="en-LV" sz="3200" b="1" dirty="0"/>
              <a:t>Kūdra (70%) un kokšķiedra (30%)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105DF-BBBD-BE8E-15D2-0512E06560CE}"/>
              </a:ext>
            </a:extLst>
          </p:cNvPr>
          <p:cNvSpPr txBox="1"/>
          <p:nvPr/>
        </p:nvSpPr>
        <p:spPr>
          <a:xfrm>
            <a:off x="955099" y="-2749353"/>
            <a:ext cx="106299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3200" b="1" dirty="0"/>
              <a:t>Metodika: </a:t>
            </a:r>
          </a:p>
          <a:p>
            <a:pPr marL="742950" indent="-742950">
              <a:buAutoNum type="arabicParenBoth"/>
            </a:pPr>
            <a:r>
              <a:rPr lang="en-GB" sz="3200" dirty="0"/>
              <a:t>K</a:t>
            </a:r>
            <a:r>
              <a:rPr lang="en-LV" sz="3200" dirty="0"/>
              <a:t>valitatīvās ekspertu intervijas </a:t>
            </a:r>
          </a:p>
          <a:p>
            <a:pPr marL="742950" indent="-742950">
              <a:buAutoNum type="arabicParenBoth"/>
            </a:pPr>
            <a:r>
              <a:rPr lang="en-LV" sz="3200" dirty="0"/>
              <a:t>Substrāta novērtējums (fizikāli-ķīmiskie parametri)</a:t>
            </a:r>
          </a:p>
          <a:p>
            <a:pPr marL="742950" indent="-742950">
              <a:buAutoNum type="arabicParenBoth"/>
            </a:pPr>
            <a:r>
              <a:rPr lang="en-LV" sz="3200" dirty="0"/>
              <a:t>Stādu novērtējums (morfometriskie parametri)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1179B9-C72A-C84B-4A8F-C861583036C3}"/>
              </a:ext>
            </a:extLst>
          </p:cNvPr>
          <p:cNvSpPr txBox="1"/>
          <p:nvPr/>
        </p:nvSpPr>
        <p:spPr>
          <a:xfrm>
            <a:off x="886970" y="-2583976"/>
            <a:ext cx="106299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3200" b="1" dirty="0"/>
              <a:t>Metodika: </a:t>
            </a:r>
          </a:p>
          <a:p>
            <a:pPr marL="742950" indent="-742950">
              <a:buAutoNum type="arabicParenBoth"/>
            </a:pPr>
            <a:r>
              <a:rPr lang="en-GB" sz="3200" dirty="0"/>
              <a:t>K</a:t>
            </a:r>
            <a:r>
              <a:rPr lang="en-LV" sz="3200" dirty="0"/>
              <a:t>valitatīvās ekspertu intervijas </a:t>
            </a:r>
          </a:p>
          <a:p>
            <a:pPr marL="742950" indent="-742950">
              <a:buAutoNum type="arabicParenBoth"/>
            </a:pPr>
            <a:r>
              <a:rPr lang="en-LV" sz="3200" dirty="0"/>
              <a:t>Substrāta novērtējums (fizikāli-ķīmiskie parametri)</a:t>
            </a:r>
          </a:p>
          <a:p>
            <a:pPr marL="742950" indent="-742950">
              <a:buAutoNum type="arabicParenBoth"/>
            </a:pPr>
            <a:r>
              <a:rPr lang="en-LV" sz="3200" dirty="0"/>
              <a:t>Stādu novērtējums (morfometriskie parametri)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4B1030-26C4-5046-A790-4A2F71F005DB}"/>
              </a:ext>
            </a:extLst>
          </p:cNvPr>
          <p:cNvSpPr txBox="1"/>
          <p:nvPr/>
        </p:nvSpPr>
        <p:spPr>
          <a:xfrm>
            <a:off x="1023228" y="-2679699"/>
            <a:ext cx="83403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3200" b="1" dirty="0"/>
              <a:t>Divi substrātu veidi:</a:t>
            </a:r>
          </a:p>
          <a:p>
            <a:pPr marL="514350" indent="-514350">
              <a:buAutoNum type="arabicParenBoth"/>
            </a:pPr>
            <a:r>
              <a:rPr lang="en-LV" sz="3200" dirty="0"/>
              <a:t>Kūdra (100%)</a:t>
            </a:r>
          </a:p>
          <a:p>
            <a:pPr marL="514350" indent="-514350">
              <a:buAutoNum type="arabicParenBoth"/>
            </a:pPr>
            <a:r>
              <a:rPr lang="en-LV" sz="3200" dirty="0"/>
              <a:t>Kūdra (70%) + kokšķiedra (30%)</a:t>
            </a:r>
          </a:p>
        </p:txBody>
      </p:sp>
    </p:spTree>
    <p:extLst>
      <p:ext uri="{BB962C8B-B14F-4D97-AF65-F5344CB8AC3E}">
        <p14:creationId xmlns:p14="http://schemas.microsoft.com/office/powerpoint/2010/main" val="1463466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A63F2-1D74-BE95-C081-5971FF1A1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ogo with text on it&#10;&#10;Description automatically generated">
            <a:extLst>
              <a:ext uri="{FF2B5EF4-FFF2-40B4-BE49-F238E27FC236}">
                <a16:creationId xmlns:a16="http://schemas.microsoft.com/office/drawing/2014/main" id="{D1C7C1B1-2E6D-E9C1-566E-D940A88FB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5" y="1763386"/>
            <a:ext cx="2820436" cy="138052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C85BA79-221D-444A-831C-18B860D9C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342" y="1559970"/>
            <a:ext cx="3301919" cy="138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B0FFB11-5368-2B67-4E72-71B7997C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849" y="1818161"/>
            <a:ext cx="1841325" cy="132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izas logo">
            <a:extLst>
              <a:ext uri="{FF2B5EF4-FFF2-40B4-BE49-F238E27FC236}">
                <a16:creationId xmlns:a16="http://schemas.microsoft.com/office/drawing/2014/main" id="{4E871943-DEAE-C3FF-872A-28B7B73E7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860" y="1559970"/>
            <a:ext cx="2087801" cy="132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go">
            <a:extLst>
              <a:ext uri="{FF2B5EF4-FFF2-40B4-BE49-F238E27FC236}">
                <a16:creationId xmlns:a16="http://schemas.microsoft.com/office/drawing/2014/main" id="{1EA88CD3-214C-8DB0-A6C2-7E98C6DB4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6" r="14545"/>
          <a:stretch/>
        </p:blipFill>
        <p:spPr bwMode="auto">
          <a:xfrm>
            <a:off x="4980174" y="1574794"/>
            <a:ext cx="1714168" cy="171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56FC852-9087-EE9C-CFFE-DB3B8E5F9BFF}"/>
              </a:ext>
            </a:extLst>
          </p:cNvPr>
          <p:cNvSpPr/>
          <p:nvPr/>
        </p:nvSpPr>
        <p:spPr>
          <a:xfrm>
            <a:off x="200920" y="5291973"/>
            <a:ext cx="2751406" cy="49986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dirty="0"/>
              <a:t>(50) </a:t>
            </a:r>
            <a:r>
              <a:rPr lang="en-LV" b="1" dirty="0"/>
              <a:t>Kolonveida ābeles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297D795-84F9-34AE-C38C-6752FE8EE060}"/>
              </a:ext>
            </a:extLst>
          </p:cNvPr>
          <p:cNvSpPr/>
          <p:nvPr/>
        </p:nvSpPr>
        <p:spPr>
          <a:xfrm>
            <a:off x="3009799" y="4136819"/>
            <a:ext cx="1977977" cy="49986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dirty="0"/>
              <a:t>(500) </a:t>
            </a:r>
            <a:r>
              <a:rPr lang="en-LV" b="1" dirty="0"/>
              <a:t>upenes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718EB3C-A181-7E2F-7238-92053552B11D}"/>
              </a:ext>
            </a:extLst>
          </p:cNvPr>
          <p:cNvSpPr/>
          <p:nvPr/>
        </p:nvSpPr>
        <p:spPr>
          <a:xfrm>
            <a:off x="200920" y="4714396"/>
            <a:ext cx="2751407" cy="49986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dirty="0"/>
              <a:t>(24) </a:t>
            </a:r>
            <a:r>
              <a:rPr lang="en-GB" b="1" dirty="0"/>
              <a:t>K</a:t>
            </a:r>
            <a:r>
              <a:rPr lang="en-LV" b="1" dirty="0"/>
              <a:t>azenes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15C2615-DE18-6B5D-F105-2330F87EA616}"/>
              </a:ext>
            </a:extLst>
          </p:cNvPr>
          <p:cNvSpPr/>
          <p:nvPr/>
        </p:nvSpPr>
        <p:spPr>
          <a:xfrm>
            <a:off x="4569036" y="4714396"/>
            <a:ext cx="2414998" cy="49986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dirty="0"/>
              <a:t>(40) </a:t>
            </a:r>
            <a:r>
              <a:rPr lang="en-LV" b="1" dirty="0"/>
              <a:t>Smiltsērkšķi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ED46CF6-A488-5024-0E0A-9A38EE79CBFA}"/>
              </a:ext>
            </a:extLst>
          </p:cNvPr>
          <p:cNvSpPr/>
          <p:nvPr/>
        </p:nvSpPr>
        <p:spPr>
          <a:xfrm>
            <a:off x="4584762" y="5282803"/>
            <a:ext cx="2414998" cy="49986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dirty="0"/>
              <a:t>(100) </a:t>
            </a:r>
            <a:r>
              <a:rPr lang="en-LV" b="1" dirty="0"/>
              <a:t>Aronijas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B96D4B3-E6C8-AB21-A3CB-EF21D8F61E8B}"/>
              </a:ext>
            </a:extLst>
          </p:cNvPr>
          <p:cNvSpPr/>
          <p:nvPr/>
        </p:nvSpPr>
        <p:spPr>
          <a:xfrm>
            <a:off x="7295589" y="4136819"/>
            <a:ext cx="1977977" cy="49986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dirty="0"/>
              <a:t>(500) </a:t>
            </a:r>
            <a:r>
              <a:rPr lang="en-LV" b="1" dirty="0"/>
              <a:t>priedes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87A0054-AE19-A726-33A2-1364964E122C}"/>
              </a:ext>
            </a:extLst>
          </p:cNvPr>
          <p:cNvSpPr/>
          <p:nvPr/>
        </p:nvSpPr>
        <p:spPr>
          <a:xfrm>
            <a:off x="200920" y="4136819"/>
            <a:ext cx="2751406" cy="49986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dirty="0"/>
              <a:t>(30) </a:t>
            </a:r>
            <a:r>
              <a:rPr lang="en-LV" b="1" dirty="0"/>
              <a:t>Parastais ceriņš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CC274D1-C055-FDA6-34C3-8D23F08C3FFE}"/>
              </a:ext>
            </a:extLst>
          </p:cNvPr>
          <p:cNvSpPr/>
          <p:nvPr/>
        </p:nvSpPr>
        <p:spPr>
          <a:xfrm>
            <a:off x="200921" y="3559242"/>
            <a:ext cx="2713578" cy="49986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dirty="0"/>
              <a:t>(60) </a:t>
            </a:r>
            <a:r>
              <a:rPr lang="en-GB" b="1" dirty="0"/>
              <a:t>K</a:t>
            </a:r>
            <a:r>
              <a:rPr lang="en-LV" b="1" dirty="0"/>
              <a:t>okveida peonijas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D308A8E-0CC8-D96C-C38A-ABEEA71C6098}"/>
              </a:ext>
            </a:extLst>
          </p:cNvPr>
          <p:cNvSpPr/>
          <p:nvPr/>
        </p:nvSpPr>
        <p:spPr>
          <a:xfrm>
            <a:off x="10104198" y="4136819"/>
            <a:ext cx="2087802" cy="49986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dirty="0"/>
              <a:t>(70) </a:t>
            </a:r>
            <a:r>
              <a:rPr lang="en-LV" b="1" dirty="0"/>
              <a:t>Ziemcietes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B5CFECDC-6245-51A9-4C44-1B32138C7C11}"/>
              </a:ext>
            </a:extLst>
          </p:cNvPr>
          <p:cNvSpPr/>
          <p:nvPr/>
        </p:nvSpPr>
        <p:spPr>
          <a:xfrm>
            <a:off x="1308847" y="3143915"/>
            <a:ext cx="484094" cy="415327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077EC9A7-7E5C-4281-E62C-86F37F7EAD4A}"/>
              </a:ext>
            </a:extLst>
          </p:cNvPr>
          <p:cNvSpPr/>
          <p:nvPr/>
        </p:nvSpPr>
        <p:spPr>
          <a:xfrm>
            <a:off x="3756740" y="3179618"/>
            <a:ext cx="484094" cy="87949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9A002CBD-DD7C-8856-7243-71413069D6BB}"/>
              </a:ext>
            </a:extLst>
          </p:cNvPr>
          <p:cNvSpPr/>
          <p:nvPr/>
        </p:nvSpPr>
        <p:spPr>
          <a:xfrm>
            <a:off x="5550214" y="3221336"/>
            <a:ext cx="484094" cy="142452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E60DA927-48CB-3D0B-7598-D57030CBE4BB}"/>
              </a:ext>
            </a:extLst>
          </p:cNvPr>
          <p:cNvSpPr/>
          <p:nvPr/>
        </p:nvSpPr>
        <p:spPr>
          <a:xfrm>
            <a:off x="8003722" y="3096916"/>
            <a:ext cx="484094" cy="103990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BBE8C601-8929-7C53-AEBA-1FE73B55CBD3}"/>
              </a:ext>
            </a:extLst>
          </p:cNvPr>
          <p:cNvSpPr/>
          <p:nvPr/>
        </p:nvSpPr>
        <p:spPr>
          <a:xfrm>
            <a:off x="10906052" y="2987224"/>
            <a:ext cx="484094" cy="114959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7" name="Content Placeholder 4" descr="A field of green plants&#10;&#10;Description automatically generated">
            <a:extLst>
              <a:ext uri="{FF2B5EF4-FFF2-40B4-BE49-F238E27FC236}">
                <a16:creationId xmlns:a16="http://schemas.microsoft.com/office/drawing/2014/main" id="{FA9782A8-F33C-42BD-9816-518891732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rcRect t="19876" b="5138"/>
          <a:stretch/>
        </p:blipFill>
        <p:spPr>
          <a:xfrm>
            <a:off x="749215" y="7159608"/>
            <a:ext cx="1631576" cy="917591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51518C-76E7-0CA6-82C0-A3F93207ED8C}"/>
              </a:ext>
            </a:extLst>
          </p:cNvPr>
          <p:cNvSpPr/>
          <p:nvPr/>
        </p:nvSpPr>
        <p:spPr>
          <a:xfrm>
            <a:off x="-2439406" y="209352"/>
            <a:ext cx="2220330" cy="49986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2000" dirty="0"/>
              <a:t>Laima Zvejniece:</a:t>
            </a:r>
            <a:endParaRPr lang="en-LV" sz="2000" b="1" dirty="0"/>
          </a:p>
        </p:txBody>
      </p:sp>
    </p:spTree>
    <p:extLst>
      <p:ext uri="{BB962C8B-B14F-4D97-AF65-F5344CB8AC3E}">
        <p14:creationId xmlns:p14="http://schemas.microsoft.com/office/powerpoint/2010/main" val="3066867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field of green plants&#10;&#10;Description automatically generated">
            <a:extLst>
              <a:ext uri="{FF2B5EF4-FFF2-40B4-BE49-F238E27FC236}">
                <a16:creationId xmlns:a16="http://schemas.microsoft.com/office/drawing/2014/main" id="{AB9DCF86-71E6-1795-9DB8-3D08F6F62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876" b="51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710DA6D3-85E4-B263-9D45-DD2A65CE8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88631"/>
            <a:ext cx="2421924" cy="1012604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8C12310-4C2F-81FE-B0AF-0097CBC71B47}"/>
              </a:ext>
            </a:extLst>
          </p:cNvPr>
          <p:cNvSpPr/>
          <p:nvPr/>
        </p:nvSpPr>
        <p:spPr>
          <a:xfrm>
            <a:off x="2783678" y="7013159"/>
            <a:ext cx="5877026" cy="499868"/>
          </a:xfrm>
          <a:prstGeom prst="roundRect">
            <a:avLst/>
          </a:prstGeom>
          <a:solidFill>
            <a:srgbClr val="00B05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2800" dirty="0">
                <a:solidFill>
                  <a:schemeClr val="bg1"/>
                </a:solidFill>
              </a:rPr>
              <a:t>“Priedes var audzēt – tās izdzīvoja”</a:t>
            </a:r>
            <a:endParaRPr lang="en-LV" sz="28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40419FA-ABDF-F562-6F4E-502A6C783690}"/>
              </a:ext>
            </a:extLst>
          </p:cNvPr>
          <p:cNvSpPr/>
          <p:nvPr/>
        </p:nvSpPr>
        <p:spPr>
          <a:xfrm>
            <a:off x="189494" y="195065"/>
            <a:ext cx="2220330" cy="49986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2000" dirty="0"/>
              <a:t>Laima Zvejniece:</a:t>
            </a:r>
            <a:endParaRPr lang="en-LV" sz="2000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598BC08-36F5-AB57-9F56-88C893EA6EA9}"/>
              </a:ext>
            </a:extLst>
          </p:cNvPr>
          <p:cNvSpPr/>
          <p:nvPr/>
        </p:nvSpPr>
        <p:spPr>
          <a:xfrm>
            <a:off x="2783678" y="7263093"/>
            <a:ext cx="6345370" cy="499868"/>
          </a:xfrm>
          <a:prstGeom prst="roundRect">
            <a:avLst/>
          </a:prstGeom>
          <a:solidFill>
            <a:srgbClr val="00B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2800" dirty="0">
                <a:solidFill>
                  <a:schemeClr val="bg1"/>
                </a:solidFill>
              </a:rPr>
              <a:t>“Kokšķiedras substrāts labāk tur ūdeni”</a:t>
            </a:r>
            <a:endParaRPr lang="en-LV" sz="2800" b="1" dirty="0">
              <a:solidFill>
                <a:schemeClr val="bg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98F9446-F7EC-8E61-3DB5-FD185CB349D8}"/>
              </a:ext>
            </a:extLst>
          </p:cNvPr>
          <p:cNvSpPr/>
          <p:nvPr/>
        </p:nvSpPr>
        <p:spPr>
          <a:xfrm>
            <a:off x="2409824" y="7179128"/>
            <a:ext cx="7372350" cy="1487688"/>
          </a:xfrm>
          <a:prstGeom prst="roundRect">
            <a:avLst/>
          </a:prstGeom>
          <a:solidFill>
            <a:srgbClr val="00B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2800" dirty="0">
                <a:solidFill>
                  <a:schemeClr val="bg1"/>
                </a:solidFill>
              </a:rPr>
              <a:t>“Substrāti noteikti mainīsies, tas ir skaidrs. Līdz ar to, ir jādomā ko darīt.”</a:t>
            </a:r>
          </a:p>
        </p:txBody>
      </p:sp>
    </p:spTree>
    <p:extLst>
      <p:ext uri="{BB962C8B-B14F-4D97-AF65-F5344CB8AC3E}">
        <p14:creationId xmlns:p14="http://schemas.microsoft.com/office/powerpoint/2010/main" val="3195350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24D461-31E6-752B-639D-A323F3469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000DD99-0D7E-B451-D703-2FC429396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field of green plants&#10;&#10;Description automatically generated">
            <a:extLst>
              <a:ext uri="{FF2B5EF4-FFF2-40B4-BE49-F238E27FC236}">
                <a16:creationId xmlns:a16="http://schemas.microsoft.com/office/drawing/2014/main" id="{DE372013-04BD-19F3-DB87-95700630A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876" b="51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7C9158E0-5470-3F8C-B678-04E1DF96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88631"/>
            <a:ext cx="2421924" cy="1012604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D7DD211-19D5-C306-ABD3-8AA0D6FCB428}"/>
              </a:ext>
            </a:extLst>
          </p:cNvPr>
          <p:cNvSpPr/>
          <p:nvPr/>
        </p:nvSpPr>
        <p:spPr>
          <a:xfrm>
            <a:off x="2783678" y="3179066"/>
            <a:ext cx="5877026" cy="499868"/>
          </a:xfrm>
          <a:prstGeom prst="roundRect">
            <a:avLst/>
          </a:prstGeom>
          <a:solidFill>
            <a:srgbClr val="00B05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2800" dirty="0">
                <a:solidFill>
                  <a:schemeClr val="bg1"/>
                </a:solidFill>
              </a:rPr>
              <a:t>“Priedes var audzēt – tās izdzīvoja”</a:t>
            </a:r>
            <a:endParaRPr lang="en-LV" sz="28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648A8FF-C630-C94C-9543-CE095ED6403E}"/>
              </a:ext>
            </a:extLst>
          </p:cNvPr>
          <p:cNvSpPr/>
          <p:nvPr/>
        </p:nvSpPr>
        <p:spPr>
          <a:xfrm>
            <a:off x="321276" y="195065"/>
            <a:ext cx="2220330" cy="49986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2000" dirty="0"/>
              <a:t>Laima Zvejniece:</a:t>
            </a:r>
            <a:endParaRPr lang="en-LV" sz="2000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FB76396-52FB-2B56-F976-EB4F8F91DDE6}"/>
              </a:ext>
            </a:extLst>
          </p:cNvPr>
          <p:cNvSpPr/>
          <p:nvPr/>
        </p:nvSpPr>
        <p:spPr>
          <a:xfrm>
            <a:off x="2783678" y="7263093"/>
            <a:ext cx="6345370" cy="499868"/>
          </a:xfrm>
          <a:prstGeom prst="roundRect">
            <a:avLst/>
          </a:prstGeom>
          <a:solidFill>
            <a:srgbClr val="00B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2800" dirty="0">
                <a:solidFill>
                  <a:schemeClr val="bg1"/>
                </a:solidFill>
              </a:rPr>
              <a:t>“Kokšķiedras substrāts labāk tur ūdeni”</a:t>
            </a:r>
            <a:endParaRPr lang="en-LV" sz="2800" b="1" dirty="0">
              <a:solidFill>
                <a:schemeClr val="bg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9B1C791-7B3B-5A6E-5D07-1B9F7FFB8C01}"/>
              </a:ext>
            </a:extLst>
          </p:cNvPr>
          <p:cNvSpPr/>
          <p:nvPr/>
        </p:nvSpPr>
        <p:spPr>
          <a:xfrm>
            <a:off x="2409823" y="7513027"/>
            <a:ext cx="7372350" cy="1487688"/>
          </a:xfrm>
          <a:prstGeom prst="roundRect">
            <a:avLst/>
          </a:prstGeom>
          <a:solidFill>
            <a:srgbClr val="00B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2800" dirty="0">
                <a:solidFill>
                  <a:schemeClr val="bg1"/>
                </a:solidFill>
              </a:rPr>
              <a:t>“Substrāti noteikti mainīsies, tas ir skaidrs. Līdz ar to, ir jādomā ko darīt.”</a:t>
            </a:r>
          </a:p>
        </p:txBody>
      </p:sp>
    </p:spTree>
    <p:extLst>
      <p:ext uri="{BB962C8B-B14F-4D97-AF65-F5344CB8AC3E}">
        <p14:creationId xmlns:p14="http://schemas.microsoft.com/office/powerpoint/2010/main" val="340560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923427-2012-D012-EC08-AEF2153FE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F58805-2AEA-A2ED-F995-35EABCF52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field of green plants&#10;&#10;Description automatically generated">
            <a:extLst>
              <a:ext uri="{FF2B5EF4-FFF2-40B4-BE49-F238E27FC236}">
                <a16:creationId xmlns:a16="http://schemas.microsoft.com/office/drawing/2014/main" id="{F37F9B89-7E83-7D4F-C76B-114F171AA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876" b="51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4F724367-474C-A77D-B60F-E233E47B5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88631"/>
            <a:ext cx="2421924" cy="1012604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0B953CE-528E-25E0-D665-C8D1F1C70DC1}"/>
              </a:ext>
            </a:extLst>
          </p:cNvPr>
          <p:cNvSpPr/>
          <p:nvPr/>
        </p:nvSpPr>
        <p:spPr>
          <a:xfrm>
            <a:off x="2783678" y="1029111"/>
            <a:ext cx="5877026" cy="499868"/>
          </a:xfrm>
          <a:prstGeom prst="roundRect">
            <a:avLst/>
          </a:prstGeom>
          <a:solidFill>
            <a:srgbClr val="00B05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2800" dirty="0">
                <a:solidFill>
                  <a:schemeClr val="bg1"/>
                </a:solidFill>
              </a:rPr>
              <a:t>“Priedes var audzēt – tās izdzīvoja”</a:t>
            </a:r>
            <a:endParaRPr lang="en-LV" sz="28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B36426D-9D99-B42F-F31D-843B2CAF62E2}"/>
              </a:ext>
            </a:extLst>
          </p:cNvPr>
          <p:cNvSpPr/>
          <p:nvPr/>
        </p:nvSpPr>
        <p:spPr>
          <a:xfrm>
            <a:off x="321276" y="195065"/>
            <a:ext cx="2220330" cy="49986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2000" dirty="0"/>
              <a:t>Laima Zvejniece:</a:t>
            </a:r>
            <a:endParaRPr lang="en-LV" sz="2000" b="1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9C04119-1F2C-66D4-4331-7B1C940A2E35}"/>
              </a:ext>
            </a:extLst>
          </p:cNvPr>
          <p:cNvSpPr/>
          <p:nvPr/>
        </p:nvSpPr>
        <p:spPr>
          <a:xfrm>
            <a:off x="2409825" y="3121901"/>
            <a:ext cx="7372350" cy="1487688"/>
          </a:xfrm>
          <a:prstGeom prst="roundRect">
            <a:avLst/>
          </a:prstGeom>
          <a:solidFill>
            <a:srgbClr val="00B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2800" dirty="0">
                <a:solidFill>
                  <a:schemeClr val="bg1"/>
                </a:solidFill>
              </a:rPr>
              <a:t>“Substrāti noteikti mainīsies, tas ir skaidrs. Līdz ar to, ir jādomā ko darīt.”</a:t>
            </a:r>
          </a:p>
        </p:txBody>
      </p:sp>
    </p:spTree>
    <p:extLst>
      <p:ext uri="{BB962C8B-B14F-4D97-AF65-F5344CB8AC3E}">
        <p14:creationId xmlns:p14="http://schemas.microsoft.com/office/powerpoint/2010/main" val="1038368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with a green and orange rectangle&#10;&#10;Description automatically generated">
            <a:extLst>
              <a:ext uri="{FF2B5EF4-FFF2-40B4-BE49-F238E27FC236}">
                <a16:creationId xmlns:a16="http://schemas.microsoft.com/office/drawing/2014/main" id="{41901229-940E-2609-84E7-CAB32F385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3339"/>
          <a:stretch/>
        </p:blipFill>
        <p:spPr>
          <a:xfrm>
            <a:off x="475987" y="1139825"/>
            <a:ext cx="4808531" cy="4102174"/>
          </a:xfrm>
        </p:spPr>
      </p:pic>
      <p:pic>
        <p:nvPicPr>
          <p:cNvPr id="7" name="Picture 6" descr="A graph with different colored squares&#10;&#10;Description automatically generated">
            <a:extLst>
              <a:ext uri="{FF2B5EF4-FFF2-40B4-BE49-F238E27FC236}">
                <a16:creationId xmlns:a16="http://schemas.microsoft.com/office/drawing/2014/main" id="{8DBC1AA3-A93D-9478-FC27-DF758C202E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720"/>
          <a:stretch/>
        </p:blipFill>
        <p:spPr>
          <a:xfrm>
            <a:off x="6363933" y="1118890"/>
            <a:ext cx="4808530" cy="41021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378475-4031-B2E2-9D7E-9F2A8F50E1C1}"/>
              </a:ext>
            </a:extLst>
          </p:cNvPr>
          <p:cNvSpPr txBox="1"/>
          <p:nvPr/>
        </p:nvSpPr>
        <p:spPr>
          <a:xfrm>
            <a:off x="7151763" y="536227"/>
            <a:ext cx="3781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LV" dirty="0"/>
              <a:t>Kūdras-kokšķiedras substrāts uzrāda paaugstinātu pH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89D4E7-56BF-5D42-6881-E92C58BE0335}"/>
              </a:ext>
            </a:extLst>
          </p:cNvPr>
          <p:cNvSpPr txBox="1"/>
          <p:nvPr/>
        </p:nvSpPr>
        <p:spPr>
          <a:xfrm>
            <a:off x="1019537" y="493494"/>
            <a:ext cx="4020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LV" dirty="0"/>
              <a:t>Nedaudz augstāka fosfora koncentrācija kūdras-kokšķiedras substrātam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2AB10AA-C1E1-1D71-9213-BE9094A85AE3}"/>
              </a:ext>
            </a:extLst>
          </p:cNvPr>
          <p:cNvSpPr/>
          <p:nvPr/>
        </p:nvSpPr>
        <p:spPr>
          <a:xfrm>
            <a:off x="2769321" y="-1486812"/>
            <a:ext cx="5877026" cy="499868"/>
          </a:xfrm>
          <a:prstGeom prst="roundRect">
            <a:avLst/>
          </a:prstGeom>
          <a:solidFill>
            <a:srgbClr val="00B05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2800" dirty="0">
                <a:solidFill>
                  <a:schemeClr val="bg1"/>
                </a:solidFill>
              </a:rPr>
              <a:t>“Priedes var audzēt – tās izdzīvoja”</a:t>
            </a:r>
            <a:endParaRPr lang="en-LV" sz="2800" b="1" dirty="0">
              <a:solidFill>
                <a:schemeClr val="bg1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AE8480E-997F-1FC7-BA05-AFCA6C3F974A}"/>
              </a:ext>
            </a:extLst>
          </p:cNvPr>
          <p:cNvSpPr/>
          <p:nvPr/>
        </p:nvSpPr>
        <p:spPr>
          <a:xfrm>
            <a:off x="-3069624" y="318989"/>
            <a:ext cx="2220330" cy="49986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2000" dirty="0"/>
              <a:t>Laima Zvejniece:</a:t>
            </a:r>
            <a:endParaRPr lang="en-LV" sz="2000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1089993-994E-309C-4817-D6405C0E0CB5}"/>
              </a:ext>
            </a:extLst>
          </p:cNvPr>
          <p:cNvSpPr/>
          <p:nvPr/>
        </p:nvSpPr>
        <p:spPr>
          <a:xfrm>
            <a:off x="2409825" y="-2230656"/>
            <a:ext cx="7372350" cy="1487688"/>
          </a:xfrm>
          <a:prstGeom prst="roundRect">
            <a:avLst/>
          </a:prstGeom>
          <a:solidFill>
            <a:srgbClr val="00B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2800" dirty="0">
                <a:solidFill>
                  <a:schemeClr val="bg1"/>
                </a:solidFill>
              </a:rPr>
              <a:t>“Substrāti noteikti mainīsies, tas ir skaidrs. Līdz ar to, ir jādomā ko darīt.”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4E547A-9F20-4FB4-ED1C-C2679BCD6F2C}"/>
              </a:ext>
            </a:extLst>
          </p:cNvPr>
          <p:cNvSpPr txBox="1"/>
          <p:nvPr/>
        </p:nvSpPr>
        <p:spPr>
          <a:xfrm rot="16200000">
            <a:off x="-786922" y="3080088"/>
            <a:ext cx="2525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sz="1400" dirty="0"/>
              <a:t>Fosfora koncentrācija paraugā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5642D4-9E94-0242-81AF-6FC9ADBDEF54}"/>
              </a:ext>
            </a:extLst>
          </p:cNvPr>
          <p:cNvSpPr txBox="1"/>
          <p:nvPr/>
        </p:nvSpPr>
        <p:spPr>
          <a:xfrm rot="16200000">
            <a:off x="5816208" y="3016088"/>
            <a:ext cx="1076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sz="1400" dirty="0"/>
              <a:t>Parauga pH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BFB817-B111-87C3-F032-EA9F5D4120A1}"/>
              </a:ext>
            </a:extLst>
          </p:cNvPr>
          <p:cNvSpPr txBox="1"/>
          <p:nvPr/>
        </p:nvSpPr>
        <p:spPr>
          <a:xfrm>
            <a:off x="1961792" y="5188363"/>
            <a:ext cx="8075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LV" dirty="0"/>
              <a:t>Kūdra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C97203-D221-CAD4-E75C-BA6A85E83F28}"/>
              </a:ext>
            </a:extLst>
          </p:cNvPr>
          <p:cNvSpPr txBox="1"/>
          <p:nvPr/>
        </p:nvSpPr>
        <p:spPr>
          <a:xfrm>
            <a:off x="2923209" y="5182385"/>
            <a:ext cx="19974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LV" dirty="0"/>
              <a:t>Kūdra+kokšķiedra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00655A-A9C8-808D-9BED-A049CA74E140}"/>
              </a:ext>
            </a:extLst>
          </p:cNvPr>
          <p:cNvSpPr txBox="1"/>
          <p:nvPr/>
        </p:nvSpPr>
        <p:spPr>
          <a:xfrm>
            <a:off x="7731740" y="5188363"/>
            <a:ext cx="8075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LV" dirty="0"/>
              <a:t>Kūdra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78DA0B-6554-DD1C-587E-375520DD033F}"/>
              </a:ext>
            </a:extLst>
          </p:cNvPr>
          <p:cNvSpPr txBox="1"/>
          <p:nvPr/>
        </p:nvSpPr>
        <p:spPr>
          <a:xfrm>
            <a:off x="8693157" y="5182385"/>
            <a:ext cx="19974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LV" dirty="0"/>
              <a:t>Kūdra+kokšķiedra </a:t>
            </a:r>
          </a:p>
        </p:txBody>
      </p:sp>
    </p:spTree>
    <p:extLst>
      <p:ext uri="{BB962C8B-B14F-4D97-AF65-F5344CB8AC3E}">
        <p14:creationId xmlns:p14="http://schemas.microsoft.com/office/powerpoint/2010/main" val="1795221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70522-F2CA-8E74-4257-A570A179D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8488B6F-39A0-111E-996A-75CD77E44C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561"/>
          <a:stretch/>
        </p:blipFill>
        <p:spPr>
          <a:xfrm>
            <a:off x="680852" y="976764"/>
            <a:ext cx="5151630" cy="4205621"/>
          </a:xfrm>
          <a:prstGeom prst="rect">
            <a:avLst/>
          </a:prstGeom>
        </p:spPr>
      </p:pic>
      <p:pic>
        <p:nvPicPr>
          <p:cNvPr id="11" name="Picture 10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9BBC0C10-3EC7-33A5-AAF0-AE5C65D8E5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144"/>
          <a:stretch/>
        </p:blipFill>
        <p:spPr>
          <a:xfrm>
            <a:off x="6536060" y="822385"/>
            <a:ext cx="4975088" cy="4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2CBE53-6834-81BE-354D-7F70DFD8C27C}"/>
              </a:ext>
            </a:extLst>
          </p:cNvPr>
          <p:cNvSpPr txBox="1"/>
          <p:nvPr/>
        </p:nvSpPr>
        <p:spPr>
          <a:xfrm rot="16200000">
            <a:off x="-140043" y="3080088"/>
            <a:ext cx="1232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sz="1400" dirty="0"/>
              <a:t>Diametrs, 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B994CE-7BA0-6484-A1DC-36F5565F90E1}"/>
              </a:ext>
            </a:extLst>
          </p:cNvPr>
          <p:cNvSpPr txBox="1"/>
          <p:nvPr/>
        </p:nvSpPr>
        <p:spPr>
          <a:xfrm>
            <a:off x="2273519" y="5084454"/>
            <a:ext cx="8075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LV" dirty="0"/>
              <a:t>Kūdra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A5EF54-BABF-26FE-5A18-8CADB18F2C1D}"/>
              </a:ext>
            </a:extLst>
          </p:cNvPr>
          <p:cNvSpPr txBox="1"/>
          <p:nvPr/>
        </p:nvSpPr>
        <p:spPr>
          <a:xfrm>
            <a:off x="3234936" y="5078476"/>
            <a:ext cx="19974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LV" dirty="0"/>
              <a:t>Kūdra+kokšķiedra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CC0FB-BCB2-3FF8-948F-14AE8B5B83F0}"/>
              </a:ext>
            </a:extLst>
          </p:cNvPr>
          <p:cNvSpPr txBox="1"/>
          <p:nvPr/>
        </p:nvSpPr>
        <p:spPr>
          <a:xfrm>
            <a:off x="8149655" y="5084454"/>
            <a:ext cx="8075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LV" dirty="0"/>
              <a:t>Kūdra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153339-D17A-7808-B8F4-0C594BCFAFB1}"/>
              </a:ext>
            </a:extLst>
          </p:cNvPr>
          <p:cNvSpPr txBox="1"/>
          <p:nvPr/>
        </p:nvSpPr>
        <p:spPr>
          <a:xfrm>
            <a:off x="9111072" y="5078476"/>
            <a:ext cx="19974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LV" dirty="0"/>
              <a:t>Kūdra+kokšķiedra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BB3BEA-72FF-0B85-B8D6-D4C45E0059FA}"/>
              </a:ext>
            </a:extLst>
          </p:cNvPr>
          <p:cNvSpPr txBox="1"/>
          <p:nvPr/>
        </p:nvSpPr>
        <p:spPr>
          <a:xfrm rot="16200000">
            <a:off x="5930742" y="2925685"/>
            <a:ext cx="1296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sz="1400" dirty="0"/>
              <a:t>Augstums, cm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00868A1-C02E-A10B-44D9-09172F765B4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80633" y="9126260"/>
            <a:ext cx="10515600" cy="870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LV" dirty="0"/>
              <a:t>“Tā kā nebija pieredze ar šāda veida substrātu, pārlējām stādus, kas visticamāk arī ietekmēja priežu augstuma svārstības.”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DE87D59-A6CE-48BA-792C-44E5FD5BE3E7}"/>
              </a:ext>
            </a:extLst>
          </p:cNvPr>
          <p:cNvSpPr/>
          <p:nvPr/>
        </p:nvSpPr>
        <p:spPr>
          <a:xfrm>
            <a:off x="1173502" y="7126231"/>
            <a:ext cx="10329863" cy="2423289"/>
          </a:xfrm>
          <a:prstGeom prst="roundRect">
            <a:avLst/>
          </a:prstGeom>
          <a:solidFill>
            <a:srgbClr val="00B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2800" dirty="0">
                <a:solidFill>
                  <a:schemeClr val="bg1"/>
                </a:solidFill>
              </a:rPr>
              <a:t>”Ja ir slapjš gads, tad pie šādas kokšķiedras frakcijas izmēra ir slikti rezultāti, bet ja ir sausi apstākļi, tad kokšķiedras substrāts ar smalku frakciju ir opcija, lai saglabātu ilgāk mitrākus stādus”</a:t>
            </a:r>
          </a:p>
        </p:txBody>
      </p:sp>
    </p:spTree>
    <p:extLst>
      <p:ext uri="{BB962C8B-B14F-4D97-AF65-F5344CB8AC3E}">
        <p14:creationId xmlns:p14="http://schemas.microsoft.com/office/powerpoint/2010/main" val="2860681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2302</Words>
  <Application>Microsoft Macintosh PowerPoint</Application>
  <PresentationFormat>Widescreen</PresentationFormat>
  <Paragraphs>188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Aptos</vt:lpstr>
      <vt:lpstr>Aptos Display</vt:lpstr>
      <vt:lpstr>Arial</vt:lpstr>
      <vt:lpstr>Helvetica</vt:lpstr>
      <vt:lpstr>Office Theme</vt:lpstr>
      <vt:lpstr>Kūdras/kokšķiedras substrātu pētījuma rezultāti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Normunds Stivrins</dc:creator>
  <cp:lastModifiedBy>Normunds Stivrins</cp:lastModifiedBy>
  <cp:revision>32</cp:revision>
  <dcterms:created xsi:type="dcterms:W3CDTF">2024-12-15T21:08:26Z</dcterms:created>
  <dcterms:modified xsi:type="dcterms:W3CDTF">2025-02-14T05:24:27Z</dcterms:modified>
</cp:coreProperties>
</file>