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media/image2.jpg" ContentType="image/jpeg"/>
  <Override PartName="/ppt/media/image3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2" r:id="rId2"/>
    <p:sldId id="263" r:id="rId3"/>
    <p:sldId id="265" r:id="rId4"/>
    <p:sldId id="267" r:id="rId5"/>
    <p:sldId id="266" r:id="rId6"/>
    <p:sldId id="268" r:id="rId7"/>
    <p:sldId id="269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01A1"/>
    <a:srgbClr val="000054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170D-69DF-4676-9481-F5F9BD76B331}" type="datetimeFigureOut">
              <a:rPr lang="lv-LV" smtClean="0"/>
              <a:t>13.02.2025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FAD5F16-CD7A-48E4-BEC4-B92CCC526E94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21175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170D-69DF-4676-9481-F5F9BD76B331}" type="datetimeFigureOut">
              <a:rPr lang="lv-LV" smtClean="0"/>
              <a:t>13.02.2025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FAD5F16-CD7A-48E4-BEC4-B92CCC526E94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99365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170D-69DF-4676-9481-F5F9BD76B331}" type="datetimeFigureOut">
              <a:rPr lang="lv-LV" smtClean="0"/>
              <a:t>13.02.2025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FAD5F16-CD7A-48E4-BEC4-B92CCC526E94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4934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170D-69DF-4676-9481-F5F9BD76B331}" type="datetimeFigureOut">
              <a:rPr lang="lv-LV" smtClean="0"/>
              <a:t>13.02.2025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FAD5F16-CD7A-48E4-BEC4-B92CCC526E94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82212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170D-69DF-4676-9481-F5F9BD76B331}" type="datetimeFigureOut">
              <a:rPr lang="lv-LV" smtClean="0"/>
              <a:t>13.02.2025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FAD5F16-CD7A-48E4-BEC4-B92CCC526E94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7246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170D-69DF-4676-9481-F5F9BD76B331}" type="datetimeFigureOut">
              <a:rPr lang="lv-LV" smtClean="0"/>
              <a:t>13.02.2025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FAD5F16-CD7A-48E4-BEC4-B92CCC526E94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8835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170D-69DF-4676-9481-F5F9BD76B331}" type="datetimeFigureOut">
              <a:rPr lang="lv-LV" smtClean="0"/>
              <a:t>13.02.2025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D5F16-CD7A-48E4-BEC4-B92CCC526E94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23561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170D-69DF-4676-9481-F5F9BD76B331}" type="datetimeFigureOut">
              <a:rPr lang="lv-LV" smtClean="0"/>
              <a:t>13.02.2025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D5F16-CD7A-48E4-BEC4-B92CCC526E94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99096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170D-69DF-4676-9481-F5F9BD76B331}" type="datetimeFigureOut">
              <a:rPr lang="lv-LV" smtClean="0"/>
              <a:t>13.02.2025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D5F16-CD7A-48E4-BEC4-B92CCC526E94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0038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170D-69DF-4676-9481-F5F9BD76B331}" type="datetimeFigureOut">
              <a:rPr lang="lv-LV" smtClean="0"/>
              <a:t>13.02.2025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FAD5F16-CD7A-48E4-BEC4-B92CCC526E94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8558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170D-69DF-4676-9481-F5F9BD76B331}" type="datetimeFigureOut">
              <a:rPr lang="lv-LV" smtClean="0"/>
              <a:t>13.02.2025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FAD5F16-CD7A-48E4-BEC4-B92CCC526E94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52573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170D-69DF-4676-9481-F5F9BD76B331}" type="datetimeFigureOut">
              <a:rPr lang="lv-LV" smtClean="0"/>
              <a:t>13.02.2025</a:t>
            </a:fld>
            <a:endParaRPr lang="lv-L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FAD5F16-CD7A-48E4-BEC4-B92CCC526E94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67079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170D-69DF-4676-9481-F5F9BD76B331}" type="datetimeFigureOut">
              <a:rPr lang="lv-LV" smtClean="0"/>
              <a:t>13.02.2025</a:t>
            </a:fld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D5F16-CD7A-48E4-BEC4-B92CCC526E94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7921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170D-69DF-4676-9481-F5F9BD76B331}" type="datetimeFigureOut">
              <a:rPr lang="lv-LV" smtClean="0"/>
              <a:t>13.02.2025</a:t>
            </a:fld>
            <a:endParaRPr lang="lv-L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D5F16-CD7A-48E4-BEC4-B92CCC526E94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2756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170D-69DF-4676-9481-F5F9BD76B331}" type="datetimeFigureOut">
              <a:rPr lang="lv-LV" smtClean="0"/>
              <a:t>13.02.2025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D5F16-CD7A-48E4-BEC4-B92CCC526E94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8254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170D-69DF-4676-9481-F5F9BD76B331}" type="datetimeFigureOut">
              <a:rPr lang="lv-LV" smtClean="0"/>
              <a:t>13.02.2025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FAD5F16-CD7A-48E4-BEC4-B92CCC526E94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18658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E170D-69DF-4676-9481-F5F9BD76B331}" type="datetimeFigureOut">
              <a:rPr lang="lv-LV" smtClean="0"/>
              <a:t>13.02.2025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FAD5F16-CD7A-48E4-BEC4-B92CCC526E94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8918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25204D-1604-5FF2-85B1-E83249511A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8F4888A-862D-2130-F4D4-721064BF5C75}"/>
              </a:ext>
            </a:extLst>
          </p:cNvPr>
          <p:cNvSpPr txBox="1"/>
          <p:nvPr/>
        </p:nvSpPr>
        <p:spPr>
          <a:xfrm>
            <a:off x="2411505" y="1487706"/>
            <a:ext cx="7602071" cy="22103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7540" algn="ctr">
              <a:lnSpc>
                <a:spcPct val="105000"/>
              </a:lnSpc>
              <a:spcBef>
                <a:spcPts val="800"/>
              </a:spcBef>
              <a:spcAft>
                <a:spcPts val="800"/>
              </a:spcAft>
            </a:pPr>
            <a:br>
              <a:rPr lang="lv-LV" sz="4000" b="1" kern="15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4000" b="1" kern="15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Krūmmelleņu audzēšanas</a:t>
            </a:r>
            <a:endParaRPr lang="lv-LV" sz="4000" kern="15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7540" algn="ctr">
              <a:lnSpc>
                <a:spcPct val="105000"/>
              </a:lnSpc>
              <a:spcBef>
                <a:spcPts val="800"/>
              </a:spcBef>
              <a:spcAft>
                <a:spcPts val="800"/>
              </a:spcAft>
            </a:pPr>
            <a:r>
              <a:rPr lang="lv-LV" sz="4000" b="1" kern="15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iespējas un izaicinājumi</a:t>
            </a:r>
            <a:endParaRPr lang="lv-LV" sz="4000" kern="15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9B50743-9B45-E04B-E862-0DF6BC92EF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3256"/>
            <a:ext cx="1189157" cy="11247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5FA899-2390-2A4E-0926-788245624C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438" y="3698055"/>
            <a:ext cx="2742988" cy="18240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25132A3-8DCC-F6F1-106B-F3F373DC2DAD}"/>
              </a:ext>
            </a:extLst>
          </p:cNvPr>
          <p:cNvSpPr txBox="1"/>
          <p:nvPr/>
        </p:nvSpPr>
        <p:spPr>
          <a:xfrm>
            <a:off x="7180730" y="6295628"/>
            <a:ext cx="46189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rgbClr val="002060"/>
                </a:solidFill>
              </a:rPr>
              <a:t>2025. gads 14. februāris, Bulduri</a:t>
            </a:r>
            <a:endParaRPr lang="lv-LV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238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370C30-7461-C4E4-1701-EB3B7EC623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47A7549-2BC8-B29A-CACF-A3E8F72A8897}"/>
              </a:ext>
            </a:extLst>
          </p:cNvPr>
          <p:cNvSpPr txBox="1"/>
          <p:nvPr/>
        </p:nvSpPr>
        <p:spPr>
          <a:xfrm>
            <a:off x="1649505" y="859506"/>
            <a:ext cx="9995647" cy="4954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lv-LV" sz="2000" b="1" i="1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Esošā situācija</a:t>
            </a:r>
          </a:p>
          <a:p>
            <a:pPr algn="ctr">
              <a:lnSpc>
                <a:spcPct val="115000"/>
              </a:lnSpc>
            </a:pPr>
            <a:endParaRPr lang="lv-LV" sz="2000" b="1" i="1" kern="1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lv-LV" sz="2000" b="1" i="1" kern="1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l">
              <a:lnSpc>
                <a:spcPct val="125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2023. gadā LAD deklarētas krūmmellenes - 470 ha</a:t>
            </a:r>
          </a:p>
          <a:p>
            <a:pPr marL="342900" lvl="0" indent="-342900" algn="l">
              <a:lnSpc>
                <a:spcPct val="125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2024. gadā deklarēti 475 ha</a:t>
            </a:r>
          </a:p>
          <a:p>
            <a:pPr marL="342900" lvl="0" indent="-342900" algn="l">
              <a:lnSpc>
                <a:spcPct val="125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Domājams 70% ražojoši, daļa jauni stādījumi.</a:t>
            </a:r>
          </a:p>
          <a:p>
            <a:pPr marL="342900" lvl="0" indent="-342900" algn="l">
              <a:lnSpc>
                <a:spcPct val="125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Teorētiski no visa apjoma, iegūstamā raža, vismaz – 3t/ha </a:t>
            </a: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1410 t</a:t>
            </a:r>
          </a:p>
          <a:p>
            <a:pPr marL="342900" lvl="0" indent="-342900" algn="l">
              <a:lnSpc>
                <a:spcPct val="125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2024. gadā oficiāli tirdzniecības tīklos realizētas apmēram 200t.</a:t>
            </a:r>
          </a:p>
          <a:p>
            <a:pPr lvl="0" algn="l">
              <a:lnSpc>
                <a:spcPct val="125000"/>
              </a:lnSpc>
              <a:tabLst>
                <a:tab pos="457200" algn="l"/>
              </a:tabLst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(iespējams pārējā raža realizēta tirgos un tiešajam patērētājam)</a:t>
            </a:r>
          </a:p>
          <a:p>
            <a:pPr marL="342900" lvl="0" indent="-342900" algn="l">
              <a:lnSpc>
                <a:spcPct val="125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Pārsvarā realizācija notiek vietējā tirgū, eksports tikai 2% - 5%, Igaunija, Lietuva, Somija.</a:t>
            </a:r>
          </a:p>
          <a:p>
            <a:pPr marL="638175">
              <a:lnSpc>
                <a:spcPct val="105000"/>
              </a:lnSpc>
              <a:spcAft>
                <a:spcPts val="800"/>
              </a:spcAft>
            </a:pPr>
            <a:endParaRPr lang="en-US" kern="15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8175">
              <a:lnSpc>
                <a:spcPct val="105000"/>
              </a:lnSpc>
              <a:spcAft>
                <a:spcPts val="800"/>
              </a:spcAft>
            </a:pPr>
            <a:endParaRPr lang="lv-LV" kern="15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8175">
              <a:lnSpc>
                <a:spcPct val="105000"/>
              </a:lnSpc>
              <a:spcAft>
                <a:spcPts val="800"/>
              </a:spcAft>
            </a:pPr>
            <a:r>
              <a:rPr lang="lv-LV" kern="15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3E835ED-07DB-D53F-1EA0-220472F110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3256"/>
            <a:ext cx="1189157" cy="11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148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711CD4-C58A-0D8C-6AC5-74E23CF62482}"/>
              </a:ext>
            </a:extLst>
          </p:cNvPr>
          <p:cNvSpPr txBox="1"/>
          <p:nvPr/>
        </p:nvSpPr>
        <p:spPr>
          <a:xfrm>
            <a:off x="1622611" y="661415"/>
            <a:ext cx="9879107" cy="4565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lv-LV" sz="1800" b="1" i="1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Ogu realizācija, problēmas</a:t>
            </a:r>
          </a:p>
          <a:p>
            <a:pPr algn="l">
              <a:lnSpc>
                <a:spcPct val="125000"/>
              </a:lnSpc>
            </a:pPr>
            <a:r>
              <a:rPr lang="lv-LV" sz="1800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5000"/>
              </a:lnSpc>
            </a:pPr>
            <a:r>
              <a:rPr lang="lv-LV" sz="1800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</a:p>
          <a:p>
            <a:pPr algn="l">
              <a:lnSpc>
                <a:spcPct val="125000"/>
              </a:lnSpc>
            </a:pPr>
            <a:r>
              <a:rPr lang="lv-LV" sz="1800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l">
              <a:lnSpc>
                <a:spcPct val="125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Arī </a:t>
            </a:r>
            <a:r>
              <a:rPr lang="lv-LV" sz="1800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vietējas ražas laikā krūmmellenes tiek importētas</a:t>
            </a: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galvenokārt  no Polijas.</a:t>
            </a:r>
          </a:p>
          <a:p>
            <a:pPr marL="342900" lvl="0" indent="-342900" algn="just">
              <a:lnSpc>
                <a:spcPct val="125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Konkurencē ar importu, ļoti svarīga ir </a:t>
            </a:r>
            <a:r>
              <a:rPr lang="lv-LV" sz="1800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cena un kvalitāte, kā arī piedāvājamais apjoms</a:t>
            </a: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25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Jāpalielina  ražīgums, jāsamazina  pašizmaksa.</a:t>
            </a:r>
          </a:p>
          <a:p>
            <a:pPr marL="342900" lvl="0" indent="-342900" algn="just">
              <a:lnSpc>
                <a:spcPct val="125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lv-LV" sz="1800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Ietekmē 12 % PVN, atgriežas melnais tirgus.</a:t>
            </a: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Nepieciešams atjaunot </a:t>
            </a:r>
            <a:r>
              <a:rPr lang="lv-LV" sz="1800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5% PVN</a:t>
            </a:r>
            <a:endParaRPr lang="lv-LV" sz="1800" kern="100" noProof="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Saimniecībām </a:t>
            </a:r>
            <a:r>
              <a:rPr lang="lv-LV" sz="1800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10 - 20 ha jāapvienojas kooperatīvos</a:t>
            </a: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raža kopīgi jāpiedāvā veikalu ķēdēm.</a:t>
            </a:r>
          </a:p>
          <a:p>
            <a:pPr marL="342900" lvl="0" indent="-342900" algn="just">
              <a:lnSpc>
                <a:spcPct val="125000"/>
              </a:lnSpc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Saimniecības līdz </a:t>
            </a:r>
            <a:r>
              <a:rPr lang="lv-LV" sz="1800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ha</a:t>
            </a: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pārsvarā savu produkciju pārdod </a:t>
            </a:r>
            <a:r>
              <a:rPr lang="lv-LV" sz="1800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tirgos un tiešajam pircējam.</a:t>
            </a:r>
            <a:endParaRPr lang="lv-LV" kern="150" noProof="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8175">
              <a:lnSpc>
                <a:spcPct val="105000"/>
              </a:lnSpc>
              <a:spcAft>
                <a:spcPts val="800"/>
              </a:spcAft>
            </a:pPr>
            <a:endParaRPr lang="lv-LV" kern="15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8175">
              <a:lnSpc>
                <a:spcPct val="105000"/>
              </a:lnSpc>
              <a:spcAft>
                <a:spcPts val="800"/>
              </a:spcAft>
            </a:pPr>
            <a:r>
              <a:rPr lang="lv-LV" kern="15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872A8E-7C1A-50D9-2999-3635C56EE3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3256"/>
            <a:ext cx="1189157" cy="11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211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94C8B5F-DBF8-30F3-C511-0C42C041CD8C}"/>
              </a:ext>
            </a:extLst>
          </p:cNvPr>
          <p:cNvSpPr txBox="1"/>
          <p:nvPr/>
        </p:nvSpPr>
        <p:spPr>
          <a:xfrm>
            <a:off x="1407459" y="329716"/>
            <a:ext cx="10416988" cy="58187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lv-LV" sz="1800" b="1" i="1" kern="100" noProof="0" dirty="0"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Nākotnes redzējums </a:t>
            </a:r>
          </a:p>
          <a:p>
            <a:pPr algn="l">
              <a:lnSpc>
                <a:spcPct val="115000"/>
              </a:lnSpc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pPr lvl="0" algn="just">
              <a:lnSpc>
                <a:spcPct val="115000"/>
              </a:lnSpc>
              <a:tabLst>
                <a:tab pos="457200" algn="l"/>
              </a:tabLst>
            </a:pPr>
            <a:r>
              <a:rPr lang="lv-LV" sz="1700" kern="100" noProof="0" dirty="0"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Lai iegūtu kvalitatīvu ražu, </a:t>
            </a:r>
            <a:r>
              <a:rPr lang="lv-LV" sz="1700" b="1" kern="100" noProof="0" dirty="0"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esošās stādījumu platības</a:t>
            </a:r>
            <a:r>
              <a:rPr lang="lv-LV" sz="1700" kern="100" noProof="0" dirty="0"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jānodrošina ar visu </a:t>
            </a:r>
            <a:r>
              <a:rPr lang="lv-LV" sz="1700" b="1" kern="100" noProof="0" dirty="0"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nepieciešamo aprīkojumu</a:t>
            </a:r>
            <a:r>
              <a:rPr lang="lv-LV" sz="1700" kern="100" noProof="0" dirty="0"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>
              <a:lnSpc>
                <a:spcPct val="115000"/>
              </a:lnSpc>
            </a:pPr>
            <a:r>
              <a:rPr lang="lv-LV" sz="1700" kern="100" noProof="0" dirty="0"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lv-LV" sz="1700" b="1" kern="100" noProof="0" dirty="0"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Pretsalnu torņi</a:t>
            </a:r>
            <a:r>
              <a:rPr lang="lv-LV" sz="1700" kern="100" noProof="0" dirty="0"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lv-LV" sz="1700" b="1" kern="100" noProof="0" dirty="0"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vai virsējā pretsalnu laistīšana, līdzvērtīgi «apdrošināšanai</a:t>
            </a:r>
            <a:r>
              <a:rPr lang="lv-LV" sz="1700" b="1" kern="100" noProof="0" dirty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r>
              <a:rPr lang="lv-LV" sz="1700" b="1" kern="100" noProof="0" dirty="0"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lv-LV" sz="1700" kern="100" noProof="0" dirty="0">
              <a:effectLst/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lv-LV" sz="17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viens tornis, 8500 EUR/ha, maksimālā platība 7ha, kopā ar uzstādīšanu </a:t>
            </a:r>
            <a:r>
              <a:rPr lang="lv-LV" sz="17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60 000</a:t>
            </a:r>
            <a:r>
              <a:rPr lang="en-US" sz="17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700" b="1" i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</a:t>
            </a:r>
            <a:r>
              <a:rPr lang="lv-LV" sz="17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5-7ha;</a:t>
            </a:r>
            <a:endParaRPr lang="lv-LV" sz="1700" kern="100" noProof="0" dirty="0">
              <a:solidFill>
                <a:srgbClr val="4201A1"/>
              </a:solidFill>
              <a:effectLst/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lv-LV" sz="17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iespēja pasargāt ražu no salnām, nodrošina iespēju laicīgi meklēt darbiniekus. Tas jāsāk 3 – 4 mēneši pirms salnu perioda.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lv-LV" sz="1700" b="1" kern="100" noProof="0" dirty="0"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Pilienu laistīšana un vienlaicīgi mēslošana</a:t>
            </a:r>
            <a:r>
              <a:rPr lang="lv-LV" sz="1700" kern="100" noProof="0" dirty="0"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lv-LV" sz="17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15000 EUR/ha,</a:t>
            </a:r>
            <a:r>
              <a:rPr lang="lv-LV" sz="17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cenu ietekmē aprīkojamā platība un ūdens pieejamības nodrošināšana.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lv-LV" sz="1700" kern="100" noProof="0" dirty="0"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Atbilstoša un </a:t>
            </a:r>
            <a:r>
              <a:rPr lang="lv-LV" sz="1700" b="1" kern="100" noProof="0" dirty="0"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kvalitatīva agrotehnika.</a:t>
            </a:r>
            <a:endParaRPr lang="lv-LV" sz="1700" kern="100" noProof="0" dirty="0">
              <a:effectLst/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lv-LV" sz="17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labi miglotāji, traktortehnika, nezāļu apkarošanas tehnika; 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lv-LV" sz="17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labas glabātavas, dzesētavas</a:t>
            </a:r>
            <a:r>
              <a:rPr lang="lv-LV" sz="17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ātra novākto ogu nogādāšana dzesētavā, ar regulējamu temperatūru aprīkots speciāls transports, piemēroti </a:t>
            </a:r>
            <a:r>
              <a:rPr lang="lv-LV" sz="17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ceļi līdz laukam</a:t>
            </a:r>
            <a:r>
              <a:rPr lang="lv-LV" sz="17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lv-LV" sz="1700" b="1" kern="100" noProof="0" dirty="0"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Mehanizēta ražas novākšana.</a:t>
            </a:r>
            <a:endParaRPr lang="lv-LV" sz="1700" kern="100" noProof="0" dirty="0">
              <a:effectLst/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lv-LV" sz="17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atrisina iespējamu laika apstākļu problēmu (lietus, salna) novācot ražu ātrāk, </a:t>
            </a:r>
            <a:r>
              <a:rPr lang="lv-LV" sz="17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daļēji arī darbinieku problēmu</a:t>
            </a:r>
            <a:r>
              <a:rPr lang="lv-LV" sz="17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lv-LV" sz="17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ogu </a:t>
            </a:r>
            <a:r>
              <a:rPr lang="lv-LV" sz="17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vidējā izmaksa samazinās</a:t>
            </a:r>
            <a:r>
              <a:rPr lang="lv-LV" sz="17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ietaupot uz darbaspēku un novācot 100% platības;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lv-LV" sz="17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piemērotu </a:t>
            </a:r>
            <a:r>
              <a:rPr lang="lv-LV" sz="17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mehanizēti vācamu šķirņu audzēšana</a:t>
            </a:r>
            <a:r>
              <a:rPr lang="lv-LV" sz="17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vecās jānomaina.</a:t>
            </a:r>
            <a:endParaRPr lang="lv-LV" sz="1700" kern="150" noProof="0" dirty="0">
              <a:solidFill>
                <a:srgbClr val="4201A1"/>
              </a:solidFill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7D1DDC-FD1C-6947-3C5C-AB7DB6BFCF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3256"/>
            <a:ext cx="1189157" cy="11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333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66B77B-E61F-E309-35A9-76ED0B420D5B}"/>
              </a:ext>
            </a:extLst>
          </p:cNvPr>
          <p:cNvSpPr txBox="1"/>
          <p:nvPr/>
        </p:nvSpPr>
        <p:spPr>
          <a:xfrm>
            <a:off x="1398494" y="310222"/>
            <a:ext cx="10560424" cy="5778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15000"/>
              </a:lnSpc>
            </a:pPr>
            <a:r>
              <a:rPr lang="lv-LV" sz="1800" kern="1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lv-LV" sz="1800" b="1" i="1" kern="100" noProof="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lv-LV" sz="1800" b="1" i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Ražas novākšanas intensificēšana.</a:t>
            </a:r>
          </a:p>
          <a:p>
            <a:pPr algn="l">
              <a:lnSpc>
                <a:spcPct val="115000"/>
              </a:lnSpc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15000"/>
              </a:lnSpc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l">
              <a:lnSpc>
                <a:spcPct val="115000"/>
              </a:lnSpc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lv-LV" sz="1800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Ogu šķirošana un pakošana.</a:t>
            </a:r>
            <a:endParaRPr lang="lv-LV" sz="1800" kern="100" noProof="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automatizētā šķirošana spēj izšķirot arī ogas, kuras būs </a:t>
            </a:r>
            <a:r>
              <a:rPr lang="lv-LV" sz="18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vāktas mehanizēti</a:t>
            </a: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atrisina problēmu ar </a:t>
            </a:r>
            <a:r>
              <a:rPr lang="lv-LV" sz="18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piegādājamajiem apjomiem</a:t>
            </a:r>
            <a:r>
              <a:rPr lang="lv-LV" b="1" kern="100" noProof="0" dirty="0">
                <a:solidFill>
                  <a:srgbClr val="4201A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</a:t>
            </a:r>
            <a:r>
              <a:rPr lang="lv-LV" sz="18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ielveikali un lielie uzpircēji</a:t>
            </a: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8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nesadarbojas</a:t>
            </a: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 kooperatīviem vai saimniecībām, </a:t>
            </a:r>
            <a:r>
              <a:rPr lang="lv-LV" sz="18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 kurām nevar paļauties pieprasījuma un piegādes izpildē</a:t>
            </a: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Dažkārt pieprasījums ir liels, dzesētavā produkcija ir, bet nevar nodrošināt piegādi, nevar paspēt sapakot;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pakošanas/fasēšanas mehanizācija </a:t>
            </a:r>
            <a:r>
              <a:rPr lang="lv-LV" sz="18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nedaudz atrisina darbaspēka problēmu</a:t>
            </a: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nodrošinās pasūtījumu izpildi.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Efektīvi un </a:t>
            </a:r>
            <a:r>
              <a:rPr lang="lv-LV" sz="1800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maz kaitīgi AAL, ļoti svarīgi ogu kvalitātes nodrošināšanai</a:t>
            </a: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slimības, kaitēkļi.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Sadarbība ar </a:t>
            </a:r>
            <a:r>
              <a:rPr lang="lv-LV" sz="1800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zinātniekiem</a:t>
            </a: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pieredzējušiem </a:t>
            </a:r>
            <a:r>
              <a:rPr lang="lv-LV" sz="1800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konsultantiem ar</a:t>
            </a: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800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praktisku darba pieredzi</a:t>
            </a: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nozarē.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lv-LV" sz="1800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Praktiskās pieredzes apmaiņas braucieni Polija, Holande, ASV.  Izstādes Polijā, Vācijā arī ASV.</a:t>
            </a:r>
            <a:endParaRPr lang="lv-LV" sz="1800" kern="100" noProof="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lv-LV" sz="1800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Tehnikas izstāžu un krūmmelleņu konferenču apmeklējumi.</a:t>
            </a:r>
            <a:endParaRPr lang="lv-LV" kern="150" noProof="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8175">
              <a:lnSpc>
                <a:spcPct val="105000"/>
              </a:lnSpc>
              <a:spcAft>
                <a:spcPts val="800"/>
              </a:spcAft>
            </a:pPr>
            <a:r>
              <a:rPr lang="lv-LV" kern="15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5BFFFB-58C1-BAE6-5F4A-7F2CFC845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3256"/>
            <a:ext cx="1189157" cy="11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550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695D41-8A4D-F59A-5CE2-F6865DCDF189}"/>
              </a:ext>
            </a:extLst>
          </p:cNvPr>
          <p:cNvSpPr txBox="1"/>
          <p:nvPr/>
        </p:nvSpPr>
        <p:spPr>
          <a:xfrm>
            <a:off x="1389531" y="502141"/>
            <a:ext cx="10470776" cy="61722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lv-LV" sz="1800" b="1" i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Valsts politika</a:t>
            </a:r>
          </a:p>
          <a:p>
            <a:pPr algn="ctr">
              <a:lnSpc>
                <a:spcPct val="115000"/>
              </a:lnSpc>
            </a:pPr>
            <a:endParaRPr lang="lv-LV" sz="1800" b="1" i="1" kern="100" noProof="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Svarīga valsts politika t.sk. Nodokļi.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jāatjauno Latvijai raksturīgiem </a:t>
            </a:r>
            <a:r>
              <a:rPr lang="lv-LV" sz="18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augļiem,</a:t>
            </a: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8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ogām un dārzeņiem PVN 5% likme</a:t>
            </a: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kas ietekmē ogu cenu, mazina melno tirgu un ir liels atbalsts zemniekam – audzētājam;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jāsaglabā </a:t>
            </a:r>
            <a:r>
              <a:rPr lang="lv-LV" sz="18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Sezonas laukstrādnieku</a:t>
            </a: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noteikumu esošā sistēma; 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joprojām būs jāizmanto ievesto sezonas strādnieku pakalpojumi, </a:t>
            </a:r>
            <a:r>
              <a:rPr lang="lv-LV" sz="18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jābūt vieglai šo strādnieku vīzu noformēšanai,</a:t>
            </a: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likumīgai un ātrai viesstrādnieku ievešanai; 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lv-LV" sz="18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atbalsts investīcijām lauku saimniecībām un kooperatīviem. Atbalsta likmi vajadzētu saglabāt vismaz 50% apmērā, bet klimata izmaiņu pārvarēšanai, pret salnu sistēmas, pilienu laistīšana, pret krusas jumti, 70%</a:t>
            </a: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lv-LV" sz="18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lv-LV" sz="1800" kern="100" noProof="0" dirty="0">
              <a:solidFill>
                <a:srgbClr val="4201A1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lv-LV" kern="100" noProof="0" dirty="0">
                <a:solidFill>
                  <a:srgbClr val="4201A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ai, izmantojot tikai savus līdzekļus, aprīkotu 10ha ar pret salnu aizsardzību, saimniecībai ir jākrāj vismaz 5 gadi;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  <a:tabLst>
                <a:tab pos="457200" algn="l"/>
              </a:tabLst>
            </a:pP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jābūt iespējai </a:t>
            </a:r>
            <a:r>
              <a:rPr lang="lv-LV" sz="18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saņemt kredītus</a:t>
            </a: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8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saimniecību attīstībai, arī apgrozāmajiem līdzekļiem</a:t>
            </a:r>
            <a:r>
              <a:rPr lang="lv-LV" sz="1800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800" b="1" kern="100" noProof="0" dirty="0">
                <a:solidFill>
                  <a:srgbClr val="4201A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pavasarī.</a:t>
            </a:r>
            <a:endParaRPr lang="lv-LV" sz="1800" kern="100" noProof="0" dirty="0">
              <a:solidFill>
                <a:srgbClr val="4201A1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Jāveido </a:t>
            </a:r>
            <a:r>
              <a:rPr lang="lv-LV" sz="1800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Latvijā ražoto melleņu reklāma</a:t>
            </a:r>
            <a:r>
              <a:rPr lang="lv-LV" sz="1800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skaidrojums par audzēšanas procesu, atšķirībām no ievestajām ogām. </a:t>
            </a:r>
          </a:p>
          <a:p>
            <a:pPr marL="638175">
              <a:lnSpc>
                <a:spcPct val="105000"/>
              </a:lnSpc>
              <a:spcAft>
                <a:spcPts val="800"/>
              </a:spcAft>
            </a:pPr>
            <a:endParaRPr lang="lv-LV" kern="15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8175">
              <a:lnSpc>
                <a:spcPct val="105000"/>
              </a:lnSpc>
              <a:spcAft>
                <a:spcPts val="800"/>
              </a:spcAft>
            </a:pPr>
            <a:r>
              <a:rPr lang="lv-LV" kern="15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E36B8C5-65ED-6E17-9D8F-24FDA900BB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3256"/>
            <a:ext cx="1189157" cy="11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626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E3F590B-D0EA-6627-92AA-252924C2EBA6}"/>
              </a:ext>
            </a:extLst>
          </p:cNvPr>
          <p:cNvSpPr txBox="1"/>
          <p:nvPr/>
        </p:nvSpPr>
        <p:spPr>
          <a:xfrm>
            <a:off x="1515035" y="685556"/>
            <a:ext cx="10040471" cy="5486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lv-LV" b="1" i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Īsumā</a:t>
            </a:r>
          </a:p>
          <a:p>
            <a:pPr algn="l">
              <a:lnSpc>
                <a:spcPct val="115000"/>
              </a:lnSpc>
            </a:pPr>
            <a:endParaRPr lang="lv-LV" kern="100" noProof="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lv-LV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Jāiegūst kvalitatīva ogu raža (</a:t>
            </a:r>
            <a:r>
              <a:rPr lang="lv-LV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vidēji, vismaz 5t/ha).</a:t>
            </a:r>
            <a:endParaRPr lang="lv-LV" kern="100" noProof="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lv-LV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Piemērota kvalitatīva ogu uzglabāšana.</a:t>
            </a:r>
          </a:p>
          <a:p>
            <a:pPr marL="342900" lvl="0" indent="-342900" algn="l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lv-LV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Precīza ogu šķirošana, fasēšana.</a:t>
            </a:r>
          </a:p>
          <a:p>
            <a:pPr marL="342900" lvl="0" indent="-342900" algn="l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lv-LV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Spēja realizēt un arī eksportēt, galvenais būs iekšējais tirgus, sezonas laikā spēt izkonkurēt importu.</a:t>
            </a:r>
            <a:endParaRPr lang="lv-LV" kern="100" noProof="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lv-LV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Atlikumu pārstrāde.</a:t>
            </a:r>
          </a:p>
          <a:p>
            <a:pPr marL="342900" lvl="0" indent="-342900" algn="l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lv-LV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Esošo stādījumu </a:t>
            </a:r>
            <a:r>
              <a:rPr lang="lv-LV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pareiza kopšana</a:t>
            </a:r>
            <a:r>
              <a:rPr lang="lv-LV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ražīguma celšana.</a:t>
            </a:r>
          </a:p>
          <a:p>
            <a:pPr marL="342900" lvl="0" indent="-342900" algn="l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lv-LV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Katrā audzētavā gudra datu analīze ieņēmumi - izdevumi, audzētavas rentabilitāte.</a:t>
            </a:r>
            <a:endParaRPr lang="lv-LV" kern="100" noProof="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ct val="115000"/>
              </a:lnSpc>
            </a:pPr>
            <a:r>
              <a:rPr lang="lv-LV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algn="l">
              <a:lnSpc>
                <a:spcPct val="115000"/>
              </a:lnSpc>
            </a:pPr>
            <a:r>
              <a:rPr lang="lv-LV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algn="just">
              <a:lnSpc>
                <a:spcPct val="115000"/>
              </a:lnSpc>
            </a:pPr>
            <a:r>
              <a:rPr lang="lv-LV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Jauniem melleņu audzēt</a:t>
            </a:r>
            <a:r>
              <a:rPr lang="lv-LV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gribētājiem</a:t>
            </a:r>
            <a:r>
              <a:rPr lang="lv-LV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vajadzētu ļoti rūpīgi izvērtēt visas šīs kultūras </a:t>
            </a:r>
            <a:r>
              <a:rPr lang="lv-LV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priekšrocības un problēmas.</a:t>
            </a:r>
            <a:r>
              <a:rPr lang="lv-LV" b="1" kern="100" noProof="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Vispirms ir jāsaprot kur liks produkciju, </a:t>
            </a:r>
            <a:r>
              <a:rPr lang="lv-LV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 kādu produkcijas pašizmaksu un realizācijas cenu varēs pastāvēt un attīstīties</a:t>
            </a:r>
            <a:r>
              <a:rPr lang="lv-LV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Ja </a:t>
            </a:r>
            <a:r>
              <a:rPr lang="lv-LV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15-20</a:t>
            </a:r>
            <a:r>
              <a:rPr lang="lv-LV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gadus atpakaļ mellenes Latvijā skaitījās kā </a:t>
            </a:r>
            <a:r>
              <a:rPr lang="lv-LV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netradicionālā kultūra</a:t>
            </a:r>
            <a:r>
              <a:rPr lang="lv-LV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taču tagad tā ir plaši audzēta un visu gadu tirgota, </a:t>
            </a:r>
            <a:r>
              <a:rPr lang="lv-LV" b="1" kern="100" noProof="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ogu cena praktiski nav mainījusies.</a:t>
            </a:r>
            <a:endParaRPr lang="lv-LV" noProof="0" dirty="0">
              <a:latin typeface="Trebuchet MS" panose="020B0603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D127242-92C7-CE1C-1ADD-5B07260C6B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3256"/>
            <a:ext cx="1189157" cy="11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893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E6CAA89-102C-813A-4118-641249DB9FEE}"/>
              </a:ext>
            </a:extLst>
          </p:cNvPr>
          <p:cNvSpPr txBox="1"/>
          <p:nvPr/>
        </p:nvSpPr>
        <p:spPr>
          <a:xfrm>
            <a:off x="3352800" y="2881263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sz="40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Paldies par uzmanību!</a:t>
            </a:r>
            <a:endParaRPr lang="lv-LV" sz="4000" dirty="0">
              <a:latin typeface="Trebuchet MS" panose="020B0603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90135F-665B-658D-1306-4F08DEB810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3256"/>
            <a:ext cx="1189157" cy="11247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DD188D2-170A-B1FD-1486-7CE424E984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466" y="4170993"/>
            <a:ext cx="2307067" cy="218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38606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563</TotalTime>
  <Words>777</Words>
  <Application>Microsoft Office PowerPoint</Application>
  <PresentationFormat>Widescreen</PresentationFormat>
  <Paragraphs>84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Trebuchet MS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Augļkopības nozares aktualitātes un krūmmelleņu audzēšanas iespējas un izaicinājumi</dc:title>
  <dc:creator>Latvijas Augļkopju Asociācija</dc:creator>
  <cp:lastModifiedBy>Renāte Kajaka</cp:lastModifiedBy>
  <cp:revision>51</cp:revision>
  <dcterms:created xsi:type="dcterms:W3CDTF">2024-02-26T16:43:17Z</dcterms:created>
  <dcterms:modified xsi:type="dcterms:W3CDTF">2025-02-13T15:49:18Z</dcterms:modified>
</cp:coreProperties>
</file>