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2"/>
  </p:notesMasterIdLst>
  <p:sldIdLst>
    <p:sldId id="311" r:id="rId2"/>
    <p:sldId id="666" r:id="rId3"/>
    <p:sldId id="438" r:id="rId4"/>
    <p:sldId id="442" r:id="rId5"/>
    <p:sldId id="439" r:id="rId6"/>
    <p:sldId id="2174" r:id="rId7"/>
    <p:sldId id="443" r:id="rId8"/>
    <p:sldId id="2183" r:id="rId9"/>
    <p:sldId id="2175" r:id="rId10"/>
    <p:sldId id="2176" r:id="rId11"/>
    <p:sldId id="2177" r:id="rId12"/>
    <p:sldId id="2179" r:id="rId13"/>
    <p:sldId id="2180" r:id="rId14"/>
    <p:sldId id="2168" r:id="rId15"/>
    <p:sldId id="2169" r:id="rId16"/>
    <p:sldId id="672" r:id="rId17"/>
    <p:sldId id="669" r:id="rId18"/>
    <p:sldId id="670" r:id="rId19"/>
    <p:sldId id="2161" r:id="rId20"/>
    <p:sldId id="674" r:id="rId21"/>
    <p:sldId id="2157" r:id="rId22"/>
    <p:sldId id="1917" r:id="rId23"/>
    <p:sldId id="2159" r:id="rId24"/>
    <p:sldId id="664" r:id="rId25"/>
    <p:sldId id="665" r:id="rId26"/>
    <p:sldId id="2181" r:id="rId27"/>
    <p:sldId id="2178" r:id="rId28"/>
    <p:sldId id="668" r:id="rId29"/>
    <p:sldId id="2182" r:id="rId30"/>
    <p:sldId id="2190" r:id="rId31"/>
    <p:sldId id="387" r:id="rId32"/>
    <p:sldId id="2184" r:id="rId33"/>
    <p:sldId id="2165" r:id="rId34"/>
    <p:sldId id="405" r:id="rId35"/>
    <p:sldId id="2187" r:id="rId36"/>
    <p:sldId id="2188" r:id="rId37"/>
    <p:sldId id="2185" r:id="rId38"/>
    <p:sldId id="2186" r:id="rId39"/>
    <p:sldId id="2189" r:id="rId40"/>
    <p:sldId id="261" r:id="rId41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4" autoAdjust="0"/>
    <p:restoredTop sz="95262" autoAdjust="0"/>
  </p:normalViewPr>
  <p:slideViewPr>
    <p:cSldViewPr snapToGrid="0">
      <p:cViewPr varScale="1">
        <p:scale>
          <a:sx n="86" d="100"/>
          <a:sy n="86" d="100"/>
        </p:scale>
        <p:origin x="4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B738B-3608-4796-BE37-CF3DC4D7B9B1}" type="datetimeFigureOut">
              <a:rPr lang="lv-LV" smtClean="0"/>
              <a:t>01.03.2019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EEC03-B112-4D6E-9293-68A651863AC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3852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EEC03-B112-4D6E-9293-68A651863AC2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78894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EEC03-B112-4D6E-9293-68A651863AC2}" type="slidenum">
              <a:rPr lang="lv-LV" smtClean="0"/>
              <a:t>40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1551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EEC03-B112-4D6E-9293-68A651863AC2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59713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EEC03-B112-4D6E-9293-68A651863AC2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41677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EEC03-B112-4D6E-9293-68A651863AC2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8761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EEC03-B112-4D6E-9293-68A651863AC2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75905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EEC03-B112-4D6E-9293-68A651863AC2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61076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BF3C575A-8C8F-40B4-AF0D-9FDCA0545B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r" defTabSz="877888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2475" indent="-288925" algn="r" defTabSz="877888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7288" indent="-230188" algn="r" defTabSz="877888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0838" indent="-230188" algn="r" defTabSz="877888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4388" indent="-230188" algn="r" defTabSz="877888" rtl="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1588" indent="-230188" algn="r" defTabSz="877888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98788" indent="-230188" algn="r" defTabSz="877888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55988" indent="-230188" algn="r" defTabSz="877888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3188" indent="-230188" algn="r" defTabSz="877888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</a:pPr>
            <a:fld id="{8850A6CE-2408-49EF-9789-BAB26ACD8F29}" type="slidenum">
              <a:rPr lang="he-IL" altLang="he-IL" smtClean="0"/>
              <a:pPr rtl="0">
                <a:spcBef>
                  <a:spcPct val="0"/>
                </a:spcBef>
              </a:pPr>
              <a:t>21</a:t>
            </a:fld>
            <a:endParaRPr lang="en-US" altLang="he-IL"/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158EC58C-2571-4DC2-9CCB-6F1CBB3694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5763" y="687388"/>
            <a:ext cx="6089650" cy="3425825"/>
          </a:xfrm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0FAB4879-BDA8-4235-BC92-275F19B34F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e-IL" altLang="he-IL"/>
          </a:p>
        </p:txBody>
      </p:sp>
    </p:spTree>
    <p:extLst>
      <p:ext uri="{BB962C8B-B14F-4D97-AF65-F5344CB8AC3E}">
        <p14:creationId xmlns:p14="http://schemas.microsoft.com/office/powerpoint/2010/main" val="3640936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/>
              <a:t>xxx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EEC03-B112-4D6E-9293-68A651863AC2}" type="slidenum">
              <a:rPr lang="lv-LV" smtClean="0"/>
              <a:t>34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26567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EEC03-B112-4D6E-9293-68A651863AC2}" type="slidenum">
              <a:rPr lang="lv-LV" smtClean="0"/>
              <a:t>35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4885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9AE7-19BD-4CCA-99CA-CB57CF76B64C}" type="datetime1">
              <a:rPr lang="lv-LV" smtClean="0"/>
              <a:t>01.03.2019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1F0E-2AD2-446C-9E9F-F3C129AE0F6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5778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FFEB-7BAF-4548-8496-BF9128F87E55}" type="datetime1">
              <a:rPr lang="lv-LV" smtClean="0"/>
              <a:t>01.03.2019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1F0E-2AD2-446C-9E9F-F3C129AE0F6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27434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CB89E-89DF-46C1-B9D2-DC5007AA3AF3}" type="datetime1">
              <a:rPr lang="lv-LV" smtClean="0"/>
              <a:t>01.03.2019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1F0E-2AD2-446C-9E9F-F3C129AE0F60}" type="slidenum">
              <a:rPr lang="lv-LV" smtClean="0"/>
              <a:t>‹#›</a:t>
            </a:fld>
            <a:endParaRPr lang="lv-LV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5561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1AB4-DBCE-4F33-888A-D2E68E0ED31D}" type="datetime1">
              <a:rPr lang="lv-LV" smtClean="0"/>
              <a:t>01.03.2019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1F0E-2AD2-446C-9E9F-F3C129AE0F6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3980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9A559-DD90-41E1-B54B-9CE3157BEF93}" type="datetime1">
              <a:rPr lang="lv-LV" smtClean="0"/>
              <a:t>01.03.2019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1F0E-2AD2-446C-9E9F-F3C129AE0F60}" type="slidenum">
              <a:rPr lang="lv-LV" smtClean="0"/>
              <a:t>‹#›</a:t>
            </a:fld>
            <a:endParaRPr lang="lv-LV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954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DC0EF-CF11-4C0E-B97E-B69760FFDD73}" type="datetime1">
              <a:rPr lang="lv-LV" smtClean="0"/>
              <a:t>01.03.2019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1F0E-2AD2-446C-9E9F-F3C129AE0F6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40078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4641A-E138-4105-BE78-362444D043B2}" type="datetime1">
              <a:rPr lang="lv-LV" smtClean="0"/>
              <a:t>01.03.2019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1F0E-2AD2-446C-9E9F-F3C129AE0F6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05203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8A63-E8B8-4B07-B806-C93BBEB2428F}" type="datetime1">
              <a:rPr lang="lv-LV" smtClean="0"/>
              <a:t>01.03.2019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1F0E-2AD2-446C-9E9F-F3C129AE0F6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83345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he-IL" noProof="0"/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5E74E6D0-BC74-4167-AC65-CF53F9BCF0F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 b="1">
                <a:latin typeface="Arial Narrow" panose="020B0606020202030204" pitchFamily="34" charset="0"/>
              </a:defRPr>
            </a:lvl1pPr>
          </a:lstStyle>
          <a:p>
            <a:pPr>
              <a:defRPr/>
            </a:pPr>
            <a:fld id="{FE67905E-23C0-44B7-A152-E2A50DD2796A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72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BC588-BF0B-41E2-8835-79E0BAE58B58}" type="datetime1">
              <a:rPr lang="lv-LV" smtClean="0"/>
              <a:t>01.03.2019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1F0E-2AD2-446C-9E9F-F3C129AE0F6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5989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503AB-7F2D-4C9D-9F03-D3C74FC2EA00}" type="datetime1">
              <a:rPr lang="lv-LV" smtClean="0"/>
              <a:t>01.03.2019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1F0E-2AD2-446C-9E9F-F3C129AE0F6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0586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EE5B4-10FE-4FA3-AE7D-C5827C0220B2}" type="datetime1">
              <a:rPr lang="lv-LV" smtClean="0"/>
              <a:t>01.03.2019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1F0E-2AD2-446C-9E9F-F3C129AE0F6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44430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27C17-A9C3-4CC1-A471-F035553A04F3}" type="datetime1">
              <a:rPr lang="lv-LV" smtClean="0"/>
              <a:t>01.03.2019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1F0E-2AD2-446C-9E9F-F3C129AE0F6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09971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6D140-EC1D-4540-83C1-0D5B379FAE6E}" type="datetime1">
              <a:rPr lang="lv-LV" smtClean="0"/>
              <a:t>01.03.2019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1F0E-2AD2-446C-9E9F-F3C129AE0F6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61159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20F20-BE5E-4939-AEC3-F93C664CDB69}" type="datetime1">
              <a:rPr lang="lv-LV" smtClean="0"/>
              <a:t>01.03.2019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1F0E-2AD2-446C-9E9F-F3C129AE0F6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510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AFE2D-2228-4D5C-9D99-89D13439AB3C}" type="datetime1">
              <a:rPr lang="lv-LV" smtClean="0"/>
              <a:t>01.03.2019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1F0E-2AD2-446C-9E9F-F3C129AE0F6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2896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836D7-A812-4D3F-9393-57FAD219438E}" type="datetime1">
              <a:rPr lang="lv-LV" smtClean="0"/>
              <a:t>01.03.2019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A1F0E-2AD2-446C-9E9F-F3C129AE0F6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409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F9E13-27FC-472C-8F74-093087C88413}" type="datetime1">
              <a:rPr lang="lv-LV" smtClean="0"/>
              <a:t>01.03.2019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21A1F0E-2AD2-446C-9E9F-F3C129AE0F6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5679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68819" y="2417413"/>
            <a:ext cx="7766936" cy="1646302"/>
          </a:xfrm>
        </p:spPr>
        <p:txBody>
          <a:bodyPr/>
          <a:lstStyle/>
          <a:p>
            <a:r>
              <a:rPr lang="lv-LV" dirty="0"/>
              <a:t>A.M.Ozoli SIA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320" y="631568"/>
            <a:ext cx="3238500" cy="1143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5151" y="4063715"/>
            <a:ext cx="3831146" cy="1096899"/>
          </a:xfrm>
        </p:spPr>
        <p:txBody>
          <a:bodyPr>
            <a:normAutofit/>
          </a:bodyPr>
          <a:lstStyle/>
          <a:p>
            <a:pPr algn="ctr"/>
            <a:r>
              <a:rPr lang="lv-LV" dirty="0"/>
              <a:t>Dārzkopības konference</a:t>
            </a:r>
          </a:p>
          <a:p>
            <a:pPr algn="ctr"/>
            <a:r>
              <a:rPr lang="lv-LV" dirty="0"/>
              <a:t>  Aigars Miglāns                                           2019.03.01.</a:t>
            </a:r>
          </a:p>
        </p:txBody>
      </p:sp>
    </p:spTree>
    <p:extLst>
      <p:ext uri="{BB962C8B-B14F-4D97-AF65-F5344CB8AC3E}">
        <p14:creationId xmlns:p14="http://schemas.microsoft.com/office/powerpoint/2010/main" val="1739664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Loģistika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6562DA-8B8B-4905-9D59-79F5F4E2B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06" y="1455386"/>
            <a:ext cx="7217244" cy="5412933"/>
          </a:xfrm>
        </p:spPr>
      </p:pic>
    </p:spTree>
    <p:extLst>
      <p:ext uri="{BB962C8B-B14F-4D97-AF65-F5344CB8AC3E}">
        <p14:creationId xmlns:p14="http://schemas.microsoft.com/office/powerpoint/2010/main" val="2060276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Loģistika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C67B88-6936-49D3-9DA1-070DE601A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3314" name="Picture 2" descr="AttÄlu rezultÄti vaicÄjumam âotte growing tablesâ">
            <a:extLst>
              <a:ext uri="{FF2B5EF4-FFF2-40B4-BE49-F238E27FC236}">
                <a16:creationId xmlns:a16="http://schemas.microsoft.com/office/drawing/2014/main" id="{B9A8FBB9-971C-4A42-B030-BBADCB7F3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7" y="1336519"/>
            <a:ext cx="8293367" cy="552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663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Podojamās mašīnas</a:t>
            </a:r>
          </a:p>
        </p:txBody>
      </p:sp>
      <p:pic>
        <p:nvPicPr>
          <p:cNvPr id="2050" name="Picture 2" descr="AttÄlu rezultÄti vaicÄjumam âda ros potting machineâ">
            <a:extLst>
              <a:ext uri="{FF2B5EF4-FFF2-40B4-BE49-F238E27FC236}">
                <a16:creationId xmlns:a16="http://schemas.microsoft.com/office/drawing/2014/main" id="{CD92CB78-9983-477F-B41D-44A2D6A17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6" t="15736" r="10836" b="15397"/>
          <a:stretch/>
        </p:blipFill>
        <p:spPr bwMode="auto">
          <a:xfrm>
            <a:off x="1145219" y="2041863"/>
            <a:ext cx="5690587" cy="472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19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Laistīšanas automatizācija</a:t>
            </a:r>
          </a:p>
        </p:txBody>
      </p:sp>
      <p:pic>
        <p:nvPicPr>
          <p:cNvPr id="3078" name="Picture 6" descr="Image result for netafim irrigation for greenhouses fertikit">
            <a:extLst>
              <a:ext uri="{FF2B5EF4-FFF2-40B4-BE49-F238E27FC236}">
                <a16:creationId xmlns:a16="http://schemas.microsoft.com/office/drawing/2014/main" id="{20A100A3-ADB9-4384-92FF-85C71AC1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84" y="1605134"/>
            <a:ext cx="4852032" cy="359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3B6B361-ABB8-4D57-AF0B-342474658861}"/>
              </a:ext>
            </a:extLst>
          </p:cNvPr>
          <p:cNvSpPr txBox="1">
            <a:spLocks/>
          </p:cNvSpPr>
          <p:nvPr/>
        </p:nvSpPr>
        <p:spPr>
          <a:xfrm>
            <a:off x="4671961" y="5473392"/>
            <a:ext cx="3178857" cy="56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400" dirty="0"/>
              <a:t>Mēslošanas mezgls</a:t>
            </a:r>
          </a:p>
        </p:txBody>
      </p:sp>
      <p:pic>
        <p:nvPicPr>
          <p:cNvPr id="1026" name="Picture 2" descr="AttÄlu rezultÄti vaicÄjumam ânetafim irrigation timerâ">
            <a:extLst>
              <a:ext uri="{FF2B5EF4-FFF2-40B4-BE49-F238E27FC236}">
                <a16:creationId xmlns:a16="http://schemas.microsoft.com/office/drawing/2014/main" id="{F6A73B2C-4475-4AA4-9DC1-8DBA0F631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07" y="1774980"/>
            <a:ext cx="2651589" cy="359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E8BB1A-EEAE-46ED-886F-4D515A126915}"/>
              </a:ext>
            </a:extLst>
          </p:cNvPr>
          <p:cNvSpPr txBox="1">
            <a:spLocks/>
          </p:cNvSpPr>
          <p:nvPr/>
        </p:nvSpPr>
        <p:spPr>
          <a:xfrm>
            <a:off x="1035545" y="5473392"/>
            <a:ext cx="3178857" cy="56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2400" dirty="0"/>
              <a:t>Taimeris</a:t>
            </a:r>
          </a:p>
        </p:txBody>
      </p:sp>
    </p:spTree>
    <p:extLst>
      <p:ext uri="{BB962C8B-B14F-4D97-AF65-F5344CB8AC3E}">
        <p14:creationId xmlns:p14="http://schemas.microsoft.com/office/powerpoint/2010/main" val="3580110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244798" y="1240030"/>
            <a:ext cx="8676456" cy="4476750"/>
          </a:xfrm>
        </p:spPr>
        <p:txBody>
          <a:bodyPr>
            <a:normAutofit/>
          </a:bodyPr>
          <a:lstStyle/>
          <a:p>
            <a:pPr algn="l"/>
            <a:r>
              <a:rPr lang="lv-LV" dirty="0">
                <a:latin typeface="Calibri" panose="020F0502020204030204" pitchFamily="34" charset="0"/>
              </a:rPr>
              <a:t>Organiski audzēts</a:t>
            </a:r>
            <a:endParaRPr lang="nl-BE" dirty="0">
              <a:latin typeface="Calibri" panose="020F0502020204030204" pitchFamily="34" charset="0"/>
            </a:endParaRPr>
          </a:p>
          <a:p>
            <a:pPr lvl="1"/>
            <a:r>
              <a:rPr lang="lv-LV" sz="1800" dirty="0">
                <a:latin typeface="Calibri" panose="020F0502020204030204" pitchFamily="34" charset="0"/>
              </a:rPr>
              <a:t>Audzēts saskaņā ar regulas noteikumiem</a:t>
            </a:r>
            <a:r>
              <a:rPr lang="nl-BE" sz="1800" dirty="0">
                <a:latin typeface="Calibri" panose="020F0502020204030204" pitchFamily="34" charset="0"/>
              </a:rPr>
              <a:t>:</a:t>
            </a:r>
          </a:p>
          <a:p>
            <a:pPr lvl="2"/>
            <a:r>
              <a:rPr lang="lv-LV" sz="1800" dirty="0">
                <a:latin typeface="Calibri" panose="020F0502020204030204" pitchFamily="34" charset="0"/>
              </a:rPr>
              <a:t>Noteiktas augsnes sekas prasības.</a:t>
            </a:r>
            <a:endParaRPr lang="nl-BE" sz="1800" dirty="0">
              <a:latin typeface="Calibri" panose="020F0502020204030204" pitchFamily="34" charset="0"/>
            </a:endParaRPr>
          </a:p>
          <a:p>
            <a:pPr lvl="2"/>
            <a:r>
              <a:rPr lang="lv-LV" sz="1800" dirty="0">
                <a:latin typeface="Calibri" panose="020F0502020204030204" pitchFamily="34" charset="0"/>
              </a:rPr>
              <a:t>Bioloģiski audzētas sēklas</a:t>
            </a:r>
            <a:r>
              <a:rPr lang="nl-BE" sz="1800" dirty="0">
                <a:latin typeface="Calibri" panose="020F0502020204030204" pitchFamily="34" charset="0"/>
              </a:rPr>
              <a:t>, n</a:t>
            </a:r>
            <a:r>
              <a:rPr lang="lv-LV" sz="1800" dirty="0">
                <a:latin typeface="Calibri" panose="020F0502020204030204" pitchFamily="34" charset="0"/>
              </a:rPr>
              <a:t>e</a:t>
            </a:r>
            <a:r>
              <a:rPr lang="nl-BE" sz="1800" dirty="0">
                <a:latin typeface="Calibri" panose="020F0502020204030204" pitchFamily="34" charset="0"/>
              </a:rPr>
              <a:t> </a:t>
            </a:r>
            <a:r>
              <a:rPr lang="lv-LV" sz="1800" dirty="0">
                <a:latin typeface="Calibri" panose="020F0502020204030204" pitchFamily="34" charset="0"/>
              </a:rPr>
              <a:t>Ģ</a:t>
            </a:r>
            <a:r>
              <a:rPr lang="nl-BE" sz="1800" dirty="0">
                <a:latin typeface="Calibri" panose="020F0502020204030204" pitchFamily="34" charset="0"/>
              </a:rPr>
              <a:t>MO</a:t>
            </a:r>
            <a:r>
              <a:rPr lang="lv-LV" sz="1800" dirty="0">
                <a:latin typeface="Calibri" panose="020F0502020204030204" pitchFamily="34" charset="0"/>
              </a:rPr>
              <a:t>.</a:t>
            </a:r>
            <a:endParaRPr lang="nl-BE" sz="1800" dirty="0">
              <a:latin typeface="Calibri" panose="020F0502020204030204" pitchFamily="34" charset="0"/>
            </a:endParaRPr>
          </a:p>
          <a:p>
            <a:pPr lvl="2"/>
            <a:r>
              <a:rPr lang="lv-LV" sz="1800" dirty="0">
                <a:latin typeface="Calibri" panose="020F0502020204030204" pitchFamily="34" charset="0"/>
              </a:rPr>
              <a:t>Tradicionālos minerālmēslus, ķīmiskos augu aizsardzības līdzekļus nevar lietot.</a:t>
            </a:r>
            <a:endParaRPr lang="nl-BE" sz="1800" dirty="0">
              <a:latin typeface="Calibri" panose="020F0502020204030204" pitchFamily="34" charset="0"/>
            </a:endParaRPr>
          </a:p>
          <a:p>
            <a:pPr lvl="2"/>
            <a:r>
              <a:rPr lang="lv-LV" sz="1800" dirty="0">
                <a:latin typeface="Calibri" panose="020F0502020204030204" pitchFamily="34" charset="0"/>
              </a:rPr>
              <a:t>Organiskos, dabiskos minerālmēslus un augu aizsardzības līdzekļus var lietot.</a:t>
            </a:r>
            <a:endParaRPr lang="nl-BE" sz="1800" dirty="0">
              <a:latin typeface="Calibri" panose="020F0502020204030204" pitchFamily="34" charset="0"/>
            </a:endParaRPr>
          </a:p>
          <a:p>
            <a:pPr lvl="2"/>
            <a:r>
              <a:rPr lang="lv-LV" sz="1800" dirty="0">
                <a:latin typeface="Calibri" panose="020F0502020204030204" pitchFamily="34" charset="0"/>
              </a:rPr>
              <a:t>Obligāta sertifikācija un inspekcijas.</a:t>
            </a:r>
            <a:endParaRPr lang="nl-BE" sz="1800" dirty="0">
              <a:latin typeface="Calibri" panose="020F0502020204030204" pitchFamily="34" charset="0"/>
            </a:endParaRPr>
          </a:p>
        </p:txBody>
      </p:sp>
      <p:pic>
        <p:nvPicPr>
          <p:cNvPr id="2052" name="Picture 4" descr="http://www.greenerchoices.org/eco-labels/media%2Ftexas_dofa_organic_log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65" y="4275360"/>
            <a:ext cx="142875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greenerchoices.org/eco-labels/media%2Fusdaorgani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65" y="4370157"/>
            <a:ext cx="1156455" cy="115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natuurlijkemoestuin.be/wp-content/uploads/2012/08/biolab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970" y="4248000"/>
            <a:ext cx="5820266" cy="256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labelinfo.be/sites/default/files/label/eu_biolabe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765" y="5561235"/>
            <a:ext cx="1296765" cy="129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labelinfo.be/sites/default/files/label/bio_equitable_organic_fairtrad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66" y="5519151"/>
            <a:ext cx="1164083" cy="116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Organisks, bez pesticīdiem</a:t>
            </a:r>
          </a:p>
        </p:txBody>
      </p:sp>
      <p:pic>
        <p:nvPicPr>
          <p:cNvPr id="9" name="Picture 2" descr="AttÄlu rezultÄti vaicÄjumam âlatvija eko produktsâ">
            <a:extLst>
              <a:ext uri="{FF2B5EF4-FFF2-40B4-BE49-F238E27FC236}">
                <a16:creationId xmlns:a16="http://schemas.microsoft.com/office/drawing/2014/main" id="{16FB650C-5733-48B6-8B2A-88E1F7B83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787" y="3180652"/>
            <a:ext cx="1532334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71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lovelace-media.imgix.net/uploads/315/e1e3aa20-da13-0132-bfdd-0a13eebe068d.jpg?w=670&amp;fit=max&amp;auto=format&amp;q=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701" y="2916311"/>
            <a:ext cx="1743229" cy="1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677334" y="1561306"/>
            <a:ext cx="8676456" cy="4476750"/>
          </a:xfrm>
        </p:spPr>
        <p:txBody>
          <a:bodyPr>
            <a:normAutofit/>
          </a:bodyPr>
          <a:lstStyle/>
          <a:p>
            <a:r>
              <a:rPr lang="nl-BE" dirty="0">
                <a:latin typeface="Calibri" panose="020F0502020204030204" pitchFamily="34" charset="0"/>
              </a:rPr>
              <a:t>“</a:t>
            </a:r>
            <a:r>
              <a:rPr lang="lv-LV" dirty="0">
                <a:latin typeface="Calibri" panose="020F0502020204030204" pitchFamily="34" charset="0"/>
              </a:rPr>
              <a:t>Bez pesticīdu atliekām</a:t>
            </a:r>
            <a:r>
              <a:rPr lang="nl-BE" dirty="0">
                <a:latin typeface="Calibri" panose="020F0502020204030204" pitchFamily="34" charset="0"/>
              </a:rPr>
              <a:t>” </a:t>
            </a:r>
            <a:r>
              <a:rPr lang="lv-LV" dirty="0">
                <a:latin typeface="Calibri" panose="020F0502020204030204" pitchFamily="34" charset="0"/>
              </a:rPr>
              <a:t>audzēšana</a:t>
            </a:r>
            <a:endParaRPr lang="nl-BE" dirty="0">
              <a:latin typeface="Calibri" panose="020F0502020204030204" pitchFamily="34" charset="0"/>
            </a:endParaRPr>
          </a:p>
          <a:p>
            <a:pPr lvl="1"/>
            <a:r>
              <a:rPr lang="lv-LV" sz="1800" dirty="0">
                <a:latin typeface="Calibri" panose="020F0502020204030204" pitchFamily="34" charset="0"/>
              </a:rPr>
              <a:t>Gala produkta kvalitāte</a:t>
            </a:r>
            <a:endParaRPr lang="nl-BE" sz="1800" dirty="0">
              <a:latin typeface="Calibri" panose="020F0502020204030204" pitchFamily="34" charset="0"/>
            </a:endParaRPr>
          </a:p>
          <a:p>
            <a:pPr lvl="2"/>
            <a:r>
              <a:rPr lang="lv-LV" sz="1800" dirty="0">
                <a:latin typeface="Calibri" panose="020F0502020204030204" pitchFamily="34" charset="0"/>
              </a:rPr>
              <a:t>Tradicionālo minerālmēslu lietošana ir atļauta</a:t>
            </a:r>
            <a:endParaRPr lang="nl-BE" sz="1800" dirty="0">
              <a:latin typeface="Calibri" panose="020F0502020204030204" pitchFamily="34" charset="0"/>
            </a:endParaRPr>
          </a:p>
          <a:p>
            <a:pPr lvl="2"/>
            <a:r>
              <a:rPr lang="lv-LV" sz="1800" dirty="0">
                <a:latin typeface="Calibri" panose="020F0502020204030204" pitchFamily="34" charset="0"/>
              </a:rPr>
              <a:t>Nelieto ķīmiskos AAL vai kas atstāj neizmērāmas </a:t>
            </a:r>
            <a:r>
              <a:rPr lang="nl-BE" sz="1800" dirty="0">
                <a:latin typeface="Calibri" panose="020F0502020204030204" pitchFamily="34" charset="0"/>
              </a:rPr>
              <a:t>( </a:t>
            </a:r>
            <a:r>
              <a:rPr lang="lv-LV" sz="1800" dirty="0">
                <a:latin typeface="Calibri" panose="020F0502020204030204" pitchFamily="34" charset="0"/>
              </a:rPr>
              <a:t>zem</a:t>
            </a:r>
            <a:r>
              <a:rPr lang="nl-BE" sz="1800" dirty="0">
                <a:latin typeface="Calibri" panose="020F0502020204030204" pitchFamily="34" charset="0"/>
              </a:rPr>
              <a:t>&lt; 0,01 ppm) </a:t>
            </a:r>
            <a:r>
              <a:rPr lang="lv-LV" sz="1800" dirty="0">
                <a:latin typeface="Calibri" panose="020F0502020204030204" pitchFamily="34" charset="0"/>
              </a:rPr>
              <a:t>atliekas</a:t>
            </a:r>
            <a:endParaRPr lang="nl-BE" sz="1800" dirty="0">
              <a:latin typeface="Calibri" panose="020F0502020204030204" pitchFamily="34" charset="0"/>
            </a:endParaRPr>
          </a:p>
          <a:p>
            <a:pPr lvl="1"/>
            <a:r>
              <a:rPr lang="lv-LV" sz="1800" dirty="0">
                <a:latin typeface="Calibri" panose="020F0502020204030204" pitchFamily="34" charset="0"/>
              </a:rPr>
              <a:t>Sertificējams</a:t>
            </a:r>
            <a:endParaRPr lang="nl-BE" sz="1800" dirty="0">
              <a:latin typeface="Calibri" panose="020F0502020204030204" pitchFamily="34" charset="0"/>
            </a:endParaRPr>
          </a:p>
          <a:p>
            <a:pPr marL="0" indent="0" algn="l">
              <a:buNone/>
            </a:pPr>
            <a:endParaRPr lang="nl-BE" dirty="0">
              <a:latin typeface="Calibri" panose="020F0502020204030204" pitchFamily="34" charset="0"/>
            </a:endParaRPr>
          </a:p>
          <a:p>
            <a:pPr algn="l"/>
            <a:r>
              <a:rPr lang="nl-BE" dirty="0">
                <a:latin typeface="Calibri" panose="020F0502020204030204" pitchFamily="34" charset="0"/>
              </a:rPr>
              <a:t>“</a:t>
            </a:r>
            <a:r>
              <a:rPr lang="lv-LV" dirty="0">
                <a:latin typeface="Calibri" panose="020F0502020204030204" pitchFamily="34" charset="0"/>
              </a:rPr>
              <a:t>Bez pesticīdiem</a:t>
            </a:r>
            <a:r>
              <a:rPr lang="nl-BE" dirty="0">
                <a:latin typeface="Calibri" panose="020F0502020204030204" pitchFamily="34" charset="0"/>
              </a:rPr>
              <a:t>” </a:t>
            </a:r>
            <a:r>
              <a:rPr lang="lv-LV" dirty="0">
                <a:latin typeface="Calibri" panose="020F0502020204030204" pitchFamily="34" charset="0"/>
              </a:rPr>
              <a:t>audzēšana</a:t>
            </a:r>
            <a:endParaRPr lang="nl-BE" dirty="0">
              <a:latin typeface="Calibri" panose="020F0502020204030204" pitchFamily="34" charset="0"/>
            </a:endParaRPr>
          </a:p>
          <a:p>
            <a:pPr lvl="1"/>
            <a:r>
              <a:rPr lang="lv-LV" sz="1800" dirty="0">
                <a:latin typeface="Calibri" panose="020F0502020204030204" pitchFamily="34" charset="0"/>
              </a:rPr>
              <a:t>Gala produkta kvalitāte</a:t>
            </a:r>
            <a:endParaRPr lang="nl-BE" sz="1800" dirty="0">
              <a:latin typeface="Calibri" panose="020F0502020204030204" pitchFamily="34" charset="0"/>
            </a:endParaRPr>
          </a:p>
          <a:p>
            <a:pPr lvl="1"/>
            <a:r>
              <a:rPr lang="lv-LV" sz="1800" dirty="0">
                <a:latin typeface="Calibri" panose="020F0502020204030204" pitchFamily="34" charset="0"/>
              </a:rPr>
              <a:t>Kā </a:t>
            </a:r>
            <a:r>
              <a:rPr lang="nl-BE" sz="1800" dirty="0">
                <a:latin typeface="Calibri" panose="020F0502020204030204" pitchFamily="34" charset="0"/>
              </a:rPr>
              <a:t>“</a:t>
            </a:r>
            <a:r>
              <a:rPr lang="lv-LV" sz="1800" dirty="0">
                <a:latin typeface="Calibri" panose="020F0502020204030204" pitchFamily="34" charset="0"/>
              </a:rPr>
              <a:t>bez atliekām</a:t>
            </a:r>
            <a:r>
              <a:rPr lang="nl-BE" sz="1800" dirty="0">
                <a:latin typeface="Calibri" panose="020F0502020204030204" pitchFamily="34" charset="0"/>
              </a:rPr>
              <a:t>”</a:t>
            </a:r>
            <a:r>
              <a:rPr lang="lv-LV" sz="1800" dirty="0">
                <a:latin typeface="Calibri" panose="020F0502020204030204" pitchFamily="34" charset="0"/>
              </a:rPr>
              <a:t>,</a:t>
            </a:r>
            <a:r>
              <a:rPr lang="nl-BE" sz="1800" dirty="0">
                <a:latin typeface="Calibri" panose="020F0502020204030204" pitchFamily="34" charset="0"/>
              </a:rPr>
              <a:t> </a:t>
            </a:r>
            <a:r>
              <a:rPr lang="lv-LV" sz="1800" dirty="0">
                <a:latin typeface="Calibri" panose="020F0502020204030204" pitchFamily="34" charset="0"/>
              </a:rPr>
              <a:t>bet pilnībā netiek izmantot ķīmijas vai pesticīdi</a:t>
            </a:r>
            <a:endParaRPr lang="nl-BE" sz="1800" dirty="0">
              <a:latin typeface="Calibri" panose="020F0502020204030204" pitchFamily="34" charset="0"/>
            </a:endParaRPr>
          </a:p>
          <a:p>
            <a:pPr lvl="1"/>
            <a:r>
              <a:rPr lang="lv-LV" sz="1800" dirty="0">
                <a:latin typeface="Calibri" panose="020F0502020204030204" pitchFamily="34" charset="0"/>
              </a:rPr>
              <a:t>Nesertificē, balstās uz uzticamību</a:t>
            </a:r>
            <a:endParaRPr lang="nl-BE" sz="1800" dirty="0">
              <a:latin typeface="Calibri" panose="020F0502020204030204" pitchFamily="34" charset="0"/>
            </a:endParaRPr>
          </a:p>
          <a:p>
            <a:pPr lvl="1"/>
            <a:endParaRPr lang="nl-BE" sz="1800" dirty="0">
              <a:latin typeface="Calibri" panose="020F0502020204030204" pitchFamily="34" charset="0"/>
            </a:endParaRPr>
          </a:p>
          <a:p>
            <a:pPr lvl="1"/>
            <a:endParaRPr lang="nl-BE" sz="1800" dirty="0">
              <a:latin typeface="Calibri" panose="020F0502020204030204" pitchFamily="34" charset="0"/>
            </a:endParaRPr>
          </a:p>
        </p:txBody>
      </p:sp>
      <p:pic>
        <p:nvPicPr>
          <p:cNvPr id="2050" name="Picture 2" descr="http://www.greenerchoices.org/eco-labels/media%2FSCS-Pesticide-Residue-Fre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517" y="3236149"/>
            <a:ext cx="1471811" cy="117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thehealthreportertv.files.wordpress.com/2015/02/pesticide_fre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153" y="5624115"/>
            <a:ext cx="1700188" cy="110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Organisks, bez pesticīdiem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182" y="5336865"/>
            <a:ext cx="3356661" cy="139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90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10"/>
          <p:cNvGrpSpPr>
            <a:grpSpLocks/>
          </p:cNvGrpSpPr>
          <p:nvPr/>
        </p:nvGrpSpPr>
        <p:grpSpPr bwMode="auto">
          <a:xfrm>
            <a:off x="5474902" y="1045115"/>
            <a:ext cx="2209800" cy="1001271"/>
            <a:chOff x="281" y="2033"/>
            <a:chExt cx="5196" cy="653"/>
          </a:xfrm>
        </p:grpSpPr>
        <p:sp>
          <p:nvSpPr>
            <p:cNvPr id="6" name="AutoShape 7">
              <a:extLst>
                <a:ext uri="{FF2B5EF4-FFF2-40B4-BE49-F238E27FC236}">
                  <a16:creationId xmlns:a16="http://schemas.microsoft.com/office/drawing/2014/main" id="{CF19961C-0B36-4FC5-BD5E-96E0DC3AF63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21" y="2033"/>
              <a:ext cx="4924" cy="653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noFill/>
              <a:round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/>
            <a:lstStyle/>
            <a:p>
              <a:pPr rtl="1" eaLnBrk="1" hangingPunct="1">
                <a:defRPr/>
              </a:pPr>
              <a:endParaRPr lang="he-IL" sz="2400">
                <a:solidFill>
                  <a:srgbClr val="000000"/>
                </a:solidFill>
              </a:endParaRPr>
            </a:p>
          </p:txBody>
        </p:sp>
        <p:sp>
          <p:nvSpPr>
            <p:cNvPr id="28696" name="AutoShape 8"/>
            <p:cNvSpPr>
              <a:spLocks noChangeArrowheads="1"/>
            </p:cNvSpPr>
            <p:nvPr/>
          </p:nvSpPr>
          <p:spPr bwMode="auto">
            <a:xfrm>
              <a:off x="281" y="2043"/>
              <a:ext cx="5196" cy="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lv-LV" altLang="he-IL" sz="2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Mazāk</a:t>
              </a:r>
              <a:endParaRPr lang="en-US" altLang="he-IL" sz="24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28676" name="Group 10"/>
          <p:cNvGrpSpPr>
            <a:grpSpLocks/>
          </p:cNvGrpSpPr>
          <p:nvPr/>
        </p:nvGrpSpPr>
        <p:grpSpPr bwMode="auto">
          <a:xfrm>
            <a:off x="880677" y="987965"/>
            <a:ext cx="2209800" cy="1001271"/>
            <a:chOff x="281" y="2033"/>
            <a:chExt cx="5196" cy="653"/>
          </a:xfrm>
        </p:grpSpPr>
        <p:sp>
          <p:nvSpPr>
            <p:cNvPr id="9" name="AutoShape 7">
              <a:extLst>
                <a:ext uri="{FF2B5EF4-FFF2-40B4-BE49-F238E27FC236}">
                  <a16:creationId xmlns:a16="http://schemas.microsoft.com/office/drawing/2014/main" id="{DC32CBB5-12E1-4BFA-90AD-CC8D82EC574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21" y="2033"/>
              <a:ext cx="4924" cy="653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noFill/>
              <a:round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/>
            <a:lstStyle/>
            <a:p>
              <a:pPr rtl="1" eaLnBrk="1" hangingPunct="1">
                <a:defRPr/>
              </a:pPr>
              <a:endParaRPr lang="he-IL" sz="2400">
                <a:solidFill>
                  <a:srgbClr val="000000"/>
                </a:solidFill>
              </a:endParaRPr>
            </a:p>
          </p:txBody>
        </p:sp>
        <p:sp>
          <p:nvSpPr>
            <p:cNvPr id="28694" name="AutoShape 8"/>
            <p:cNvSpPr>
              <a:spLocks noChangeArrowheads="1"/>
            </p:cNvSpPr>
            <p:nvPr/>
          </p:nvSpPr>
          <p:spPr bwMode="auto">
            <a:xfrm>
              <a:off x="281" y="2043"/>
              <a:ext cx="5196" cy="33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lv-LV" altLang="he-IL" sz="24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Vairāk</a:t>
              </a:r>
              <a:endParaRPr lang="en-US" altLang="he-IL" sz="24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6343266" y="2247068"/>
            <a:ext cx="13163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lv-LV" altLang="he-IL" sz="2400" dirty="0">
                <a:solidFill>
                  <a:srgbClr val="002060"/>
                </a:solidFill>
                <a:cs typeface="Arial" panose="020B0604020202020204" pitchFamily="34" charset="0"/>
              </a:rPr>
              <a:t>Enerģija</a:t>
            </a:r>
            <a:endParaRPr lang="en-US" altLang="he-IL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8678" name="Text Box 9"/>
          <p:cNvSpPr txBox="1">
            <a:spLocks noChangeArrowheads="1"/>
          </p:cNvSpPr>
          <p:nvPr/>
        </p:nvSpPr>
        <p:spPr bwMode="auto">
          <a:xfrm>
            <a:off x="6343265" y="2677281"/>
            <a:ext cx="10759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lv-LV" altLang="he-IL" sz="2400" dirty="0">
                <a:solidFill>
                  <a:srgbClr val="002060"/>
                </a:solidFill>
                <a:cs typeface="Arial" panose="020B0604020202020204" pitchFamily="34" charset="0"/>
              </a:rPr>
              <a:t>Ūdens</a:t>
            </a:r>
            <a:endParaRPr lang="en-US" altLang="he-IL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8679" name="Text Box 10"/>
          <p:cNvSpPr txBox="1">
            <a:spLocks noChangeArrowheads="1"/>
          </p:cNvSpPr>
          <p:nvPr/>
        </p:nvSpPr>
        <p:spPr bwMode="auto">
          <a:xfrm>
            <a:off x="6343266" y="3107493"/>
            <a:ext cx="19159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lv-LV" altLang="he-IL" sz="2400" dirty="0">
                <a:solidFill>
                  <a:srgbClr val="002060"/>
                </a:solidFill>
                <a:cs typeface="Arial" panose="020B0604020202020204" pitchFamily="34" charset="0"/>
              </a:rPr>
              <a:t>Minerālmēsli</a:t>
            </a:r>
            <a:endParaRPr lang="en-US" altLang="he-IL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8680" name="Text Box 11"/>
          <p:cNvSpPr txBox="1">
            <a:spLocks noChangeArrowheads="1"/>
          </p:cNvSpPr>
          <p:nvPr/>
        </p:nvSpPr>
        <p:spPr bwMode="auto">
          <a:xfrm>
            <a:off x="6343266" y="3536118"/>
            <a:ext cx="11256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lv-LV" altLang="he-IL" sz="2400" dirty="0">
                <a:solidFill>
                  <a:srgbClr val="002060"/>
                </a:solidFill>
                <a:cs typeface="Arial" panose="020B0604020202020204" pitchFamily="34" charset="0"/>
              </a:rPr>
              <a:t>Zemes</a:t>
            </a:r>
            <a:endParaRPr lang="en-US" altLang="he-IL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8681" name="Text Box 12"/>
          <p:cNvSpPr txBox="1">
            <a:spLocks noChangeArrowheads="1"/>
          </p:cNvSpPr>
          <p:nvPr/>
        </p:nvSpPr>
        <p:spPr bwMode="auto">
          <a:xfrm>
            <a:off x="955290" y="3663118"/>
            <a:ext cx="16385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lv-LV" altLang="he-IL" sz="2400" dirty="0">
                <a:solidFill>
                  <a:srgbClr val="002060"/>
                </a:solidFill>
                <a:cs typeface="Arial" panose="020B0604020202020204" pitchFamily="34" charset="0"/>
              </a:rPr>
              <a:t>Patstāvība</a:t>
            </a:r>
            <a:endParaRPr lang="en-US" altLang="he-IL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8682" name="Text Box 13"/>
          <p:cNvSpPr txBox="1">
            <a:spLocks noChangeArrowheads="1"/>
          </p:cNvSpPr>
          <p:nvPr/>
        </p:nvSpPr>
        <p:spPr bwMode="auto">
          <a:xfrm>
            <a:off x="6343265" y="3966331"/>
            <a:ext cx="1484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lv-LV" altLang="he-IL" sz="2400" dirty="0">
                <a:solidFill>
                  <a:srgbClr val="002060"/>
                </a:solidFill>
                <a:cs typeface="Arial" panose="020B0604020202020204" pitchFamily="34" charset="0"/>
              </a:rPr>
              <a:t>Izmaksas</a:t>
            </a:r>
            <a:endParaRPr lang="en-US" altLang="he-IL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6343266" y="4394956"/>
            <a:ext cx="8531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he-IL" sz="2400" dirty="0">
                <a:solidFill>
                  <a:srgbClr val="002060"/>
                </a:solidFill>
                <a:cs typeface="Arial" panose="020B0604020202020204" pitchFamily="34" charset="0"/>
              </a:rPr>
              <a:t>Risk</a:t>
            </a:r>
            <a:r>
              <a:rPr lang="lv-LV" altLang="he-IL" sz="2400" dirty="0">
                <a:solidFill>
                  <a:srgbClr val="002060"/>
                </a:solidFill>
                <a:cs typeface="Arial" panose="020B0604020202020204" pitchFamily="34" charset="0"/>
              </a:rPr>
              <a:t>i</a:t>
            </a:r>
            <a:endParaRPr lang="en-US" altLang="he-IL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8684" name="AutoShape 17"/>
          <p:cNvSpPr>
            <a:spLocks/>
          </p:cNvSpPr>
          <p:nvPr/>
        </p:nvSpPr>
        <p:spPr bwMode="auto">
          <a:xfrm rot="5400000">
            <a:off x="4374765" y="1340606"/>
            <a:ext cx="644525" cy="8458200"/>
          </a:xfrm>
          <a:prstGeom prst="rightBrace">
            <a:avLst>
              <a:gd name="adj1" fmla="val 35360"/>
              <a:gd name="adj2" fmla="val 49421"/>
            </a:avLst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hangingPunct="1"/>
            <a:endParaRPr lang="he-IL" altLang="he-IL" sz="28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8685" name="Group 10"/>
          <p:cNvGrpSpPr>
            <a:grpSpLocks/>
          </p:cNvGrpSpPr>
          <p:nvPr/>
        </p:nvGrpSpPr>
        <p:grpSpPr bwMode="auto">
          <a:xfrm>
            <a:off x="2220527" y="5949646"/>
            <a:ext cx="4953000" cy="630293"/>
            <a:chOff x="258" y="2033"/>
            <a:chExt cx="5242" cy="681"/>
          </a:xfrm>
        </p:grpSpPr>
        <p:sp>
          <p:nvSpPr>
            <p:cNvPr id="20" name="AutoShape 7">
              <a:extLst>
                <a:ext uri="{FF2B5EF4-FFF2-40B4-BE49-F238E27FC236}">
                  <a16:creationId xmlns:a16="http://schemas.microsoft.com/office/drawing/2014/main" id="{AEDD2C02-32ED-4FBC-A8CD-A6C2EF668E5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21" y="2033"/>
              <a:ext cx="4924" cy="653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28575">
              <a:noFill/>
              <a:round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/>
            <a:lstStyle/>
            <a:p>
              <a:pPr rtl="1" eaLnBrk="1" hangingPunct="1">
                <a:defRPr/>
              </a:pPr>
              <a:endParaRPr lang="he-IL" sz="2400">
                <a:solidFill>
                  <a:srgbClr val="000000"/>
                </a:solidFill>
              </a:endParaRPr>
            </a:p>
          </p:txBody>
        </p:sp>
        <p:sp>
          <p:nvSpPr>
            <p:cNvPr id="28692" name="AutoShape 8"/>
            <p:cNvSpPr>
              <a:spLocks noChangeArrowheads="1"/>
            </p:cNvSpPr>
            <p:nvPr/>
          </p:nvSpPr>
          <p:spPr bwMode="auto">
            <a:xfrm>
              <a:off x="258" y="2089"/>
              <a:ext cx="5242" cy="62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lv-LV" altLang="he-IL" sz="28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Rezultāt</a:t>
              </a:r>
              <a:r>
                <a:rPr lang="en-US" altLang="he-IL" sz="2800" b="1" dirty="0">
                  <a:solidFill>
                    <a:srgbClr val="FFFFFF"/>
                  </a:solidFill>
                  <a:cs typeface="Arial" panose="020B0604020202020204" pitchFamily="34" charset="0"/>
                </a:rPr>
                <a:t>s</a:t>
              </a:r>
              <a:endParaRPr lang="en-US" altLang="he-IL" sz="600" b="1" dirty="0">
                <a:solidFill>
                  <a:srgbClr val="FFFFFF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8686" name="Rectangle 21"/>
          <p:cNvSpPr>
            <a:spLocks noChangeArrowheads="1"/>
          </p:cNvSpPr>
          <p:nvPr/>
        </p:nvSpPr>
        <p:spPr bwMode="auto">
          <a:xfrm>
            <a:off x="3919152" y="1092956"/>
            <a:ext cx="83869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lv-LV" altLang="he-IL" sz="5400" b="1" dirty="0">
                <a:solidFill>
                  <a:srgbClr val="808080"/>
                </a:solidFill>
                <a:cs typeface="Arial" panose="020B0604020202020204" pitchFamily="34" charset="0"/>
              </a:rPr>
              <a:t>ar</a:t>
            </a:r>
            <a:endParaRPr lang="en-US" altLang="he-IL" sz="5400" b="1" dirty="0">
              <a:solidFill>
                <a:srgbClr val="808080"/>
              </a:solidFill>
              <a:cs typeface="Arial" panose="020B0604020202020204" pitchFamily="34" charset="0"/>
            </a:endParaRPr>
          </a:p>
        </p:txBody>
      </p:sp>
      <p:sp>
        <p:nvSpPr>
          <p:cNvPr id="28688" name="Rectangle 24"/>
          <p:cNvSpPr>
            <a:spLocks noChangeArrowheads="1"/>
          </p:cNvSpPr>
          <p:nvPr/>
        </p:nvSpPr>
        <p:spPr bwMode="auto">
          <a:xfrm>
            <a:off x="975928" y="3250368"/>
            <a:ext cx="16225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lv-LV" altLang="he-IL" sz="2400" dirty="0">
                <a:solidFill>
                  <a:srgbClr val="002060"/>
                </a:solidFill>
                <a:cs typeface="Arial" panose="020B0604020202020204" pitchFamily="34" charset="0"/>
              </a:rPr>
              <a:t>Precizitāte</a:t>
            </a:r>
            <a:endParaRPr lang="en-US" altLang="he-IL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8689" name="Rectangle 14"/>
          <p:cNvSpPr>
            <a:spLocks noChangeArrowheads="1"/>
          </p:cNvSpPr>
          <p:nvPr/>
        </p:nvSpPr>
        <p:spPr bwMode="auto">
          <a:xfrm>
            <a:off x="941002" y="2389943"/>
            <a:ext cx="9044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lv-LV" altLang="he-IL" sz="2400" dirty="0">
                <a:solidFill>
                  <a:srgbClr val="002060"/>
                </a:solidFill>
                <a:cs typeface="Arial" panose="020B0604020202020204" pitchFamily="34" charset="0"/>
              </a:rPr>
              <a:t>Raža</a:t>
            </a:r>
            <a:endParaRPr lang="en-US" altLang="he-IL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8690" name="Rectangle 23"/>
          <p:cNvSpPr>
            <a:spLocks noChangeArrowheads="1"/>
          </p:cNvSpPr>
          <p:nvPr/>
        </p:nvSpPr>
        <p:spPr bwMode="auto">
          <a:xfrm>
            <a:off x="941003" y="2820156"/>
            <a:ext cx="136608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lv-LV" altLang="he-IL" sz="2400" dirty="0">
                <a:solidFill>
                  <a:srgbClr val="002060"/>
                </a:solidFill>
                <a:cs typeface="Arial" panose="020B0604020202020204" pitchFamily="34" charset="0"/>
              </a:rPr>
              <a:t>Kvalitāte</a:t>
            </a:r>
            <a:endParaRPr lang="en-US" altLang="he-IL" sz="24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34347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8347655"/>
              </p:ext>
            </p:extLst>
          </p:nvPr>
        </p:nvGraphicFramePr>
        <p:xfrm>
          <a:off x="5089865" y="3180164"/>
          <a:ext cx="1671638" cy="285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Clip" r:id="rId3" imgW="1671638" imgH="2554288" progId="MS_ClipArt_Gallery.2">
                  <p:embed/>
                </p:oleObj>
              </mc:Choice>
              <mc:Fallback>
                <p:oleObj name="Clip" r:id="rId3" imgW="1671638" imgH="2554288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9865" y="3180164"/>
                        <a:ext cx="1671638" cy="285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AutoShape 6"/>
          <p:cNvSpPr>
            <a:spLocks noChangeArrowheads="1"/>
          </p:cNvSpPr>
          <p:nvPr/>
        </p:nvSpPr>
        <p:spPr bwMode="auto">
          <a:xfrm rot="19260000">
            <a:off x="2041865" y="5618564"/>
            <a:ext cx="2319338" cy="692150"/>
          </a:xfrm>
          <a:prstGeom prst="rightArrow">
            <a:avLst>
              <a:gd name="adj1" fmla="val 50000"/>
              <a:gd name="adj2" fmla="val 167592"/>
            </a:avLst>
          </a:pr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lv-LV" b="1">
                <a:solidFill>
                  <a:srgbClr val="FC0128"/>
                </a:solidFill>
                <a:latin typeface="Times New Roman" panose="02020603050405020304" pitchFamily="18" charset="0"/>
              </a:rPr>
              <a:t>Barības vielas</a:t>
            </a:r>
            <a:endParaRPr lang="en-US" b="1">
              <a:solidFill>
                <a:srgbClr val="FC0128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 rot="19920000" flipH="1">
            <a:off x="7756865" y="2037164"/>
            <a:ext cx="1447800" cy="609600"/>
          </a:xfrm>
          <a:prstGeom prst="rightArrow">
            <a:avLst>
              <a:gd name="adj1" fmla="val 50000"/>
              <a:gd name="adj2" fmla="val 118783"/>
            </a:avLst>
          </a:pr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eaLnBrk="0" hangingPunct="0">
              <a:defRPr/>
            </a:pPr>
            <a:r>
              <a:rPr lang="lv-LV" sz="2400" b="1">
                <a:solidFill>
                  <a:srgbClr val="FC0128"/>
                </a:solidFill>
                <a:latin typeface="Times New Roman" charset="0"/>
                <a:ea typeface="ＭＳ Ｐゴシック" charset="0"/>
              </a:rPr>
              <a:t>Gaisma</a:t>
            </a:r>
            <a:endParaRPr lang="en-US" sz="2400" b="1">
              <a:solidFill>
                <a:srgbClr val="FC0128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 flipH="1">
            <a:off x="7223465" y="3484964"/>
            <a:ext cx="2286000" cy="533400"/>
          </a:xfrm>
          <a:prstGeom prst="rightArrow">
            <a:avLst>
              <a:gd name="adj1" fmla="val 50000"/>
              <a:gd name="adj2" fmla="val 214345"/>
            </a:avLst>
          </a:pr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b="1">
                <a:solidFill>
                  <a:srgbClr val="FC0128"/>
                </a:solidFill>
                <a:latin typeface="Times New Roman" panose="02020603050405020304" pitchFamily="18" charset="0"/>
              </a:rPr>
              <a:t>Temp</a:t>
            </a:r>
            <a:r>
              <a:rPr lang="lv-LV" b="1">
                <a:solidFill>
                  <a:srgbClr val="FC0128"/>
                </a:solidFill>
                <a:latin typeface="Times New Roman" panose="02020603050405020304" pitchFamily="18" charset="0"/>
              </a:rPr>
              <a:t>eratūra</a:t>
            </a:r>
            <a:endParaRPr lang="en-US" b="1">
              <a:solidFill>
                <a:srgbClr val="FC0128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 rot="2520000" flipH="1">
            <a:off x="7528266" y="5085164"/>
            <a:ext cx="1323975" cy="609600"/>
          </a:xfrm>
          <a:prstGeom prst="rightArrow">
            <a:avLst>
              <a:gd name="adj1" fmla="val 50000"/>
              <a:gd name="adj2" fmla="val 108624"/>
            </a:avLst>
          </a:pr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lv-LV" b="1" dirty="0">
                <a:solidFill>
                  <a:srgbClr val="FC0128"/>
                </a:solidFill>
                <a:latin typeface="Times New Roman" panose="02020603050405020304" pitchFamily="18" charset="0"/>
              </a:rPr>
              <a:t>Ūdens</a:t>
            </a:r>
            <a:endParaRPr lang="en-US" b="1" dirty="0">
              <a:solidFill>
                <a:srgbClr val="FC0128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279865" y="1351364"/>
            <a:ext cx="2159000" cy="5506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l"/>
            <a:r>
              <a:rPr lang="en-US" dirty="0">
                <a:latin typeface="Times New Roman" panose="02020603050405020304" pitchFamily="18" charset="0"/>
              </a:rPr>
              <a:t>CO2</a:t>
            </a:r>
          </a:p>
          <a:p>
            <a:pPr algn="l"/>
            <a:r>
              <a:rPr lang="en-US" dirty="0">
                <a:latin typeface="Times New Roman" panose="02020603050405020304" pitchFamily="18" charset="0"/>
              </a:rPr>
              <a:t>R.V.</a:t>
            </a:r>
          </a:p>
          <a:p>
            <a:pPr algn="l"/>
            <a:r>
              <a:rPr lang="lv-LV" dirty="0">
                <a:latin typeface="Times New Roman" panose="02020603050405020304" pitchFamily="18" charset="0"/>
              </a:rPr>
              <a:t>radiācija</a:t>
            </a:r>
            <a:endParaRPr lang="en-US" dirty="0">
              <a:latin typeface="Times New Roman" panose="02020603050405020304" pitchFamily="18" charset="0"/>
            </a:endParaRPr>
          </a:p>
          <a:p>
            <a:pPr algn="l"/>
            <a:r>
              <a:rPr lang="lv-LV" dirty="0">
                <a:latin typeface="Times New Roman" panose="02020603050405020304" pitchFamily="18" charset="0"/>
              </a:rPr>
              <a:t>gaisa kustība</a:t>
            </a:r>
            <a:endParaRPr lang="en-US" dirty="0">
              <a:latin typeface="Times New Roman" panose="02020603050405020304" pitchFamily="18" charset="0"/>
            </a:endParaRPr>
          </a:p>
          <a:p>
            <a:pPr algn="l"/>
            <a:endParaRPr lang="en-US" dirty="0">
              <a:latin typeface="Times New Roman" panose="02020603050405020304" pitchFamily="18" charset="0"/>
            </a:endParaRPr>
          </a:p>
          <a:p>
            <a:pPr algn="l"/>
            <a:r>
              <a:rPr lang="en-US" sz="2800" dirty="0">
                <a:latin typeface="Times New Roman" panose="02020603050405020304" pitchFamily="18" charset="0"/>
              </a:rPr>
              <a:t>N  P  K</a:t>
            </a:r>
          </a:p>
          <a:p>
            <a:pPr algn="l"/>
            <a:r>
              <a:rPr lang="en-US" sz="2800" dirty="0">
                <a:latin typeface="Times New Roman" panose="02020603050405020304" pitchFamily="18" charset="0"/>
              </a:rPr>
              <a:t>Ca</a:t>
            </a:r>
          </a:p>
          <a:p>
            <a:pPr algn="l"/>
            <a:r>
              <a:rPr lang="en-US" sz="2800" dirty="0">
                <a:latin typeface="Times New Roman" panose="02020603050405020304" pitchFamily="18" charset="0"/>
              </a:rPr>
              <a:t>Mg</a:t>
            </a:r>
          </a:p>
          <a:p>
            <a:pPr algn="l"/>
            <a:r>
              <a:rPr lang="en-US" sz="2800" dirty="0">
                <a:latin typeface="Times New Roman" panose="02020603050405020304" pitchFamily="18" charset="0"/>
              </a:rPr>
              <a:t>SO4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</a:rPr>
              <a:t>Fe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</a:rPr>
              <a:t>Mn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</a:rPr>
              <a:t>Zn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</a:rPr>
              <a:t>B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</a:rPr>
              <a:t>Cu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</a:rPr>
              <a:t>Mo</a:t>
            </a:r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 rot="2040000">
            <a:off x="3329328" y="2581677"/>
            <a:ext cx="1568450" cy="755650"/>
          </a:xfrm>
          <a:prstGeom prst="rightArrow">
            <a:avLst>
              <a:gd name="adj1" fmla="val 50000"/>
              <a:gd name="adj2" fmla="val 103599"/>
            </a:avLst>
          </a:pr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eaLnBrk="0" hangingPunct="0">
              <a:defRPr/>
            </a:pPr>
            <a:r>
              <a:rPr lang="lv-LV" sz="2400" b="1">
                <a:solidFill>
                  <a:srgbClr val="FC0128"/>
                </a:solidFill>
                <a:latin typeface="Times New Roman" charset="0"/>
                <a:ea typeface="ＭＳ Ｐゴシック" charset="0"/>
              </a:rPr>
              <a:t>Klimats</a:t>
            </a:r>
            <a:endParaRPr lang="en-US" sz="2400" b="1">
              <a:solidFill>
                <a:srgbClr val="FC0128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>
            <a:off x="2373653" y="6075764"/>
            <a:ext cx="69580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2A07060-0666-44CD-BF1D-D6063DE995FB}"/>
              </a:ext>
            </a:extLst>
          </p:cNvPr>
          <p:cNvSpPr txBox="1">
            <a:spLocks/>
          </p:cNvSpPr>
          <p:nvPr/>
        </p:nvSpPr>
        <p:spPr>
          <a:xfrm>
            <a:off x="1231004" y="-142749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lv-LV" sz="2800" dirty="0"/>
              <a:t>Kas ir vajadzīgs, lai augi augtu?</a:t>
            </a:r>
          </a:p>
          <a:p>
            <a:pPr algn="l"/>
            <a:r>
              <a:rPr lang="lv-LV" sz="2800" dirty="0"/>
              <a:t>Kas ir augu barošana?</a:t>
            </a:r>
          </a:p>
        </p:txBody>
      </p:sp>
    </p:spTree>
    <p:extLst>
      <p:ext uri="{BB962C8B-B14F-4D97-AF65-F5344CB8AC3E}">
        <p14:creationId xmlns:p14="http://schemas.microsoft.com/office/powerpoint/2010/main" val="1713607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Laistīšana – mēslošana (pilienveida)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/>
              <a:t>Sausā laikā iespēja nodrošināt optimālu mitrumu.</a:t>
            </a:r>
          </a:p>
          <a:p>
            <a:r>
              <a:rPr lang="lv-LV" dirty="0"/>
              <a:t>Slapjā laikā ja būs pilienlaistīšana – iespēja veikt papildmēslošanu.</a:t>
            </a:r>
          </a:p>
          <a:p>
            <a:r>
              <a:rPr lang="lv-LV" dirty="0"/>
              <a:t>Ministru kabineta noteikumi Nr.834 (Prasības ūdens, augsnes un gaisa aizsardzībai no lauksaimnieciskās darbības izraisīta piesārņojuma).</a:t>
            </a:r>
          </a:p>
          <a:p>
            <a:r>
              <a:rPr lang="lv-LV" dirty="0"/>
              <a:t>Iespēja precīzi veikt sabalansētu mēslošanu. </a:t>
            </a:r>
          </a:p>
          <a:p>
            <a:r>
              <a:rPr lang="lv-LV" dirty="0"/>
              <a:t>Mazāks ūdens patēriņš salīdzinot ar tradicionālo laistīšanu.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61534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Laistīšanas efektivitāte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45B5E65F-DF99-4142-9029-35BF9272E3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3"/>
          <a:stretch/>
        </p:blipFill>
        <p:spPr bwMode="auto">
          <a:xfrm>
            <a:off x="116858" y="1461610"/>
            <a:ext cx="8936037" cy="4246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BD10A63-DB3A-4F7D-BE19-24F68C23A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217" y="5708342"/>
            <a:ext cx="9505353" cy="7591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lv-LV" dirty="0"/>
              <a:t>Pludināšana  Vagu baseins Ūdens pistoles Lielie          Mikro     Pilienveida laistīšana </a:t>
            </a:r>
          </a:p>
          <a:p>
            <a:pPr marL="0" indent="0">
              <a:buNone/>
            </a:pPr>
            <a:r>
              <a:rPr lang="lv-LV" dirty="0"/>
              <a:t>                                                                 </a:t>
            </a:r>
            <a:r>
              <a:rPr lang="lv-LV" dirty="0" err="1"/>
              <a:t>sprinkleri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34456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Galvenās problēmas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92418"/>
            <a:ext cx="8596668" cy="3880773"/>
          </a:xfrm>
        </p:spPr>
        <p:txBody>
          <a:bodyPr>
            <a:noAutofit/>
          </a:bodyPr>
          <a:lstStyle/>
          <a:p>
            <a:r>
              <a:rPr lang="lv-LV" dirty="0"/>
              <a:t>Darba spēks (darbu automatizācija, pareizas- piemērotākās investīcijas).</a:t>
            </a:r>
          </a:p>
          <a:p>
            <a:r>
              <a:rPr lang="lv-LV" dirty="0"/>
              <a:t>Zemas cenas:</a:t>
            </a:r>
          </a:p>
          <a:p>
            <a:pPr lvl="1"/>
            <a:r>
              <a:rPr lang="lv-LV" sz="1800" dirty="0"/>
              <a:t>preču pašizmaksa (ražīgums, darbu automatizācija, materiālu izmaksas).</a:t>
            </a:r>
          </a:p>
          <a:p>
            <a:pPr lvl="1"/>
            <a:r>
              <a:rPr lang="lv-LV" sz="1800" dirty="0"/>
              <a:t>efektīgs mārketings.</a:t>
            </a:r>
            <a:endParaRPr lang="lv-LV" dirty="0"/>
          </a:p>
          <a:p>
            <a:r>
              <a:rPr lang="lv-LV" dirty="0"/>
              <a:t>Ražība:</a:t>
            </a:r>
          </a:p>
          <a:p>
            <a:pPr lvl="1"/>
            <a:r>
              <a:rPr lang="lv-LV" sz="1800" dirty="0"/>
              <a:t>sausums.</a:t>
            </a:r>
          </a:p>
          <a:p>
            <a:pPr lvl="1"/>
            <a:r>
              <a:rPr lang="lv-LV" sz="1800" dirty="0"/>
              <a:t>slapjums.</a:t>
            </a:r>
          </a:p>
          <a:p>
            <a:pPr lvl="1"/>
            <a:r>
              <a:rPr lang="lv-LV" sz="1800" dirty="0"/>
              <a:t>slimības.</a:t>
            </a:r>
          </a:p>
          <a:p>
            <a:pPr lvl="1"/>
            <a:r>
              <a:rPr lang="lv-LV" sz="1800" dirty="0"/>
              <a:t>kaitēkļi.</a:t>
            </a:r>
          </a:p>
          <a:p>
            <a:r>
              <a:rPr lang="lv-LV" dirty="0"/>
              <a:t>Kļūdas agrotehnikas izvēlē.</a:t>
            </a:r>
          </a:p>
        </p:txBody>
      </p:sp>
    </p:spTree>
    <p:extLst>
      <p:ext uri="{BB962C8B-B14F-4D97-AF65-F5344CB8AC3E}">
        <p14:creationId xmlns:p14="http://schemas.microsoft.com/office/powerpoint/2010/main" val="28879061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Oval 2"/>
          <p:cNvSpPr>
            <a:spLocks noChangeArrowheads="1"/>
          </p:cNvSpPr>
          <p:nvPr/>
        </p:nvSpPr>
        <p:spPr bwMode="auto">
          <a:xfrm>
            <a:off x="1257670" y="3568823"/>
            <a:ext cx="2209800" cy="2895600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085" name="Oval 3"/>
          <p:cNvSpPr>
            <a:spLocks noChangeArrowheads="1"/>
          </p:cNvSpPr>
          <p:nvPr/>
        </p:nvSpPr>
        <p:spPr bwMode="auto">
          <a:xfrm>
            <a:off x="1410070" y="3568823"/>
            <a:ext cx="2209800" cy="2895600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086" name="Oval 4"/>
          <p:cNvSpPr>
            <a:spLocks noChangeArrowheads="1"/>
          </p:cNvSpPr>
          <p:nvPr/>
        </p:nvSpPr>
        <p:spPr bwMode="auto">
          <a:xfrm>
            <a:off x="1410070" y="3568823"/>
            <a:ext cx="1981200" cy="2438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087" name="Oval 5"/>
          <p:cNvSpPr>
            <a:spLocks noChangeArrowheads="1"/>
          </p:cNvSpPr>
          <p:nvPr/>
        </p:nvSpPr>
        <p:spPr bwMode="auto">
          <a:xfrm>
            <a:off x="1714870" y="3568823"/>
            <a:ext cx="1447800" cy="1981200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088" name="Oval 6"/>
          <p:cNvSpPr>
            <a:spLocks noChangeArrowheads="1"/>
          </p:cNvSpPr>
          <p:nvPr/>
        </p:nvSpPr>
        <p:spPr bwMode="auto">
          <a:xfrm>
            <a:off x="2019670" y="3568823"/>
            <a:ext cx="762000" cy="1295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089" name="Oval 7"/>
          <p:cNvSpPr>
            <a:spLocks noChangeArrowheads="1"/>
          </p:cNvSpPr>
          <p:nvPr/>
        </p:nvSpPr>
        <p:spPr bwMode="auto">
          <a:xfrm>
            <a:off x="2248270" y="3568823"/>
            <a:ext cx="304800" cy="5334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090" name="Freeform 8"/>
          <p:cNvSpPr>
            <a:spLocks/>
          </p:cNvSpPr>
          <p:nvPr/>
        </p:nvSpPr>
        <p:spPr bwMode="auto">
          <a:xfrm>
            <a:off x="589334" y="3492624"/>
            <a:ext cx="4173537" cy="149225"/>
          </a:xfrm>
          <a:custGeom>
            <a:avLst/>
            <a:gdLst>
              <a:gd name="T0" fmla="*/ 0 w 3155"/>
              <a:gd name="T1" fmla="*/ 2147483646 h 139"/>
              <a:gd name="T2" fmla="*/ 2147483646 w 3155"/>
              <a:gd name="T3" fmla="*/ 2147483646 h 139"/>
              <a:gd name="T4" fmla="*/ 2147483646 w 3155"/>
              <a:gd name="T5" fmla="*/ 2147483646 h 139"/>
              <a:gd name="T6" fmla="*/ 2147483646 w 3155"/>
              <a:gd name="T7" fmla="*/ 2147483646 h 139"/>
              <a:gd name="T8" fmla="*/ 2147483646 w 3155"/>
              <a:gd name="T9" fmla="*/ 2147483646 h 139"/>
              <a:gd name="T10" fmla="*/ 2147483646 w 3155"/>
              <a:gd name="T11" fmla="*/ 2147483646 h 139"/>
              <a:gd name="T12" fmla="*/ 2147483646 w 3155"/>
              <a:gd name="T13" fmla="*/ 2147483646 h 139"/>
              <a:gd name="T14" fmla="*/ 2147483646 w 3155"/>
              <a:gd name="T15" fmla="*/ 2147483646 h 139"/>
              <a:gd name="T16" fmla="*/ 2147483646 w 3155"/>
              <a:gd name="T17" fmla="*/ 2147483646 h 139"/>
              <a:gd name="T18" fmla="*/ 2147483646 w 3155"/>
              <a:gd name="T19" fmla="*/ 2147483646 h 139"/>
              <a:gd name="T20" fmla="*/ 2147483646 w 3155"/>
              <a:gd name="T21" fmla="*/ 2147483646 h 139"/>
              <a:gd name="T22" fmla="*/ 2147483646 w 3155"/>
              <a:gd name="T23" fmla="*/ 2147483646 h 139"/>
              <a:gd name="T24" fmla="*/ 2147483646 w 3155"/>
              <a:gd name="T25" fmla="*/ 2147483646 h 139"/>
              <a:gd name="T26" fmla="*/ 2147483646 w 3155"/>
              <a:gd name="T27" fmla="*/ 2147483646 h 1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55" h="139">
                <a:moveTo>
                  <a:pt x="0" y="120"/>
                </a:moveTo>
                <a:cubicBezTo>
                  <a:pt x="56" y="111"/>
                  <a:pt x="109" y="100"/>
                  <a:pt x="165" y="93"/>
                </a:cubicBezTo>
                <a:cubicBezTo>
                  <a:pt x="204" y="80"/>
                  <a:pt x="244" y="76"/>
                  <a:pt x="284" y="66"/>
                </a:cubicBezTo>
                <a:cubicBezTo>
                  <a:pt x="363" y="69"/>
                  <a:pt x="443" y="70"/>
                  <a:pt x="522" y="75"/>
                </a:cubicBezTo>
                <a:cubicBezTo>
                  <a:pt x="626" y="82"/>
                  <a:pt x="736" y="126"/>
                  <a:pt x="842" y="139"/>
                </a:cubicBezTo>
                <a:cubicBezTo>
                  <a:pt x="1040" y="73"/>
                  <a:pt x="1291" y="98"/>
                  <a:pt x="1491" y="93"/>
                </a:cubicBezTo>
                <a:cubicBezTo>
                  <a:pt x="1563" y="69"/>
                  <a:pt x="1635" y="47"/>
                  <a:pt x="1710" y="38"/>
                </a:cubicBezTo>
                <a:cubicBezTo>
                  <a:pt x="1787" y="0"/>
                  <a:pt x="2134" y="46"/>
                  <a:pt x="2158" y="47"/>
                </a:cubicBezTo>
                <a:cubicBezTo>
                  <a:pt x="2195" y="53"/>
                  <a:pt x="2231" y="62"/>
                  <a:pt x="2268" y="66"/>
                </a:cubicBezTo>
                <a:cubicBezTo>
                  <a:pt x="2329" y="73"/>
                  <a:pt x="2451" y="84"/>
                  <a:pt x="2451" y="84"/>
                </a:cubicBezTo>
                <a:cubicBezTo>
                  <a:pt x="2591" y="78"/>
                  <a:pt x="2731" y="75"/>
                  <a:pt x="2871" y="66"/>
                </a:cubicBezTo>
                <a:cubicBezTo>
                  <a:pt x="2920" y="63"/>
                  <a:pt x="2969" y="53"/>
                  <a:pt x="3018" y="47"/>
                </a:cubicBezTo>
                <a:cubicBezTo>
                  <a:pt x="3048" y="43"/>
                  <a:pt x="3079" y="42"/>
                  <a:pt x="3109" y="38"/>
                </a:cubicBezTo>
                <a:cubicBezTo>
                  <a:pt x="3124" y="36"/>
                  <a:pt x="3155" y="29"/>
                  <a:pt x="3155" y="29"/>
                </a:cubicBezTo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46091" name="Oval 9"/>
          <p:cNvSpPr>
            <a:spLocks noChangeArrowheads="1"/>
          </p:cNvSpPr>
          <p:nvPr/>
        </p:nvSpPr>
        <p:spPr bwMode="auto">
          <a:xfrm>
            <a:off x="1333870" y="3576761"/>
            <a:ext cx="2209800" cy="2895600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092" name="Oval 10"/>
          <p:cNvSpPr>
            <a:spLocks noChangeArrowheads="1"/>
          </p:cNvSpPr>
          <p:nvPr/>
        </p:nvSpPr>
        <p:spPr bwMode="auto">
          <a:xfrm>
            <a:off x="1486270" y="3576761"/>
            <a:ext cx="2209800" cy="2895600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093" name="Oval 11"/>
          <p:cNvSpPr>
            <a:spLocks noChangeArrowheads="1"/>
          </p:cNvSpPr>
          <p:nvPr/>
        </p:nvSpPr>
        <p:spPr bwMode="auto">
          <a:xfrm>
            <a:off x="1486270" y="3576761"/>
            <a:ext cx="1981200" cy="2438400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094" name="Oval 12"/>
          <p:cNvSpPr>
            <a:spLocks noChangeArrowheads="1"/>
          </p:cNvSpPr>
          <p:nvPr/>
        </p:nvSpPr>
        <p:spPr bwMode="auto">
          <a:xfrm>
            <a:off x="1791070" y="3576761"/>
            <a:ext cx="1447800" cy="1981200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095" name="Oval 13"/>
          <p:cNvSpPr>
            <a:spLocks noChangeArrowheads="1"/>
          </p:cNvSpPr>
          <p:nvPr/>
        </p:nvSpPr>
        <p:spPr bwMode="auto">
          <a:xfrm>
            <a:off x="2095870" y="3576761"/>
            <a:ext cx="762000" cy="12954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096" name="Oval 14"/>
          <p:cNvSpPr>
            <a:spLocks noChangeArrowheads="1"/>
          </p:cNvSpPr>
          <p:nvPr/>
        </p:nvSpPr>
        <p:spPr bwMode="auto">
          <a:xfrm>
            <a:off x="2324470" y="3576761"/>
            <a:ext cx="304800" cy="5334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097" name="Freeform 15"/>
          <p:cNvSpPr>
            <a:spLocks/>
          </p:cNvSpPr>
          <p:nvPr/>
        </p:nvSpPr>
        <p:spPr bwMode="auto">
          <a:xfrm>
            <a:off x="665534" y="3500562"/>
            <a:ext cx="4173537" cy="149225"/>
          </a:xfrm>
          <a:custGeom>
            <a:avLst/>
            <a:gdLst>
              <a:gd name="T0" fmla="*/ 0 w 3155"/>
              <a:gd name="T1" fmla="*/ 2147483646 h 139"/>
              <a:gd name="T2" fmla="*/ 2147483646 w 3155"/>
              <a:gd name="T3" fmla="*/ 2147483646 h 139"/>
              <a:gd name="T4" fmla="*/ 2147483646 w 3155"/>
              <a:gd name="T5" fmla="*/ 2147483646 h 139"/>
              <a:gd name="T6" fmla="*/ 2147483646 w 3155"/>
              <a:gd name="T7" fmla="*/ 2147483646 h 139"/>
              <a:gd name="T8" fmla="*/ 2147483646 w 3155"/>
              <a:gd name="T9" fmla="*/ 2147483646 h 139"/>
              <a:gd name="T10" fmla="*/ 2147483646 w 3155"/>
              <a:gd name="T11" fmla="*/ 2147483646 h 139"/>
              <a:gd name="T12" fmla="*/ 2147483646 w 3155"/>
              <a:gd name="T13" fmla="*/ 2147483646 h 139"/>
              <a:gd name="T14" fmla="*/ 2147483646 w 3155"/>
              <a:gd name="T15" fmla="*/ 2147483646 h 139"/>
              <a:gd name="T16" fmla="*/ 2147483646 w 3155"/>
              <a:gd name="T17" fmla="*/ 2147483646 h 139"/>
              <a:gd name="T18" fmla="*/ 2147483646 w 3155"/>
              <a:gd name="T19" fmla="*/ 2147483646 h 139"/>
              <a:gd name="T20" fmla="*/ 2147483646 w 3155"/>
              <a:gd name="T21" fmla="*/ 2147483646 h 139"/>
              <a:gd name="T22" fmla="*/ 2147483646 w 3155"/>
              <a:gd name="T23" fmla="*/ 2147483646 h 139"/>
              <a:gd name="T24" fmla="*/ 2147483646 w 3155"/>
              <a:gd name="T25" fmla="*/ 2147483646 h 139"/>
              <a:gd name="T26" fmla="*/ 2147483646 w 3155"/>
              <a:gd name="T27" fmla="*/ 2147483646 h 1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55" h="139">
                <a:moveTo>
                  <a:pt x="0" y="120"/>
                </a:moveTo>
                <a:cubicBezTo>
                  <a:pt x="56" y="111"/>
                  <a:pt x="109" y="100"/>
                  <a:pt x="165" y="93"/>
                </a:cubicBezTo>
                <a:cubicBezTo>
                  <a:pt x="204" y="80"/>
                  <a:pt x="244" y="76"/>
                  <a:pt x="284" y="66"/>
                </a:cubicBezTo>
                <a:cubicBezTo>
                  <a:pt x="363" y="69"/>
                  <a:pt x="443" y="70"/>
                  <a:pt x="522" y="75"/>
                </a:cubicBezTo>
                <a:cubicBezTo>
                  <a:pt x="626" y="82"/>
                  <a:pt x="736" y="126"/>
                  <a:pt x="842" y="139"/>
                </a:cubicBezTo>
                <a:cubicBezTo>
                  <a:pt x="1040" y="73"/>
                  <a:pt x="1291" y="98"/>
                  <a:pt x="1491" y="93"/>
                </a:cubicBezTo>
                <a:cubicBezTo>
                  <a:pt x="1563" y="69"/>
                  <a:pt x="1635" y="47"/>
                  <a:pt x="1710" y="38"/>
                </a:cubicBezTo>
                <a:cubicBezTo>
                  <a:pt x="1787" y="0"/>
                  <a:pt x="2134" y="46"/>
                  <a:pt x="2158" y="47"/>
                </a:cubicBezTo>
                <a:cubicBezTo>
                  <a:pt x="2195" y="53"/>
                  <a:pt x="2231" y="62"/>
                  <a:pt x="2268" y="66"/>
                </a:cubicBezTo>
                <a:cubicBezTo>
                  <a:pt x="2329" y="73"/>
                  <a:pt x="2451" y="84"/>
                  <a:pt x="2451" y="84"/>
                </a:cubicBezTo>
                <a:cubicBezTo>
                  <a:pt x="2591" y="78"/>
                  <a:pt x="2731" y="75"/>
                  <a:pt x="2871" y="66"/>
                </a:cubicBezTo>
                <a:cubicBezTo>
                  <a:pt x="2920" y="63"/>
                  <a:pt x="2969" y="53"/>
                  <a:pt x="3018" y="47"/>
                </a:cubicBezTo>
                <a:cubicBezTo>
                  <a:pt x="3048" y="43"/>
                  <a:pt x="3079" y="42"/>
                  <a:pt x="3109" y="38"/>
                </a:cubicBezTo>
                <a:cubicBezTo>
                  <a:pt x="3124" y="36"/>
                  <a:pt x="3155" y="29"/>
                  <a:pt x="3155" y="29"/>
                </a:cubicBezTo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46098" name="Text Box 16"/>
          <p:cNvSpPr txBox="1">
            <a:spLocks noChangeArrowheads="1"/>
          </p:cNvSpPr>
          <p:nvPr/>
        </p:nvSpPr>
        <p:spPr bwMode="auto">
          <a:xfrm>
            <a:off x="5296270" y="3179886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>
              <a:spcBef>
                <a:spcPct val="50000"/>
              </a:spcBef>
            </a:pPr>
            <a:endParaRPr lang="he-IL" altLang="he-IL" sz="2400">
              <a:latin typeface="Times New Roman" panose="02020603050405020304" pitchFamily="18" charset="0"/>
            </a:endParaRPr>
          </a:p>
        </p:txBody>
      </p:sp>
      <p:sp>
        <p:nvSpPr>
          <p:cNvPr id="46100" name="Oval 18"/>
          <p:cNvSpPr>
            <a:spLocks noChangeArrowheads="1"/>
          </p:cNvSpPr>
          <p:nvPr/>
        </p:nvSpPr>
        <p:spPr bwMode="auto">
          <a:xfrm>
            <a:off x="1333870" y="3576761"/>
            <a:ext cx="2209800" cy="2895600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101" name="Oval 19"/>
          <p:cNvSpPr>
            <a:spLocks noChangeArrowheads="1"/>
          </p:cNvSpPr>
          <p:nvPr/>
        </p:nvSpPr>
        <p:spPr bwMode="auto">
          <a:xfrm>
            <a:off x="1029070" y="3576761"/>
            <a:ext cx="2895600" cy="3192462"/>
          </a:xfrm>
          <a:prstGeom prst="ellipse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102" name="Oval 20"/>
          <p:cNvSpPr>
            <a:spLocks noChangeArrowheads="1"/>
          </p:cNvSpPr>
          <p:nvPr/>
        </p:nvSpPr>
        <p:spPr bwMode="auto">
          <a:xfrm>
            <a:off x="1333870" y="3576761"/>
            <a:ext cx="2286000" cy="2659062"/>
          </a:xfrm>
          <a:prstGeom prst="ellipse">
            <a:avLst/>
          </a:prstGeom>
          <a:solidFill>
            <a:srgbClr val="00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103" name="Oval 21"/>
          <p:cNvSpPr>
            <a:spLocks noChangeArrowheads="1"/>
          </p:cNvSpPr>
          <p:nvPr/>
        </p:nvSpPr>
        <p:spPr bwMode="auto">
          <a:xfrm>
            <a:off x="1638670" y="3576761"/>
            <a:ext cx="1752600" cy="1981200"/>
          </a:xfrm>
          <a:prstGeom prst="ellipse">
            <a:avLst/>
          </a:prstGeom>
          <a:solidFill>
            <a:srgbClr val="00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104" name="Oval 22"/>
          <p:cNvSpPr>
            <a:spLocks noChangeArrowheads="1"/>
          </p:cNvSpPr>
          <p:nvPr/>
        </p:nvSpPr>
        <p:spPr bwMode="auto">
          <a:xfrm>
            <a:off x="2019670" y="3576761"/>
            <a:ext cx="914400" cy="1439862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105" name="Oval 23"/>
          <p:cNvSpPr>
            <a:spLocks noChangeArrowheads="1"/>
          </p:cNvSpPr>
          <p:nvPr/>
        </p:nvSpPr>
        <p:spPr bwMode="auto">
          <a:xfrm>
            <a:off x="2324470" y="3576761"/>
            <a:ext cx="304800" cy="5334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106" name="Freeform 24"/>
          <p:cNvSpPr>
            <a:spLocks/>
          </p:cNvSpPr>
          <p:nvPr/>
        </p:nvSpPr>
        <p:spPr bwMode="auto">
          <a:xfrm>
            <a:off x="343270" y="3568824"/>
            <a:ext cx="4173538" cy="149225"/>
          </a:xfrm>
          <a:custGeom>
            <a:avLst/>
            <a:gdLst>
              <a:gd name="T0" fmla="*/ 0 w 3155"/>
              <a:gd name="T1" fmla="*/ 2147483646 h 139"/>
              <a:gd name="T2" fmla="*/ 2147483646 w 3155"/>
              <a:gd name="T3" fmla="*/ 2147483646 h 139"/>
              <a:gd name="T4" fmla="*/ 2147483646 w 3155"/>
              <a:gd name="T5" fmla="*/ 2147483646 h 139"/>
              <a:gd name="T6" fmla="*/ 2147483646 w 3155"/>
              <a:gd name="T7" fmla="*/ 2147483646 h 139"/>
              <a:gd name="T8" fmla="*/ 2147483646 w 3155"/>
              <a:gd name="T9" fmla="*/ 2147483646 h 139"/>
              <a:gd name="T10" fmla="*/ 2147483646 w 3155"/>
              <a:gd name="T11" fmla="*/ 2147483646 h 139"/>
              <a:gd name="T12" fmla="*/ 2147483646 w 3155"/>
              <a:gd name="T13" fmla="*/ 2147483646 h 139"/>
              <a:gd name="T14" fmla="*/ 2147483646 w 3155"/>
              <a:gd name="T15" fmla="*/ 2147483646 h 139"/>
              <a:gd name="T16" fmla="*/ 2147483646 w 3155"/>
              <a:gd name="T17" fmla="*/ 2147483646 h 139"/>
              <a:gd name="T18" fmla="*/ 2147483646 w 3155"/>
              <a:gd name="T19" fmla="*/ 2147483646 h 139"/>
              <a:gd name="T20" fmla="*/ 2147483646 w 3155"/>
              <a:gd name="T21" fmla="*/ 2147483646 h 139"/>
              <a:gd name="T22" fmla="*/ 2147483646 w 3155"/>
              <a:gd name="T23" fmla="*/ 2147483646 h 139"/>
              <a:gd name="T24" fmla="*/ 2147483646 w 3155"/>
              <a:gd name="T25" fmla="*/ 2147483646 h 139"/>
              <a:gd name="T26" fmla="*/ 2147483646 w 3155"/>
              <a:gd name="T27" fmla="*/ 2147483646 h 1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55" h="139">
                <a:moveTo>
                  <a:pt x="0" y="120"/>
                </a:moveTo>
                <a:cubicBezTo>
                  <a:pt x="56" y="111"/>
                  <a:pt x="109" y="100"/>
                  <a:pt x="165" y="93"/>
                </a:cubicBezTo>
                <a:cubicBezTo>
                  <a:pt x="204" y="80"/>
                  <a:pt x="244" y="76"/>
                  <a:pt x="284" y="66"/>
                </a:cubicBezTo>
                <a:cubicBezTo>
                  <a:pt x="363" y="69"/>
                  <a:pt x="443" y="70"/>
                  <a:pt x="522" y="75"/>
                </a:cubicBezTo>
                <a:cubicBezTo>
                  <a:pt x="626" y="82"/>
                  <a:pt x="736" y="126"/>
                  <a:pt x="842" y="139"/>
                </a:cubicBezTo>
                <a:cubicBezTo>
                  <a:pt x="1040" y="73"/>
                  <a:pt x="1291" y="98"/>
                  <a:pt x="1491" y="93"/>
                </a:cubicBezTo>
                <a:cubicBezTo>
                  <a:pt x="1563" y="69"/>
                  <a:pt x="1635" y="47"/>
                  <a:pt x="1710" y="38"/>
                </a:cubicBezTo>
                <a:cubicBezTo>
                  <a:pt x="1787" y="0"/>
                  <a:pt x="2134" y="46"/>
                  <a:pt x="2158" y="47"/>
                </a:cubicBezTo>
                <a:cubicBezTo>
                  <a:pt x="2195" y="53"/>
                  <a:pt x="2231" y="62"/>
                  <a:pt x="2268" y="66"/>
                </a:cubicBezTo>
                <a:cubicBezTo>
                  <a:pt x="2329" y="73"/>
                  <a:pt x="2451" y="84"/>
                  <a:pt x="2451" y="84"/>
                </a:cubicBezTo>
                <a:cubicBezTo>
                  <a:pt x="2591" y="78"/>
                  <a:pt x="2731" y="75"/>
                  <a:pt x="2871" y="66"/>
                </a:cubicBezTo>
                <a:cubicBezTo>
                  <a:pt x="2920" y="63"/>
                  <a:pt x="2969" y="53"/>
                  <a:pt x="3018" y="47"/>
                </a:cubicBezTo>
                <a:cubicBezTo>
                  <a:pt x="3048" y="43"/>
                  <a:pt x="3079" y="42"/>
                  <a:pt x="3109" y="38"/>
                </a:cubicBezTo>
                <a:cubicBezTo>
                  <a:pt x="3124" y="36"/>
                  <a:pt x="3155" y="29"/>
                  <a:pt x="3155" y="29"/>
                </a:cubicBezTo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46107" name="Oval 25"/>
          <p:cNvSpPr>
            <a:spLocks noChangeArrowheads="1"/>
          </p:cNvSpPr>
          <p:nvPr/>
        </p:nvSpPr>
        <p:spPr bwMode="auto">
          <a:xfrm flipH="1">
            <a:off x="2400670" y="3340223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he-IL" altLang="he-IL"/>
          </a:p>
        </p:txBody>
      </p:sp>
      <p:sp>
        <p:nvSpPr>
          <p:cNvPr id="46108" name="Text Box 26"/>
          <p:cNvSpPr txBox="1">
            <a:spLocks noChangeArrowheads="1"/>
          </p:cNvSpPr>
          <p:nvPr/>
        </p:nvSpPr>
        <p:spPr bwMode="auto">
          <a:xfrm>
            <a:off x="3391269" y="2730624"/>
            <a:ext cx="16002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1"/>
            <a:r>
              <a:rPr lang="lv-LV" altLang="he-IL" sz="2000" b="1" dirty="0">
                <a:solidFill>
                  <a:srgbClr val="000099"/>
                </a:solidFill>
                <a:cs typeface="Arial" panose="020B0604020202020204" pitchFamily="34" charset="0"/>
              </a:rPr>
              <a:t>Pilinātājs</a:t>
            </a:r>
            <a:endParaRPr lang="en-US" altLang="he-IL" sz="20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46109" name="Line 27"/>
          <p:cNvSpPr>
            <a:spLocks noChangeShapeType="1"/>
          </p:cNvSpPr>
          <p:nvPr/>
        </p:nvSpPr>
        <p:spPr bwMode="auto">
          <a:xfrm flipH="1">
            <a:off x="2629270" y="3111623"/>
            <a:ext cx="12192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46110" name="Text Box 28"/>
          <p:cNvSpPr txBox="1">
            <a:spLocks noChangeArrowheads="1"/>
          </p:cNvSpPr>
          <p:nvPr/>
        </p:nvSpPr>
        <p:spPr bwMode="auto">
          <a:xfrm>
            <a:off x="5753470" y="2028949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lv-LV" altLang="he-IL" sz="2000" b="1" dirty="0">
                <a:solidFill>
                  <a:srgbClr val="FF6600"/>
                </a:solidFill>
                <a:cs typeface="Arial" panose="020B0604020202020204" pitchFamily="34" charset="0"/>
              </a:rPr>
              <a:t>Citas metodes</a:t>
            </a:r>
            <a:endParaRPr lang="en-US" altLang="he-IL" sz="20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46111" name="Text Box 29"/>
          <p:cNvSpPr txBox="1">
            <a:spLocks noChangeArrowheads="1"/>
          </p:cNvSpPr>
          <p:nvPr/>
        </p:nvSpPr>
        <p:spPr bwMode="auto">
          <a:xfrm>
            <a:off x="1181470" y="2349624"/>
            <a:ext cx="2438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1"/>
            <a:r>
              <a:rPr lang="lv-LV" altLang="he-IL" sz="2000" b="1" dirty="0">
                <a:solidFill>
                  <a:srgbClr val="000099"/>
                </a:solidFill>
                <a:cs typeface="Arial" panose="020B0604020202020204" pitchFamily="34" charset="0"/>
              </a:rPr>
              <a:t>Piliena kapilārā plūsma</a:t>
            </a:r>
            <a:endParaRPr lang="en-US" altLang="he-IL" sz="20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46112" name="Freeform 30"/>
          <p:cNvSpPr>
            <a:spLocks/>
          </p:cNvSpPr>
          <p:nvPr/>
        </p:nvSpPr>
        <p:spPr bwMode="auto">
          <a:xfrm>
            <a:off x="5205784" y="3111623"/>
            <a:ext cx="4281487" cy="196850"/>
          </a:xfrm>
          <a:custGeom>
            <a:avLst/>
            <a:gdLst>
              <a:gd name="T0" fmla="*/ 0 w 2697"/>
              <a:gd name="T1" fmla="*/ 2147483646 h 124"/>
              <a:gd name="T2" fmla="*/ 2147483646 w 2697"/>
              <a:gd name="T3" fmla="*/ 2147483646 h 124"/>
              <a:gd name="T4" fmla="*/ 2147483646 w 2697"/>
              <a:gd name="T5" fmla="*/ 2147483646 h 124"/>
              <a:gd name="T6" fmla="*/ 2147483646 w 2697"/>
              <a:gd name="T7" fmla="*/ 2147483646 h 124"/>
              <a:gd name="T8" fmla="*/ 2147483646 w 2697"/>
              <a:gd name="T9" fmla="*/ 2147483646 h 124"/>
              <a:gd name="T10" fmla="*/ 2147483646 w 2697"/>
              <a:gd name="T11" fmla="*/ 2147483646 h 124"/>
              <a:gd name="T12" fmla="*/ 2147483646 w 2697"/>
              <a:gd name="T13" fmla="*/ 2147483646 h 124"/>
              <a:gd name="T14" fmla="*/ 2147483646 w 2697"/>
              <a:gd name="T15" fmla="*/ 2147483646 h 124"/>
              <a:gd name="T16" fmla="*/ 2147483646 w 2697"/>
              <a:gd name="T17" fmla="*/ 2147483646 h 124"/>
              <a:gd name="T18" fmla="*/ 2147483646 w 2697"/>
              <a:gd name="T19" fmla="*/ 2147483646 h 124"/>
              <a:gd name="T20" fmla="*/ 2147483646 w 2697"/>
              <a:gd name="T21" fmla="*/ 2147483646 h 124"/>
              <a:gd name="T22" fmla="*/ 2147483646 w 2697"/>
              <a:gd name="T23" fmla="*/ 2147483646 h 124"/>
              <a:gd name="T24" fmla="*/ 2147483646 w 2697"/>
              <a:gd name="T25" fmla="*/ 2147483646 h 124"/>
              <a:gd name="T26" fmla="*/ 0 w 2697"/>
              <a:gd name="T27" fmla="*/ 2147483646 h 12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697" h="124">
                <a:moveTo>
                  <a:pt x="0" y="93"/>
                </a:moveTo>
                <a:cubicBezTo>
                  <a:pt x="295" y="32"/>
                  <a:pt x="414" y="61"/>
                  <a:pt x="823" y="56"/>
                </a:cubicBezTo>
                <a:cubicBezTo>
                  <a:pt x="934" y="29"/>
                  <a:pt x="1038" y="41"/>
                  <a:pt x="1152" y="47"/>
                </a:cubicBezTo>
                <a:cubicBezTo>
                  <a:pt x="1317" y="67"/>
                  <a:pt x="1250" y="57"/>
                  <a:pt x="1354" y="74"/>
                </a:cubicBezTo>
                <a:cubicBezTo>
                  <a:pt x="1674" y="69"/>
                  <a:pt x="1893" y="57"/>
                  <a:pt x="2195" y="47"/>
                </a:cubicBezTo>
                <a:cubicBezTo>
                  <a:pt x="2256" y="42"/>
                  <a:pt x="2316" y="23"/>
                  <a:pt x="2378" y="20"/>
                </a:cubicBezTo>
                <a:cubicBezTo>
                  <a:pt x="2433" y="18"/>
                  <a:pt x="2542" y="31"/>
                  <a:pt x="2606" y="38"/>
                </a:cubicBezTo>
                <a:cubicBezTo>
                  <a:pt x="2630" y="44"/>
                  <a:pt x="2659" y="41"/>
                  <a:pt x="2679" y="56"/>
                </a:cubicBezTo>
                <a:cubicBezTo>
                  <a:pt x="2697" y="69"/>
                  <a:pt x="2637" y="73"/>
                  <a:pt x="2615" y="74"/>
                </a:cubicBezTo>
                <a:cubicBezTo>
                  <a:pt x="2496" y="80"/>
                  <a:pt x="2378" y="82"/>
                  <a:pt x="2259" y="84"/>
                </a:cubicBezTo>
                <a:cubicBezTo>
                  <a:pt x="2049" y="88"/>
                  <a:pt x="1838" y="90"/>
                  <a:pt x="1628" y="93"/>
                </a:cubicBezTo>
                <a:cubicBezTo>
                  <a:pt x="1421" y="100"/>
                  <a:pt x="1221" y="97"/>
                  <a:pt x="1015" y="84"/>
                </a:cubicBezTo>
                <a:cubicBezTo>
                  <a:pt x="713" y="0"/>
                  <a:pt x="966" y="67"/>
                  <a:pt x="147" y="84"/>
                </a:cubicBezTo>
                <a:cubicBezTo>
                  <a:pt x="115" y="85"/>
                  <a:pt x="17" y="124"/>
                  <a:pt x="0" y="93"/>
                </a:cubicBez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46113" name="Freeform 31"/>
          <p:cNvSpPr>
            <a:spLocks/>
          </p:cNvSpPr>
          <p:nvPr/>
        </p:nvSpPr>
        <p:spPr bwMode="auto">
          <a:xfrm>
            <a:off x="5177209" y="2984623"/>
            <a:ext cx="4433887" cy="241300"/>
          </a:xfrm>
          <a:custGeom>
            <a:avLst/>
            <a:gdLst>
              <a:gd name="T0" fmla="*/ 2147483646 w 2793"/>
              <a:gd name="T1" fmla="*/ 2147483646 h 152"/>
              <a:gd name="T2" fmla="*/ 2147483646 w 2793"/>
              <a:gd name="T3" fmla="*/ 2147483646 h 152"/>
              <a:gd name="T4" fmla="*/ 2147483646 w 2793"/>
              <a:gd name="T5" fmla="*/ 2147483646 h 152"/>
              <a:gd name="T6" fmla="*/ 2147483646 w 2793"/>
              <a:gd name="T7" fmla="*/ 2147483646 h 152"/>
              <a:gd name="T8" fmla="*/ 2147483646 w 2793"/>
              <a:gd name="T9" fmla="*/ 2147483646 h 152"/>
              <a:gd name="T10" fmla="*/ 2147483646 w 2793"/>
              <a:gd name="T11" fmla="*/ 2147483646 h 152"/>
              <a:gd name="T12" fmla="*/ 2147483646 w 2793"/>
              <a:gd name="T13" fmla="*/ 2147483646 h 152"/>
              <a:gd name="T14" fmla="*/ 0 w 2793"/>
              <a:gd name="T15" fmla="*/ 2147483646 h 152"/>
              <a:gd name="T16" fmla="*/ 2147483646 w 2793"/>
              <a:gd name="T17" fmla="*/ 2147483646 h 152"/>
              <a:gd name="T18" fmla="*/ 2147483646 w 2793"/>
              <a:gd name="T19" fmla="*/ 2147483646 h 152"/>
              <a:gd name="T20" fmla="*/ 2147483646 w 2793"/>
              <a:gd name="T21" fmla="*/ 2147483646 h 152"/>
              <a:gd name="T22" fmla="*/ 2147483646 w 2793"/>
              <a:gd name="T23" fmla="*/ 2147483646 h 1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793" h="152">
                <a:moveTo>
                  <a:pt x="192" y="2"/>
                </a:moveTo>
                <a:cubicBezTo>
                  <a:pt x="728" y="5"/>
                  <a:pt x="1265" y="7"/>
                  <a:pt x="1801" y="11"/>
                </a:cubicBezTo>
                <a:cubicBezTo>
                  <a:pt x="2115" y="13"/>
                  <a:pt x="2429" y="0"/>
                  <a:pt x="2742" y="21"/>
                </a:cubicBezTo>
                <a:cubicBezTo>
                  <a:pt x="2793" y="24"/>
                  <a:pt x="2691" y="93"/>
                  <a:pt x="2678" y="94"/>
                </a:cubicBezTo>
                <a:cubicBezTo>
                  <a:pt x="2614" y="99"/>
                  <a:pt x="2550" y="102"/>
                  <a:pt x="2486" y="103"/>
                </a:cubicBezTo>
                <a:cubicBezTo>
                  <a:pt x="2233" y="108"/>
                  <a:pt x="1981" y="109"/>
                  <a:pt x="1728" y="112"/>
                </a:cubicBezTo>
                <a:cubicBezTo>
                  <a:pt x="1236" y="152"/>
                  <a:pt x="1543" y="130"/>
                  <a:pt x="438" y="112"/>
                </a:cubicBezTo>
                <a:cubicBezTo>
                  <a:pt x="292" y="110"/>
                  <a:pt x="0" y="94"/>
                  <a:pt x="0" y="94"/>
                </a:cubicBezTo>
                <a:cubicBezTo>
                  <a:pt x="36" y="85"/>
                  <a:pt x="74" y="79"/>
                  <a:pt x="109" y="66"/>
                </a:cubicBezTo>
                <a:cubicBezTo>
                  <a:pt x="127" y="59"/>
                  <a:pt x="137" y="37"/>
                  <a:pt x="155" y="30"/>
                </a:cubicBezTo>
                <a:cubicBezTo>
                  <a:pt x="170" y="25"/>
                  <a:pt x="189" y="30"/>
                  <a:pt x="201" y="21"/>
                </a:cubicBezTo>
                <a:cubicBezTo>
                  <a:pt x="207" y="17"/>
                  <a:pt x="195" y="8"/>
                  <a:pt x="192" y="2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46114" name="Line 32"/>
          <p:cNvSpPr>
            <a:spLocks noChangeShapeType="1"/>
          </p:cNvSpPr>
          <p:nvPr/>
        </p:nvSpPr>
        <p:spPr bwMode="auto">
          <a:xfrm>
            <a:off x="5982070" y="3187823"/>
            <a:ext cx="0" cy="10668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46115" name="Line 33"/>
          <p:cNvSpPr>
            <a:spLocks noChangeShapeType="1"/>
          </p:cNvSpPr>
          <p:nvPr/>
        </p:nvSpPr>
        <p:spPr bwMode="auto">
          <a:xfrm>
            <a:off x="7658470" y="3264023"/>
            <a:ext cx="0" cy="10668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46116" name="Line 34"/>
          <p:cNvSpPr>
            <a:spLocks noChangeShapeType="1"/>
          </p:cNvSpPr>
          <p:nvPr/>
        </p:nvSpPr>
        <p:spPr bwMode="auto">
          <a:xfrm>
            <a:off x="9106270" y="3264023"/>
            <a:ext cx="0" cy="9906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46117" name="Line 35"/>
          <p:cNvSpPr>
            <a:spLocks noChangeShapeType="1"/>
          </p:cNvSpPr>
          <p:nvPr/>
        </p:nvSpPr>
        <p:spPr bwMode="auto">
          <a:xfrm flipV="1">
            <a:off x="6896470" y="2654423"/>
            <a:ext cx="0" cy="12192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46118" name="Line 36"/>
          <p:cNvSpPr>
            <a:spLocks noChangeShapeType="1"/>
          </p:cNvSpPr>
          <p:nvPr/>
        </p:nvSpPr>
        <p:spPr bwMode="auto">
          <a:xfrm flipV="1">
            <a:off x="8420470" y="2654423"/>
            <a:ext cx="0" cy="12192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grpSp>
        <p:nvGrpSpPr>
          <p:cNvPr id="46119" name="Group 37"/>
          <p:cNvGrpSpPr>
            <a:grpSpLocks/>
          </p:cNvGrpSpPr>
          <p:nvPr/>
        </p:nvGrpSpPr>
        <p:grpSpPr bwMode="auto">
          <a:xfrm>
            <a:off x="7125070" y="2197223"/>
            <a:ext cx="914400" cy="762000"/>
            <a:chOff x="4272" y="1440"/>
            <a:chExt cx="576" cy="480"/>
          </a:xfrm>
        </p:grpSpPr>
        <p:sp>
          <p:nvSpPr>
            <p:cNvPr id="194598" name="Text Box 38">
              <a:extLst>
                <a:ext uri="{FF2B5EF4-FFF2-40B4-BE49-F238E27FC236}">
                  <a16:creationId xmlns:a16="http://schemas.microsoft.com/office/drawing/2014/main" id="{FF36940D-7197-44D2-BF05-837CF08DC6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440"/>
              <a:ext cx="480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rtl="1">
                <a:defRPr/>
              </a:pPr>
              <a:r>
                <a:rPr lang="en-US" altLang="he-IL" sz="40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94599" name="Text Box 39">
              <a:extLst>
                <a:ext uri="{FF2B5EF4-FFF2-40B4-BE49-F238E27FC236}">
                  <a16:creationId xmlns:a16="http://schemas.microsoft.com/office/drawing/2014/main" id="{EADCC93E-CAB1-4C80-A136-38ABACC9C6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0" y="1632"/>
              <a:ext cx="29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rtl="1">
                <a:defRPr/>
              </a:pPr>
              <a:r>
                <a:rPr lang="en-US" altLang="he-IL" sz="24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6120" name="Text Box 40"/>
          <p:cNvSpPr txBox="1">
            <a:spLocks noChangeArrowheads="1"/>
          </p:cNvSpPr>
          <p:nvPr/>
        </p:nvSpPr>
        <p:spPr bwMode="auto">
          <a:xfrm>
            <a:off x="5029570" y="4330823"/>
            <a:ext cx="33147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lv-LV" altLang="he-IL" sz="2000" b="1" dirty="0">
                <a:solidFill>
                  <a:srgbClr val="FF6600"/>
                </a:solidFill>
                <a:cs typeface="Arial" panose="020B0604020202020204" pitchFamily="34" charset="0"/>
              </a:rPr>
              <a:t>Izskalojās minerālmēsli.</a:t>
            </a:r>
          </a:p>
          <a:p>
            <a:pPr algn="ctr"/>
            <a:r>
              <a:rPr lang="lv-LV" altLang="he-IL" sz="2000" b="1" dirty="0">
                <a:solidFill>
                  <a:srgbClr val="FF6600"/>
                </a:solidFill>
                <a:cs typeface="Arial" panose="020B0604020202020204" pitchFamily="34" charset="0"/>
              </a:rPr>
              <a:t>Tiek izspiests skābeklis.</a:t>
            </a:r>
          </a:p>
          <a:p>
            <a:pPr algn="ctr"/>
            <a:r>
              <a:rPr lang="lv-LV" altLang="he-IL" sz="2000" b="1" dirty="0">
                <a:solidFill>
                  <a:srgbClr val="FF6600"/>
                </a:solidFill>
                <a:cs typeface="Arial" panose="020B0604020202020204" pitchFamily="34" charset="0"/>
              </a:rPr>
              <a:t>Augsne tiek noblīvēta.</a:t>
            </a:r>
            <a:endParaRPr lang="en-US" altLang="he-IL" sz="20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326BFCDC-C41D-4DF8-A3BF-003AAB4ADF07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5020204" cy="60166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dirty="0"/>
              <a:t>Ūdens izplatība augsnē</a:t>
            </a:r>
          </a:p>
        </p:txBody>
      </p:sp>
    </p:spTree>
    <p:extLst>
      <p:ext uri="{BB962C8B-B14F-4D97-AF65-F5344CB8AC3E}">
        <p14:creationId xmlns:p14="http://schemas.microsoft.com/office/powerpoint/2010/main" val="223787682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3A33DC4-B55A-4ACF-B155-C834E5A6AC45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dirty="0" err="1"/>
              <a:t>Pilienlaistīšanas</a:t>
            </a:r>
            <a:r>
              <a:rPr lang="lv-LV" dirty="0"/>
              <a:t> + un -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73D2AB6-2FB6-4320-BDF5-FA281E4F4F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141136"/>
              </p:ext>
            </p:extLst>
          </p:nvPr>
        </p:nvGraphicFramePr>
        <p:xfrm>
          <a:off x="0" y="1589597"/>
          <a:ext cx="11931588" cy="497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5794">
                  <a:extLst>
                    <a:ext uri="{9D8B030D-6E8A-4147-A177-3AD203B41FA5}">
                      <a16:colId xmlns:a16="http://schemas.microsoft.com/office/drawing/2014/main" val="1183245887"/>
                    </a:ext>
                  </a:extLst>
                </a:gridCol>
                <a:gridCol w="5965794">
                  <a:extLst>
                    <a:ext uri="{9D8B030D-6E8A-4147-A177-3AD203B41FA5}">
                      <a16:colId xmlns:a16="http://schemas.microsoft.com/office/drawing/2014/main" val="751957899"/>
                    </a:ext>
                  </a:extLst>
                </a:gridCol>
              </a:tblGrid>
              <a:tr h="403356">
                <a:tc>
                  <a:txBody>
                    <a:bodyPr/>
                    <a:lstStyle/>
                    <a:p>
                      <a:pPr algn="ctr"/>
                      <a:r>
                        <a:rPr lang="lv-LV" sz="2000" dirty="0"/>
                        <a:t>Plusi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000" dirty="0"/>
                        <a:t>Mīnusi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200538"/>
                  </a:ext>
                </a:extLst>
              </a:tr>
              <a:tr h="4575044">
                <a:tc>
                  <a:txBody>
                    <a:bodyPr/>
                    <a:lstStyle/>
                    <a:p>
                      <a:r>
                        <a:rPr lang="lv-LV" sz="2000" dirty="0"/>
                        <a:t>Ūdens un minerālmēslu pilnīga kontrole.</a:t>
                      </a:r>
                    </a:p>
                    <a:p>
                      <a:r>
                        <a:rPr lang="lv-LV" sz="2000" dirty="0"/>
                        <a:t>Augsta efektivitāte.</a:t>
                      </a:r>
                    </a:p>
                    <a:p>
                      <a:r>
                        <a:rPr lang="lv-LV" sz="2000" dirty="0"/>
                        <a:t>Vienmērīgāki augi.</a:t>
                      </a:r>
                    </a:p>
                    <a:p>
                      <a:r>
                        <a:rPr lang="lv-LV" sz="2000" dirty="0"/>
                        <a:t>Laistīšana un mēslošana tiek veikta tieši tad kad augam tas ir vajadzīgs.</a:t>
                      </a:r>
                    </a:p>
                    <a:p>
                      <a:r>
                        <a:rPr lang="lv-LV" sz="2000" dirty="0"/>
                        <a:t>Parasta prakse ir to veikt katru dienu.</a:t>
                      </a:r>
                    </a:p>
                    <a:p>
                      <a:r>
                        <a:rPr lang="lv-LV" sz="2000" dirty="0"/>
                        <a:t>Mazāk apkārtējā vidē noplūst neefektivī izmantots ūdens un minerālmēsli.</a:t>
                      </a:r>
                    </a:p>
                    <a:p>
                      <a:r>
                        <a:rPr lang="lv-LV" sz="2000" dirty="0"/>
                        <a:t>Mazāka</a:t>
                      </a:r>
                      <a:r>
                        <a:rPr lang="lv-LV" sz="2000" baseline="0" dirty="0"/>
                        <a:t> sāļu koncentrācija</a:t>
                      </a:r>
                      <a:r>
                        <a:rPr lang="lv-LV" sz="2000" dirty="0"/>
                        <a:t>.*</a:t>
                      </a:r>
                    </a:p>
                    <a:p>
                      <a:r>
                        <a:rPr lang="lv-LV" sz="2000" dirty="0"/>
                        <a:t>Mazāk nezāļu problēmas.*</a:t>
                      </a:r>
                    </a:p>
                    <a:p>
                      <a:r>
                        <a:rPr lang="lv-LV" sz="2000" dirty="0"/>
                        <a:t>Mazāks enerģijas patēriņš.*</a:t>
                      </a:r>
                    </a:p>
                    <a:p>
                      <a:r>
                        <a:rPr lang="lv-LV" sz="2000" dirty="0"/>
                        <a:t>Iespēja vienmērīgi laistīt kalnainas vietas.</a:t>
                      </a:r>
                    </a:p>
                    <a:p>
                      <a:endParaRPr lang="lv-LV" sz="2000" dirty="0"/>
                    </a:p>
                    <a:p>
                      <a:r>
                        <a:rPr lang="lv-LV" sz="2000" dirty="0"/>
                        <a:t>*(ja salīdzina ar smidzinātājiem).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sz="2000" dirty="0"/>
                        <a:t>Salīdzinoši dārga ierīkošana.</a:t>
                      </a:r>
                    </a:p>
                    <a:p>
                      <a:r>
                        <a:rPr lang="lv-LV" sz="2000" dirty="0"/>
                        <a:t>Ūdens filtrācija ir obligāta.</a:t>
                      </a:r>
                    </a:p>
                    <a:p>
                      <a:r>
                        <a:rPr lang="lv-LV" sz="2000" dirty="0"/>
                        <a:t>Daudz darba sezonas sākumā un beigās.</a:t>
                      </a:r>
                    </a:p>
                    <a:p>
                      <a:r>
                        <a:rPr lang="lv-LV" sz="2000" dirty="0"/>
                        <a:t>Nevar izmantot dīgšanas stadijā, jo attālums starp pilinātājcaurumiem būs par lielu (atkarībā</a:t>
                      </a:r>
                      <a:r>
                        <a:rPr lang="lv-LV" sz="2000" baseline="0" dirty="0"/>
                        <a:t> no kultūras).</a:t>
                      </a:r>
                      <a:endParaRPr lang="lv-LV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79147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Text Box 4">
            <a:extLst>
              <a:ext uri="{FF2B5EF4-FFF2-40B4-BE49-F238E27FC236}">
                <a16:creationId xmlns:a16="http://schemas.microsoft.com/office/drawing/2014/main" id="{1BDB8D50-E072-4B77-9AFE-F232BEC45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152" y="1708944"/>
            <a:ext cx="1346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he-IL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Augsnes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lv-LV" altLang="he-IL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mitrums</a:t>
            </a:r>
            <a:endParaRPr lang="en-US" altLang="he-IL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4" name="Text Box 5">
            <a:extLst>
              <a:ext uri="{FF2B5EF4-FFF2-40B4-BE49-F238E27FC236}">
                <a16:creationId xmlns:a16="http://schemas.microsoft.com/office/drawing/2014/main" id="{EB2B6F40-6D8E-43B5-815B-AA29AF0A5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877" y="4979194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lv-LV" altLang="he-IL" sz="18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dienas</a:t>
            </a:r>
            <a:endParaRPr lang="en-US" altLang="he-IL" sz="18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5" name="Text Box 6">
            <a:extLst>
              <a:ext uri="{FF2B5EF4-FFF2-40B4-BE49-F238E27FC236}">
                <a16:creationId xmlns:a16="http://schemas.microsoft.com/office/drawing/2014/main" id="{9459428C-C695-4319-B6A0-BC064808C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928" y="2232819"/>
            <a:ext cx="5680075" cy="366712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e-IL" altLang="he-IL" sz="18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6" name="Text Box 7">
            <a:extLst>
              <a:ext uri="{FF2B5EF4-FFF2-40B4-BE49-F238E27FC236}">
                <a16:creationId xmlns:a16="http://schemas.microsoft.com/office/drawing/2014/main" id="{ECB48A69-770F-43BD-92A5-984493884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928" y="3190082"/>
            <a:ext cx="5680075" cy="366713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e-IL" altLang="he-IL" sz="18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7" name="Text Box 8">
            <a:extLst>
              <a:ext uri="{FF2B5EF4-FFF2-40B4-BE49-F238E27FC236}">
                <a16:creationId xmlns:a16="http://schemas.microsoft.com/office/drawing/2014/main" id="{CF9A95A8-B7FC-4171-9993-1D23D5942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928" y="3699669"/>
            <a:ext cx="5680075" cy="366712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e-IL" altLang="he-IL" sz="18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8" name="Text Box 9">
            <a:extLst>
              <a:ext uri="{FF2B5EF4-FFF2-40B4-BE49-F238E27FC236}">
                <a16:creationId xmlns:a16="http://schemas.microsoft.com/office/drawing/2014/main" id="{BAE494A2-EE60-46A2-A8C3-7CE6AA523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153" y="4106069"/>
            <a:ext cx="5680075" cy="366712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e-IL" altLang="he-IL" sz="18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9" name="Text Box 10">
            <a:extLst>
              <a:ext uri="{FF2B5EF4-FFF2-40B4-BE49-F238E27FC236}">
                <a16:creationId xmlns:a16="http://schemas.microsoft.com/office/drawing/2014/main" id="{26F0E17E-A271-4156-B1F9-C10AF9F1E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153" y="4563269"/>
            <a:ext cx="5680075" cy="366712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e-IL" altLang="he-IL" sz="18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80" name="Text Box 11">
            <a:extLst>
              <a:ext uri="{FF2B5EF4-FFF2-40B4-BE49-F238E27FC236}">
                <a16:creationId xmlns:a16="http://schemas.microsoft.com/office/drawing/2014/main" id="{42F4F4CE-894A-40AE-B934-9704C6C24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928" y="1747044"/>
            <a:ext cx="5680075" cy="366712"/>
          </a:xfrm>
          <a:prstGeom prst="rect">
            <a:avLst/>
          </a:prstGeom>
          <a:solidFill>
            <a:srgbClr val="ECEC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he-IL" altLang="he-IL" sz="18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81" name="Line 12">
            <a:extLst>
              <a:ext uri="{FF2B5EF4-FFF2-40B4-BE49-F238E27FC236}">
                <a16:creationId xmlns:a16="http://schemas.microsoft.com/office/drawing/2014/main" id="{A591C750-C708-4120-8134-6A5B6789C4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82253" y="2678906"/>
            <a:ext cx="1587" cy="446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83982" name="Line 13">
            <a:extLst>
              <a:ext uri="{FF2B5EF4-FFF2-40B4-BE49-F238E27FC236}">
                <a16:creationId xmlns:a16="http://schemas.microsoft.com/office/drawing/2014/main" id="{33F38B97-35DA-49C7-B75A-2D120598180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2253" y="2934495"/>
            <a:ext cx="1587" cy="1595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83983" name="Line 14">
            <a:extLst>
              <a:ext uri="{FF2B5EF4-FFF2-40B4-BE49-F238E27FC236}">
                <a16:creationId xmlns:a16="http://schemas.microsoft.com/office/drawing/2014/main" id="{3D950AF5-A1CD-45FB-A495-8A983E819F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5928" y="3637756"/>
            <a:ext cx="5680075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83984" name="Line 15">
            <a:extLst>
              <a:ext uri="{FF2B5EF4-FFF2-40B4-BE49-F238E27FC236}">
                <a16:creationId xmlns:a16="http://schemas.microsoft.com/office/drawing/2014/main" id="{F416B72F-847A-4727-8571-E74425D5D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5928" y="4977606"/>
            <a:ext cx="6510337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83985" name="Line 16">
            <a:extLst>
              <a:ext uri="{FF2B5EF4-FFF2-40B4-BE49-F238E27FC236}">
                <a16:creationId xmlns:a16="http://schemas.microsoft.com/office/drawing/2014/main" id="{F26B8FB2-672D-45C9-9722-3905001694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75928" y="1656556"/>
            <a:ext cx="1587" cy="3321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83986" name="Line 17">
            <a:extLst>
              <a:ext uri="{FF2B5EF4-FFF2-40B4-BE49-F238E27FC236}">
                <a16:creationId xmlns:a16="http://schemas.microsoft.com/office/drawing/2014/main" id="{898D9A9B-C573-496E-B6C8-B023456306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9428" y="4529931"/>
            <a:ext cx="5616575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83987" name="Text Box 18">
            <a:extLst>
              <a:ext uri="{FF2B5EF4-FFF2-40B4-BE49-F238E27FC236}">
                <a16:creationId xmlns:a16="http://schemas.microsoft.com/office/drawing/2014/main" id="{AD21D0E9-6A0A-44DF-AED9-630B3A22C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014" y="4958557"/>
            <a:ext cx="2555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e-IL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988" name="Text Box 19">
            <a:extLst>
              <a:ext uri="{FF2B5EF4-FFF2-40B4-BE49-F238E27FC236}">
                <a16:creationId xmlns:a16="http://schemas.microsoft.com/office/drawing/2014/main" id="{56E84F4F-E149-4C79-9129-78C7275DA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0514" y="4958557"/>
            <a:ext cx="317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he-IL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3989" name="Text Box 20">
            <a:extLst>
              <a:ext uri="{FF2B5EF4-FFF2-40B4-BE49-F238E27FC236}">
                <a16:creationId xmlns:a16="http://schemas.microsoft.com/office/drawing/2014/main" id="{7E776FC6-1815-4502-8A6A-DF34DE6E7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3928" y="4958557"/>
            <a:ext cx="32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e-IL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3990" name="Text Box 21">
            <a:extLst>
              <a:ext uri="{FF2B5EF4-FFF2-40B4-BE49-F238E27FC236}">
                <a16:creationId xmlns:a16="http://schemas.microsoft.com/office/drawing/2014/main" id="{2CA7CC90-55FE-4457-BBDE-D5E77B5C9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0514" y="4958557"/>
            <a:ext cx="274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e-IL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3991" name="Text Box 22">
            <a:extLst>
              <a:ext uri="{FF2B5EF4-FFF2-40B4-BE49-F238E27FC236}">
                <a16:creationId xmlns:a16="http://schemas.microsoft.com/office/drawing/2014/main" id="{FCC5A0D7-0844-43A5-B05B-131D034E8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2653" y="4958557"/>
            <a:ext cx="6365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e-IL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3992" name="Text Box 23">
            <a:extLst>
              <a:ext uri="{FF2B5EF4-FFF2-40B4-BE49-F238E27FC236}">
                <a16:creationId xmlns:a16="http://schemas.microsoft.com/office/drawing/2014/main" id="{BFFDC545-C608-4CED-8616-3C4784781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5153" y="4958557"/>
            <a:ext cx="511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he-IL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3993" name="Text Box 24">
            <a:extLst>
              <a:ext uri="{FF2B5EF4-FFF2-40B4-BE49-F238E27FC236}">
                <a16:creationId xmlns:a16="http://schemas.microsoft.com/office/drawing/2014/main" id="{0EEB002F-14E1-4E30-BB2E-50BF7359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3828" y="4958557"/>
            <a:ext cx="574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e-IL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3994" name="Line 25">
            <a:extLst>
              <a:ext uri="{FF2B5EF4-FFF2-40B4-BE49-F238E27FC236}">
                <a16:creationId xmlns:a16="http://schemas.microsoft.com/office/drawing/2014/main" id="{37728D8E-CA45-4731-BDA0-ED4EB9CC3E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76014" y="3699670"/>
            <a:ext cx="1588" cy="38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83995" name="Line 26">
            <a:extLst>
              <a:ext uri="{FF2B5EF4-FFF2-40B4-BE49-F238E27FC236}">
                <a16:creationId xmlns:a16="http://schemas.microsoft.com/office/drawing/2014/main" id="{DB89E5E4-DE2B-4E0C-8826-CC42DADA8B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80864" y="3699670"/>
            <a:ext cx="1588" cy="384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83996" name="Text Box 27">
            <a:extLst>
              <a:ext uri="{FF2B5EF4-FFF2-40B4-BE49-F238E27FC236}">
                <a16:creationId xmlns:a16="http://schemas.microsoft.com/office/drawing/2014/main" id="{BB487D7D-37EF-4C2A-85F8-7AAEF20D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9939" y="4098132"/>
            <a:ext cx="738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e-IL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Irr.</a:t>
            </a:r>
          </a:p>
        </p:txBody>
      </p:sp>
      <p:sp>
        <p:nvSpPr>
          <p:cNvPr id="83997" name="Text Box 28">
            <a:extLst>
              <a:ext uri="{FF2B5EF4-FFF2-40B4-BE49-F238E27FC236}">
                <a16:creationId xmlns:a16="http://schemas.microsoft.com/office/drawing/2014/main" id="{760417A4-96D5-4A3B-87A5-1E634B563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2414" y="4098132"/>
            <a:ext cx="7381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he-IL" sz="18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Irr.</a:t>
            </a:r>
          </a:p>
        </p:txBody>
      </p:sp>
      <p:sp>
        <p:nvSpPr>
          <p:cNvPr id="83998" name="Line 29">
            <a:extLst>
              <a:ext uri="{FF2B5EF4-FFF2-40B4-BE49-F238E27FC236}">
                <a16:creationId xmlns:a16="http://schemas.microsoft.com/office/drawing/2014/main" id="{FF46D9ED-3E6B-4974-8E17-6CA1E59BB8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2928" y="2805906"/>
            <a:ext cx="5489575" cy="63500"/>
          </a:xfrm>
          <a:prstGeom prst="line">
            <a:avLst/>
          </a:prstGeom>
          <a:noFill/>
          <a:ln w="9525">
            <a:solidFill>
              <a:srgbClr val="4F4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83999" name="Text Box 30">
            <a:extLst>
              <a:ext uri="{FF2B5EF4-FFF2-40B4-BE49-F238E27FC236}">
                <a16:creationId xmlns:a16="http://schemas.microsoft.com/office/drawing/2014/main" id="{B533CF57-D7B4-43B8-8A68-503250F65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215" y="2740819"/>
            <a:ext cx="5680075" cy="366712"/>
          </a:xfrm>
          <a:prstGeom prst="rect">
            <a:avLst/>
          </a:prstGeom>
          <a:solidFill>
            <a:srgbClr val="FFD9B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F00"/>
              </a:buClr>
              <a:buSzPct val="80000"/>
              <a:buFont typeface="Wingdings" panose="05000000000000000000" pitchFamily="2" charset="2"/>
              <a:defRPr sz="25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Arial Narrow" panose="020B0606020202030204" pitchFamily="34" charset="0"/>
              <a:buChar char="–"/>
              <a:defRPr sz="2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he-IL" altLang="he-IL" sz="1800" b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000" name="Line 31">
            <a:extLst>
              <a:ext uri="{FF2B5EF4-FFF2-40B4-BE49-F238E27FC236}">
                <a16:creationId xmlns:a16="http://schemas.microsoft.com/office/drawing/2014/main" id="{C939E7FB-3AE3-4812-B37A-C050C3A89590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9428" y="2678906"/>
            <a:ext cx="5553075" cy="1588"/>
          </a:xfrm>
          <a:prstGeom prst="line">
            <a:avLst/>
          </a:prstGeom>
          <a:noFill/>
          <a:ln w="38100">
            <a:solidFill>
              <a:srgbClr val="4F4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grpSp>
        <p:nvGrpSpPr>
          <p:cNvPr id="219168" name="Group 32">
            <a:extLst>
              <a:ext uri="{FF2B5EF4-FFF2-40B4-BE49-F238E27FC236}">
                <a16:creationId xmlns:a16="http://schemas.microsoft.com/office/drawing/2014/main" id="{3A1117C4-6F06-4C0B-8A71-3F2A4B82AC05}"/>
              </a:ext>
            </a:extLst>
          </p:cNvPr>
          <p:cNvGrpSpPr>
            <a:grpSpLocks/>
          </p:cNvGrpSpPr>
          <p:nvPr/>
        </p:nvGrpSpPr>
        <p:grpSpPr bwMode="auto">
          <a:xfrm>
            <a:off x="2639428" y="2678906"/>
            <a:ext cx="5233987" cy="958850"/>
            <a:chOff x="771" y="2030"/>
            <a:chExt cx="3936" cy="720"/>
          </a:xfrm>
        </p:grpSpPr>
        <p:sp>
          <p:nvSpPr>
            <p:cNvPr id="84103" name="Line 33">
              <a:extLst>
                <a:ext uri="{FF2B5EF4-FFF2-40B4-BE49-F238E27FC236}">
                  <a16:creationId xmlns:a16="http://schemas.microsoft.com/office/drawing/2014/main" id="{35D47976-7BA7-4ED9-8B21-6FD9477DDB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2030"/>
              <a:ext cx="480" cy="720"/>
            </a:xfrm>
            <a:prstGeom prst="line">
              <a:avLst/>
            </a:prstGeom>
            <a:noFill/>
            <a:ln w="50800">
              <a:solidFill>
                <a:srgbClr val="3AAE3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84104" name="Line 34">
              <a:extLst>
                <a:ext uri="{FF2B5EF4-FFF2-40B4-BE49-F238E27FC236}">
                  <a16:creationId xmlns:a16="http://schemas.microsoft.com/office/drawing/2014/main" id="{2C787804-8402-4FD8-A5BE-908801B77A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51" y="2030"/>
              <a:ext cx="96" cy="720"/>
            </a:xfrm>
            <a:prstGeom prst="line">
              <a:avLst/>
            </a:prstGeom>
            <a:noFill/>
            <a:ln w="50800">
              <a:solidFill>
                <a:srgbClr val="3AAE3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84105" name="Line 35">
              <a:extLst>
                <a:ext uri="{FF2B5EF4-FFF2-40B4-BE49-F238E27FC236}">
                  <a16:creationId xmlns:a16="http://schemas.microsoft.com/office/drawing/2014/main" id="{EF99EC9C-3334-4A9E-8834-581808DE5E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7" y="2030"/>
              <a:ext cx="432" cy="720"/>
            </a:xfrm>
            <a:prstGeom prst="line">
              <a:avLst/>
            </a:prstGeom>
            <a:noFill/>
            <a:ln w="50800">
              <a:solidFill>
                <a:srgbClr val="3AAE3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84106" name="Line 36">
              <a:extLst>
                <a:ext uri="{FF2B5EF4-FFF2-40B4-BE49-F238E27FC236}">
                  <a16:creationId xmlns:a16="http://schemas.microsoft.com/office/drawing/2014/main" id="{E2C9F9B1-1FF0-41E8-9712-CFA5278ECF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9" y="2030"/>
              <a:ext cx="96" cy="720"/>
            </a:xfrm>
            <a:prstGeom prst="line">
              <a:avLst/>
            </a:prstGeom>
            <a:noFill/>
            <a:ln w="50800">
              <a:solidFill>
                <a:srgbClr val="3AAE3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84107" name="Line 37">
              <a:extLst>
                <a:ext uri="{FF2B5EF4-FFF2-40B4-BE49-F238E27FC236}">
                  <a16:creationId xmlns:a16="http://schemas.microsoft.com/office/drawing/2014/main" id="{67F13220-87AB-4A3C-8A8E-5A2FB9DD8D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5" y="2030"/>
              <a:ext cx="432" cy="720"/>
            </a:xfrm>
            <a:prstGeom prst="line">
              <a:avLst/>
            </a:prstGeom>
            <a:noFill/>
            <a:ln w="50800">
              <a:solidFill>
                <a:srgbClr val="3AAE3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84108" name="Line 38">
              <a:extLst>
                <a:ext uri="{FF2B5EF4-FFF2-40B4-BE49-F238E27FC236}">
                  <a16:creationId xmlns:a16="http://schemas.microsoft.com/office/drawing/2014/main" id="{03A421A8-A244-40C4-8D2C-84B8A34E6C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7" y="2030"/>
              <a:ext cx="96" cy="720"/>
            </a:xfrm>
            <a:prstGeom prst="line">
              <a:avLst/>
            </a:prstGeom>
            <a:noFill/>
            <a:ln w="50800">
              <a:solidFill>
                <a:srgbClr val="3AAE3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84109" name="Line 39">
              <a:extLst>
                <a:ext uri="{FF2B5EF4-FFF2-40B4-BE49-F238E27FC236}">
                  <a16:creationId xmlns:a16="http://schemas.microsoft.com/office/drawing/2014/main" id="{60257BEF-A204-43C5-A8B3-5F1BE38841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3" y="2030"/>
              <a:ext cx="480" cy="720"/>
            </a:xfrm>
            <a:prstGeom prst="line">
              <a:avLst/>
            </a:prstGeom>
            <a:noFill/>
            <a:ln w="50800">
              <a:solidFill>
                <a:srgbClr val="3AAE3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84110" name="Line 40">
              <a:extLst>
                <a:ext uri="{FF2B5EF4-FFF2-40B4-BE49-F238E27FC236}">
                  <a16:creationId xmlns:a16="http://schemas.microsoft.com/office/drawing/2014/main" id="{A1B7B6F6-ACC6-4B03-892A-07D5570069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3" y="2030"/>
              <a:ext cx="96" cy="720"/>
            </a:xfrm>
            <a:prstGeom prst="line">
              <a:avLst/>
            </a:prstGeom>
            <a:noFill/>
            <a:ln w="50800">
              <a:solidFill>
                <a:srgbClr val="3AAE3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84111" name="Line 41">
              <a:extLst>
                <a:ext uri="{FF2B5EF4-FFF2-40B4-BE49-F238E27FC236}">
                  <a16:creationId xmlns:a16="http://schemas.microsoft.com/office/drawing/2014/main" id="{E0C3B4A1-82F6-4DD3-BD0B-974DE7C063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9" y="2030"/>
              <a:ext cx="96" cy="720"/>
            </a:xfrm>
            <a:prstGeom prst="line">
              <a:avLst/>
            </a:prstGeom>
            <a:noFill/>
            <a:ln w="50800">
              <a:solidFill>
                <a:srgbClr val="3AAE3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84112" name="Line 42">
              <a:extLst>
                <a:ext uri="{FF2B5EF4-FFF2-40B4-BE49-F238E27FC236}">
                  <a16:creationId xmlns:a16="http://schemas.microsoft.com/office/drawing/2014/main" id="{D4C5ACFA-1539-4212-A615-2B9A422F12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5" y="2030"/>
              <a:ext cx="480" cy="720"/>
            </a:xfrm>
            <a:prstGeom prst="line">
              <a:avLst/>
            </a:prstGeom>
            <a:noFill/>
            <a:ln w="50800">
              <a:solidFill>
                <a:srgbClr val="3AAE3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84113" name="Line 43">
              <a:extLst>
                <a:ext uri="{FF2B5EF4-FFF2-40B4-BE49-F238E27FC236}">
                  <a16:creationId xmlns:a16="http://schemas.microsoft.com/office/drawing/2014/main" id="{925501FE-FE03-403F-B1BA-B7348E9C86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35" y="2030"/>
              <a:ext cx="96" cy="720"/>
            </a:xfrm>
            <a:prstGeom prst="line">
              <a:avLst/>
            </a:prstGeom>
            <a:noFill/>
            <a:ln w="50800">
              <a:solidFill>
                <a:srgbClr val="3AAE3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84114" name="Line 44">
              <a:extLst>
                <a:ext uri="{FF2B5EF4-FFF2-40B4-BE49-F238E27FC236}">
                  <a16:creationId xmlns:a16="http://schemas.microsoft.com/office/drawing/2014/main" id="{7D393FF8-0CF5-40A7-B13A-D4DEBFF594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1" y="2030"/>
              <a:ext cx="480" cy="720"/>
            </a:xfrm>
            <a:prstGeom prst="line">
              <a:avLst/>
            </a:prstGeom>
            <a:noFill/>
            <a:ln w="50800">
              <a:solidFill>
                <a:srgbClr val="3AAE3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84115" name="Line 45">
              <a:extLst>
                <a:ext uri="{FF2B5EF4-FFF2-40B4-BE49-F238E27FC236}">
                  <a16:creationId xmlns:a16="http://schemas.microsoft.com/office/drawing/2014/main" id="{D3176EB7-D7BB-4139-9E5C-76DC55C12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9" y="2030"/>
              <a:ext cx="480" cy="720"/>
            </a:xfrm>
            <a:prstGeom prst="line">
              <a:avLst/>
            </a:prstGeom>
            <a:noFill/>
            <a:ln w="50800">
              <a:solidFill>
                <a:srgbClr val="3AAE3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84116" name="Line 46">
              <a:extLst>
                <a:ext uri="{FF2B5EF4-FFF2-40B4-BE49-F238E27FC236}">
                  <a16:creationId xmlns:a16="http://schemas.microsoft.com/office/drawing/2014/main" id="{00551850-EAB6-4136-9B60-8180FBC932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1" y="2030"/>
              <a:ext cx="96" cy="720"/>
            </a:xfrm>
            <a:prstGeom prst="line">
              <a:avLst/>
            </a:prstGeom>
            <a:noFill/>
            <a:ln w="50800">
              <a:solidFill>
                <a:srgbClr val="3AAE3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219183" name="Group 47">
            <a:extLst>
              <a:ext uri="{FF2B5EF4-FFF2-40B4-BE49-F238E27FC236}">
                <a16:creationId xmlns:a16="http://schemas.microsoft.com/office/drawing/2014/main" id="{94B6BB00-9B1F-47DF-B6E7-FE0443BA758F}"/>
              </a:ext>
            </a:extLst>
          </p:cNvPr>
          <p:cNvGrpSpPr>
            <a:grpSpLocks/>
          </p:cNvGrpSpPr>
          <p:nvPr/>
        </p:nvGrpSpPr>
        <p:grpSpPr bwMode="auto">
          <a:xfrm>
            <a:off x="3283952" y="1743869"/>
            <a:ext cx="4191000" cy="2743200"/>
            <a:chOff x="1707" y="1063"/>
            <a:chExt cx="2640" cy="1728"/>
          </a:xfrm>
        </p:grpSpPr>
        <p:sp>
          <p:nvSpPr>
            <p:cNvPr id="84100" name="Line 48">
              <a:extLst>
                <a:ext uri="{FF2B5EF4-FFF2-40B4-BE49-F238E27FC236}">
                  <a16:creationId xmlns:a16="http://schemas.microsoft.com/office/drawing/2014/main" id="{D5EC5A09-AA10-4948-92FF-F4C1857A17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7" y="1063"/>
              <a:ext cx="0" cy="1728"/>
            </a:xfrm>
            <a:prstGeom prst="line">
              <a:avLst/>
            </a:prstGeom>
            <a:noFill/>
            <a:ln w="50800">
              <a:solidFill>
                <a:srgbClr val="F73A1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84101" name="Line 49">
              <a:extLst>
                <a:ext uri="{FF2B5EF4-FFF2-40B4-BE49-F238E27FC236}">
                  <a16:creationId xmlns:a16="http://schemas.microsoft.com/office/drawing/2014/main" id="{4DB4C2A0-EF6A-420F-B8F0-9DAE8A7E05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7" y="1063"/>
              <a:ext cx="2640" cy="1728"/>
            </a:xfrm>
            <a:prstGeom prst="line">
              <a:avLst/>
            </a:prstGeom>
            <a:noFill/>
            <a:ln w="50800">
              <a:solidFill>
                <a:srgbClr val="F73A1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  <p:sp>
          <p:nvSpPr>
            <p:cNvPr id="84102" name="Line 50">
              <a:extLst>
                <a:ext uri="{FF2B5EF4-FFF2-40B4-BE49-F238E27FC236}">
                  <a16:creationId xmlns:a16="http://schemas.microsoft.com/office/drawing/2014/main" id="{143226CD-6FD5-4300-AC44-F3BC451A69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47" y="1063"/>
              <a:ext cx="0" cy="1728"/>
            </a:xfrm>
            <a:prstGeom prst="line">
              <a:avLst/>
            </a:prstGeom>
            <a:noFill/>
            <a:ln w="50800">
              <a:solidFill>
                <a:srgbClr val="F73A1B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84003" name="Line 51">
            <a:extLst>
              <a:ext uri="{FF2B5EF4-FFF2-40B4-BE49-F238E27FC236}">
                <a16:creationId xmlns:a16="http://schemas.microsoft.com/office/drawing/2014/main" id="{1DF3EA89-39A7-47FE-9B57-AA92DF36AF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0678" y="5345906"/>
            <a:ext cx="2784475" cy="0"/>
          </a:xfrm>
          <a:prstGeom prst="line">
            <a:avLst/>
          </a:prstGeom>
          <a:noFill/>
          <a:ln w="44450">
            <a:solidFill>
              <a:srgbClr val="F73A1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84004" name="Line 52">
            <a:extLst>
              <a:ext uri="{FF2B5EF4-FFF2-40B4-BE49-F238E27FC236}">
                <a16:creationId xmlns:a16="http://schemas.microsoft.com/office/drawing/2014/main" id="{FF2EEB21-5916-4F42-87B2-ECFFCCEF45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4452" y="5923756"/>
            <a:ext cx="1790700" cy="0"/>
          </a:xfrm>
          <a:prstGeom prst="line">
            <a:avLst/>
          </a:prstGeom>
          <a:noFill/>
          <a:ln w="44450">
            <a:solidFill>
              <a:srgbClr val="4F4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84005" name="Line 53">
            <a:extLst>
              <a:ext uri="{FF2B5EF4-FFF2-40B4-BE49-F238E27FC236}">
                <a16:creationId xmlns:a16="http://schemas.microsoft.com/office/drawing/2014/main" id="{8E5E140C-3513-4087-B5DD-85478314D9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91914" y="5618956"/>
            <a:ext cx="1773238" cy="0"/>
          </a:xfrm>
          <a:prstGeom prst="line">
            <a:avLst/>
          </a:prstGeom>
          <a:noFill/>
          <a:ln w="44450">
            <a:solidFill>
              <a:srgbClr val="3AAE3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19190" name="Text Box 54">
            <a:extLst>
              <a:ext uri="{FF2B5EF4-FFF2-40B4-BE49-F238E27FC236}">
                <a16:creationId xmlns:a16="http://schemas.microsoft.com/office/drawing/2014/main" id="{17DB444F-C370-40AE-AFB3-F6FD3D7C5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90" y="5237957"/>
            <a:ext cx="4094163" cy="88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lv-LV" altLang="he-IL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Pludināšana 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lv-LV" altLang="he-IL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            Smidzināšana</a:t>
            </a:r>
            <a:endParaRPr lang="en-US" altLang="he-IL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lv-LV" altLang="he-IL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                Pilienveida </a:t>
            </a:r>
            <a:endParaRPr lang="en-US" altLang="he-IL" sz="2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grpSp>
        <p:nvGrpSpPr>
          <p:cNvPr id="219191" name="Group 55">
            <a:extLst>
              <a:ext uri="{FF2B5EF4-FFF2-40B4-BE49-F238E27FC236}">
                <a16:creationId xmlns:a16="http://schemas.microsoft.com/office/drawing/2014/main" id="{08D23C9C-BCD3-46A3-8655-C626B7C822EC}"/>
              </a:ext>
            </a:extLst>
          </p:cNvPr>
          <p:cNvGrpSpPr>
            <a:grpSpLocks/>
          </p:cNvGrpSpPr>
          <p:nvPr/>
        </p:nvGrpSpPr>
        <p:grpSpPr bwMode="auto">
          <a:xfrm>
            <a:off x="2555289" y="2875756"/>
            <a:ext cx="5562600" cy="228600"/>
            <a:chOff x="1248" y="1728"/>
            <a:chExt cx="3600" cy="192"/>
          </a:xfrm>
        </p:grpSpPr>
        <p:grpSp>
          <p:nvGrpSpPr>
            <p:cNvPr id="84008" name="Group 56">
              <a:extLst>
                <a:ext uri="{FF2B5EF4-FFF2-40B4-BE49-F238E27FC236}">
                  <a16:creationId xmlns:a16="http://schemas.microsoft.com/office/drawing/2014/main" id="{D4D917EC-B7A4-4D36-932D-C586250F06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8" y="1728"/>
              <a:ext cx="2496" cy="192"/>
              <a:chOff x="1056" y="2347"/>
              <a:chExt cx="3600" cy="250"/>
            </a:xfrm>
          </p:grpSpPr>
          <p:grpSp>
            <p:nvGrpSpPr>
              <p:cNvPr id="84037" name="Group 57">
                <a:extLst>
                  <a:ext uri="{FF2B5EF4-FFF2-40B4-BE49-F238E27FC236}">
                    <a16:creationId xmlns:a16="http://schemas.microsoft.com/office/drawing/2014/main" id="{F61C168A-05F7-48B7-9A8B-212E03A883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2352"/>
                <a:ext cx="2832" cy="245"/>
                <a:chOff x="528" y="1200"/>
                <a:chExt cx="2832" cy="245"/>
              </a:xfrm>
            </p:grpSpPr>
            <p:sp>
              <p:nvSpPr>
                <p:cNvPr id="84052" name="Line 58">
                  <a:extLst>
                    <a:ext uri="{FF2B5EF4-FFF2-40B4-BE49-F238E27FC236}">
                      <a16:creationId xmlns:a16="http://schemas.microsoft.com/office/drawing/2014/main" id="{9BDCEB16-8046-4436-ABFC-C06B78849E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47" y="1200"/>
                  <a:ext cx="22" cy="245"/>
                </a:xfrm>
                <a:prstGeom prst="line">
                  <a:avLst/>
                </a:prstGeom>
                <a:noFill/>
                <a:ln w="41275">
                  <a:solidFill>
                    <a:srgbClr val="4F4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lv-LV"/>
                </a:p>
              </p:txBody>
            </p:sp>
            <p:grpSp>
              <p:nvGrpSpPr>
                <p:cNvPr id="84053" name="Group 59">
                  <a:extLst>
                    <a:ext uri="{FF2B5EF4-FFF2-40B4-BE49-F238E27FC236}">
                      <a16:creationId xmlns:a16="http://schemas.microsoft.com/office/drawing/2014/main" id="{431D8658-017C-429A-A52C-08FE225DD0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8" y="1200"/>
                  <a:ext cx="2086" cy="245"/>
                  <a:chOff x="528" y="1200"/>
                  <a:chExt cx="2086" cy="245"/>
                </a:xfrm>
              </p:grpSpPr>
              <p:sp>
                <p:nvSpPr>
                  <p:cNvPr id="84068" name="Line 60">
                    <a:extLst>
                      <a:ext uri="{FF2B5EF4-FFF2-40B4-BE49-F238E27FC236}">
                        <a16:creationId xmlns:a16="http://schemas.microsoft.com/office/drawing/2014/main" id="{A8314081-BEDA-4EC9-A4D2-2C23EF50B13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8" y="1200"/>
                    <a:ext cx="10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69" name="Line 61">
                    <a:extLst>
                      <a:ext uri="{FF2B5EF4-FFF2-40B4-BE49-F238E27FC236}">
                        <a16:creationId xmlns:a16="http://schemas.microsoft.com/office/drawing/2014/main" id="{573B36EA-CFD7-454C-93E9-6AB0BF5CECB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34" y="1200"/>
                    <a:ext cx="22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70" name="Line 62">
                    <a:extLst>
                      <a:ext uri="{FF2B5EF4-FFF2-40B4-BE49-F238E27FC236}">
                        <a16:creationId xmlns:a16="http://schemas.microsoft.com/office/drawing/2014/main" id="{17C0826C-66F2-4A66-AC9F-9493E2F5B6E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56" y="1200"/>
                    <a:ext cx="9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71" name="Line 63">
                    <a:extLst>
                      <a:ext uri="{FF2B5EF4-FFF2-40B4-BE49-F238E27FC236}">
                        <a16:creationId xmlns:a16="http://schemas.microsoft.com/office/drawing/2014/main" id="{D43DA818-7B5C-47F7-A006-8C90D4696D6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52" y="1200"/>
                    <a:ext cx="21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72" name="Line 64">
                    <a:extLst>
                      <a:ext uri="{FF2B5EF4-FFF2-40B4-BE49-F238E27FC236}">
                        <a16:creationId xmlns:a16="http://schemas.microsoft.com/office/drawing/2014/main" id="{A0DB8A60-1AAF-41EF-81AC-A7EDA4EF20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73" y="1200"/>
                    <a:ext cx="9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73" name="Line 65">
                    <a:extLst>
                      <a:ext uri="{FF2B5EF4-FFF2-40B4-BE49-F238E27FC236}">
                        <a16:creationId xmlns:a16="http://schemas.microsoft.com/office/drawing/2014/main" id="{2F70C981-4B3E-43B1-899D-03B22BCA65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9" y="1200"/>
                    <a:ext cx="21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74" name="Line 66">
                    <a:extLst>
                      <a:ext uri="{FF2B5EF4-FFF2-40B4-BE49-F238E27FC236}">
                        <a16:creationId xmlns:a16="http://schemas.microsoft.com/office/drawing/2014/main" id="{002387E7-CC5B-406D-B462-BF9875DB71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0" y="1200"/>
                    <a:ext cx="107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75" name="Line 67">
                    <a:extLst>
                      <a:ext uri="{FF2B5EF4-FFF2-40B4-BE49-F238E27FC236}">
                        <a16:creationId xmlns:a16="http://schemas.microsoft.com/office/drawing/2014/main" id="{F0DD69F7-1474-44F4-ACA6-E630E868E27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97" y="1200"/>
                    <a:ext cx="21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76" name="Line 68">
                    <a:extLst>
                      <a:ext uri="{FF2B5EF4-FFF2-40B4-BE49-F238E27FC236}">
                        <a16:creationId xmlns:a16="http://schemas.microsoft.com/office/drawing/2014/main" id="{B85145E5-1B8A-4614-B82D-0F717CE723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25" y="1200"/>
                    <a:ext cx="21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77" name="Line 69">
                    <a:extLst>
                      <a:ext uri="{FF2B5EF4-FFF2-40B4-BE49-F238E27FC236}">
                        <a16:creationId xmlns:a16="http://schemas.microsoft.com/office/drawing/2014/main" id="{2EA0AAEF-6E86-4BCB-A05B-B8DF5961C5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46" y="1200"/>
                    <a:ext cx="10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78" name="Line 70">
                    <a:extLst>
                      <a:ext uri="{FF2B5EF4-FFF2-40B4-BE49-F238E27FC236}">
                        <a16:creationId xmlns:a16="http://schemas.microsoft.com/office/drawing/2014/main" id="{FD26203D-EC80-45C7-ACF6-1AE3216ECD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52" y="1200"/>
                    <a:ext cx="22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79" name="Line 71">
                    <a:extLst>
                      <a:ext uri="{FF2B5EF4-FFF2-40B4-BE49-F238E27FC236}">
                        <a16:creationId xmlns:a16="http://schemas.microsoft.com/office/drawing/2014/main" id="{FEB01A3A-5DF8-4863-957D-803251CEAB7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274" y="1200"/>
                    <a:ext cx="10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80" name="Line 72">
                    <a:extLst>
                      <a:ext uri="{FF2B5EF4-FFF2-40B4-BE49-F238E27FC236}">
                        <a16:creationId xmlns:a16="http://schemas.microsoft.com/office/drawing/2014/main" id="{93B4F82D-F3E2-485B-9235-ED16A8C745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18" y="1200"/>
                    <a:ext cx="107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81" name="Line 73">
                    <a:extLst>
                      <a:ext uri="{FF2B5EF4-FFF2-40B4-BE49-F238E27FC236}">
                        <a16:creationId xmlns:a16="http://schemas.microsoft.com/office/drawing/2014/main" id="{283782C1-D3A7-4516-B8EF-5F2AECB131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80" y="1200"/>
                    <a:ext cx="22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82" name="Line 74">
                    <a:extLst>
                      <a:ext uri="{FF2B5EF4-FFF2-40B4-BE49-F238E27FC236}">
                        <a16:creationId xmlns:a16="http://schemas.microsoft.com/office/drawing/2014/main" id="{E4551B95-9697-4647-954D-0D4312AC74E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395" y="1200"/>
                    <a:ext cx="10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83" name="Line 75">
                    <a:extLst>
                      <a:ext uri="{FF2B5EF4-FFF2-40B4-BE49-F238E27FC236}">
                        <a16:creationId xmlns:a16="http://schemas.microsoft.com/office/drawing/2014/main" id="{D70BDB80-F1B8-4E92-AD8B-2A3C8909B3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01" y="1200"/>
                    <a:ext cx="22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84" name="Line 76">
                    <a:extLst>
                      <a:ext uri="{FF2B5EF4-FFF2-40B4-BE49-F238E27FC236}">
                        <a16:creationId xmlns:a16="http://schemas.microsoft.com/office/drawing/2014/main" id="{C2B481FE-8FD3-476F-882D-9A39C62E5E4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23" y="1200"/>
                    <a:ext cx="9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85" name="Line 77">
                    <a:extLst>
                      <a:ext uri="{FF2B5EF4-FFF2-40B4-BE49-F238E27FC236}">
                        <a16:creationId xmlns:a16="http://schemas.microsoft.com/office/drawing/2014/main" id="{D6105AEA-EB8E-4529-A530-C319DA14AB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19" y="1200"/>
                    <a:ext cx="21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86" name="Line 78">
                    <a:extLst>
                      <a:ext uri="{FF2B5EF4-FFF2-40B4-BE49-F238E27FC236}">
                        <a16:creationId xmlns:a16="http://schemas.microsoft.com/office/drawing/2014/main" id="{D4589BF7-8FA1-4ECC-BB6F-1E791554AD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40" y="1200"/>
                    <a:ext cx="9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87" name="Line 79">
                    <a:extLst>
                      <a:ext uri="{FF2B5EF4-FFF2-40B4-BE49-F238E27FC236}">
                        <a16:creationId xmlns:a16="http://schemas.microsoft.com/office/drawing/2014/main" id="{8719D022-24F5-4D98-89E9-0FFC9CBECD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36" y="1200"/>
                    <a:ext cx="21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88" name="Line 80">
                    <a:extLst>
                      <a:ext uri="{FF2B5EF4-FFF2-40B4-BE49-F238E27FC236}">
                        <a16:creationId xmlns:a16="http://schemas.microsoft.com/office/drawing/2014/main" id="{014884B3-4F92-4868-BC64-4087A0982E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757" y="1200"/>
                    <a:ext cx="107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89" name="Line 81">
                    <a:extLst>
                      <a:ext uri="{FF2B5EF4-FFF2-40B4-BE49-F238E27FC236}">
                        <a16:creationId xmlns:a16="http://schemas.microsoft.com/office/drawing/2014/main" id="{965987C8-D8EA-4F34-9D91-70F41678F7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64" y="1200"/>
                    <a:ext cx="21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90" name="Line 82">
                    <a:extLst>
                      <a:ext uri="{FF2B5EF4-FFF2-40B4-BE49-F238E27FC236}">
                        <a16:creationId xmlns:a16="http://schemas.microsoft.com/office/drawing/2014/main" id="{7A5BB3A9-D8A6-4F7A-A91D-D36D46AEC3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91" y="1200"/>
                    <a:ext cx="22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91" name="Line 83">
                    <a:extLst>
                      <a:ext uri="{FF2B5EF4-FFF2-40B4-BE49-F238E27FC236}">
                        <a16:creationId xmlns:a16="http://schemas.microsoft.com/office/drawing/2014/main" id="{B2128556-3D9A-46E6-947C-F014850AEF7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013" y="1200"/>
                    <a:ext cx="10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92" name="Line 84">
                    <a:extLst>
                      <a:ext uri="{FF2B5EF4-FFF2-40B4-BE49-F238E27FC236}">
                        <a16:creationId xmlns:a16="http://schemas.microsoft.com/office/drawing/2014/main" id="{DE956483-E211-4A8E-B7CF-4105DF2B0B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19" y="1200"/>
                    <a:ext cx="22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93" name="Line 85">
                    <a:extLst>
                      <a:ext uri="{FF2B5EF4-FFF2-40B4-BE49-F238E27FC236}">
                        <a16:creationId xmlns:a16="http://schemas.microsoft.com/office/drawing/2014/main" id="{BFFC36F1-ABA6-4D80-A950-00E85BFBC6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141" y="1200"/>
                    <a:ext cx="10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94" name="Line 86">
                    <a:extLst>
                      <a:ext uri="{FF2B5EF4-FFF2-40B4-BE49-F238E27FC236}">
                        <a16:creationId xmlns:a16="http://schemas.microsoft.com/office/drawing/2014/main" id="{70FE1DA5-9D4E-456F-9804-040CAD1DD4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885" y="1200"/>
                    <a:ext cx="10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95" name="Line 87">
                    <a:extLst>
                      <a:ext uri="{FF2B5EF4-FFF2-40B4-BE49-F238E27FC236}">
                        <a16:creationId xmlns:a16="http://schemas.microsoft.com/office/drawing/2014/main" id="{24851703-4935-4C52-A1CC-7B98932E8E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274" y="1200"/>
                    <a:ext cx="10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96" name="Line 88">
                    <a:extLst>
                      <a:ext uri="{FF2B5EF4-FFF2-40B4-BE49-F238E27FC236}">
                        <a16:creationId xmlns:a16="http://schemas.microsoft.com/office/drawing/2014/main" id="{73EAF8AD-94B7-4B55-9D46-C48363DDE5B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0" y="1200"/>
                    <a:ext cx="21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97" name="Line 89">
                    <a:extLst>
                      <a:ext uri="{FF2B5EF4-FFF2-40B4-BE49-F238E27FC236}">
                        <a16:creationId xmlns:a16="http://schemas.microsoft.com/office/drawing/2014/main" id="{6D68A74C-B698-4F3A-AB50-F8635E8792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401" y="1200"/>
                    <a:ext cx="97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98" name="Line 90">
                    <a:extLst>
                      <a:ext uri="{FF2B5EF4-FFF2-40B4-BE49-F238E27FC236}">
                        <a16:creationId xmlns:a16="http://schemas.microsoft.com/office/drawing/2014/main" id="{A790D6E2-42A9-445E-ABAF-A7D52EB251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98" y="1200"/>
                    <a:ext cx="21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99" name="Line 91">
                    <a:extLst>
                      <a:ext uri="{FF2B5EF4-FFF2-40B4-BE49-F238E27FC236}">
                        <a16:creationId xmlns:a16="http://schemas.microsoft.com/office/drawing/2014/main" id="{06D76F02-89B3-4FFB-AF6A-B8646261B0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519" y="1200"/>
                    <a:ext cx="95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</p:grpSp>
            <p:grpSp>
              <p:nvGrpSpPr>
                <p:cNvPr id="84054" name="Group 92">
                  <a:extLst>
                    <a:ext uri="{FF2B5EF4-FFF2-40B4-BE49-F238E27FC236}">
                      <a16:creationId xmlns:a16="http://schemas.microsoft.com/office/drawing/2014/main" id="{A25C44D7-445D-4A7A-BAC7-10C38A4A4B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14" y="1200"/>
                  <a:ext cx="384" cy="245"/>
                  <a:chOff x="2614" y="1200"/>
                  <a:chExt cx="384" cy="245"/>
                </a:xfrm>
              </p:grpSpPr>
              <p:sp>
                <p:nvSpPr>
                  <p:cNvPr id="84062" name="Line 93">
                    <a:extLst>
                      <a:ext uri="{FF2B5EF4-FFF2-40B4-BE49-F238E27FC236}">
                        <a16:creationId xmlns:a16="http://schemas.microsoft.com/office/drawing/2014/main" id="{FE16D8F0-A05C-4578-8F08-45BACBF37D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14" y="1200"/>
                    <a:ext cx="22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63" name="Line 94">
                    <a:extLst>
                      <a:ext uri="{FF2B5EF4-FFF2-40B4-BE49-F238E27FC236}">
                        <a16:creationId xmlns:a16="http://schemas.microsoft.com/office/drawing/2014/main" id="{41F3D885-0059-4D1E-AC2E-0E602D8B37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36" y="1200"/>
                    <a:ext cx="10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64" name="Line 95">
                    <a:extLst>
                      <a:ext uri="{FF2B5EF4-FFF2-40B4-BE49-F238E27FC236}">
                        <a16:creationId xmlns:a16="http://schemas.microsoft.com/office/drawing/2014/main" id="{E8138379-0AB2-41A0-96B7-CA2123AF3A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42" y="1200"/>
                    <a:ext cx="22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65" name="Line 96">
                    <a:extLst>
                      <a:ext uri="{FF2B5EF4-FFF2-40B4-BE49-F238E27FC236}">
                        <a16:creationId xmlns:a16="http://schemas.microsoft.com/office/drawing/2014/main" id="{6AD08EC6-15FE-405D-A11A-74BF8473A2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0" y="1200"/>
                    <a:ext cx="22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66" name="Line 97">
                    <a:extLst>
                      <a:ext uri="{FF2B5EF4-FFF2-40B4-BE49-F238E27FC236}">
                        <a16:creationId xmlns:a16="http://schemas.microsoft.com/office/drawing/2014/main" id="{1417A0F4-1946-4417-AD89-853825A7FC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92" y="1200"/>
                    <a:ext cx="10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67" name="Line 98">
                    <a:extLst>
                      <a:ext uri="{FF2B5EF4-FFF2-40B4-BE49-F238E27FC236}">
                        <a16:creationId xmlns:a16="http://schemas.microsoft.com/office/drawing/2014/main" id="{387D6A35-DC3E-45F0-B398-C14C106DED3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64" y="1200"/>
                    <a:ext cx="10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</p:grpSp>
            <p:grpSp>
              <p:nvGrpSpPr>
                <p:cNvPr id="84055" name="Group 99">
                  <a:extLst>
                    <a:ext uri="{FF2B5EF4-FFF2-40B4-BE49-F238E27FC236}">
                      <a16:creationId xmlns:a16="http://schemas.microsoft.com/office/drawing/2014/main" id="{61CFC616-C575-4095-9FEF-00EDE23C1D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976" y="1200"/>
                  <a:ext cx="384" cy="245"/>
                  <a:chOff x="2614" y="1200"/>
                  <a:chExt cx="384" cy="245"/>
                </a:xfrm>
              </p:grpSpPr>
              <p:sp>
                <p:nvSpPr>
                  <p:cNvPr id="84056" name="Line 100">
                    <a:extLst>
                      <a:ext uri="{FF2B5EF4-FFF2-40B4-BE49-F238E27FC236}">
                        <a16:creationId xmlns:a16="http://schemas.microsoft.com/office/drawing/2014/main" id="{8257E03F-AF88-468E-8B7D-D228EFF7E9F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14" y="1200"/>
                    <a:ext cx="22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57" name="Line 101">
                    <a:extLst>
                      <a:ext uri="{FF2B5EF4-FFF2-40B4-BE49-F238E27FC236}">
                        <a16:creationId xmlns:a16="http://schemas.microsoft.com/office/drawing/2014/main" id="{134711E5-50C3-4215-890D-0D4EF3538A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36" y="1200"/>
                    <a:ext cx="10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58" name="Line 102">
                    <a:extLst>
                      <a:ext uri="{FF2B5EF4-FFF2-40B4-BE49-F238E27FC236}">
                        <a16:creationId xmlns:a16="http://schemas.microsoft.com/office/drawing/2014/main" id="{97F18BFA-81C9-4A14-9ABA-2E42836C0D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42" y="1200"/>
                    <a:ext cx="22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59" name="Line 103">
                    <a:extLst>
                      <a:ext uri="{FF2B5EF4-FFF2-40B4-BE49-F238E27FC236}">
                        <a16:creationId xmlns:a16="http://schemas.microsoft.com/office/drawing/2014/main" id="{A4793C71-1040-45D6-8F49-C72F5C593E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0" y="1200"/>
                    <a:ext cx="22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60" name="Line 104">
                    <a:extLst>
                      <a:ext uri="{FF2B5EF4-FFF2-40B4-BE49-F238E27FC236}">
                        <a16:creationId xmlns:a16="http://schemas.microsoft.com/office/drawing/2014/main" id="{AD5D9CF9-BE69-498B-B979-C007A6B48F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92" y="1200"/>
                    <a:ext cx="10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  <p:sp>
                <p:nvSpPr>
                  <p:cNvPr id="84061" name="Line 105">
                    <a:extLst>
                      <a:ext uri="{FF2B5EF4-FFF2-40B4-BE49-F238E27FC236}">
                        <a16:creationId xmlns:a16="http://schemas.microsoft.com/office/drawing/2014/main" id="{06BCB735-DE5F-4372-8ABF-CD062F82A8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64" y="1200"/>
                    <a:ext cx="106" cy="245"/>
                  </a:xfrm>
                  <a:prstGeom prst="line">
                    <a:avLst/>
                  </a:prstGeom>
                  <a:noFill/>
                  <a:ln w="41275">
                    <a:solidFill>
                      <a:srgbClr val="4F4F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lv-LV"/>
                  </a:p>
                </p:txBody>
              </p:sp>
            </p:grpSp>
          </p:grpSp>
          <p:grpSp>
            <p:nvGrpSpPr>
              <p:cNvPr id="84038" name="Group 106">
                <a:extLst>
                  <a:ext uri="{FF2B5EF4-FFF2-40B4-BE49-F238E27FC236}">
                    <a16:creationId xmlns:a16="http://schemas.microsoft.com/office/drawing/2014/main" id="{F4F8445E-7F0A-4127-87E0-8038962B11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88" y="2347"/>
                <a:ext cx="384" cy="245"/>
                <a:chOff x="2614" y="1200"/>
                <a:chExt cx="384" cy="245"/>
              </a:xfrm>
            </p:grpSpPr>
            <p:sp>
              <p:nvSpPr>
                <p:cNvPr id="84046" name="Line 107">
                  <a:extLst>
                    <a:ext uri="{FF2B5EF4-FFF2-40B4-BE49-F238E27FC236}">
                      <a16:creationId xmlns:a16="http://schemas.microsoft.com/office/drawing/2014/main" id="{6D24AC0F-1716-4CAE-AE0C-0F89EE4EB3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14" y="1200"/>
                  <a:ext cx="22" cy="245"/>
                </a:xfrm>
                <a:prstGeom prst="line">
                  <a:avLst/>
                </a:prstGeom>
                <a:noFill/>
                <a:ln w="41275">
                  <a:solidFill>
                    <a:srgbClr val="4F4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lv-LV"/>
                </a:p>
              </p:txBody>
            </p:sp>
            <p:sp>
              <p:nvSpPr>
                <p:cNvPr id="84047" name="Line 108">
                  <a:extLst>
                    <a:ext uri="{FF2B5EF4-FFF2-40B4-BE49-F238E27FC236}">
                      <a16:creationId xmlns:a16="http://schemas.microsoft.com/office/drawing/2014/main" id="{A0B6658B-CFDE-4622-9B97-F038E8400D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36" y="1200"/>
                  <a:ext cx="106" cy="245"/>
                </a:xfrm>
                <a:prstGeom prst="line">
                  <a:avLst/>
                </a:prstGeom>
                <a:noFill/>
                <a:ln w="41275">
                  <a:solidFill>
                    <a:srgbClr val="4F4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lv-LV"/>
                </a:p>
              </p:txBody>
            </p:sp>
            <p:sp>
              <p:nvSpPr>
                <p:cNvPr id="84048" name="Line 109">
                  <a:extLst>
                    <a:ext uri="{FF2B5EF4-FFF2-40B4-BE49-F238E27FC236}">
                      <a16:creationId xmlns:a16="http://schemas.microsoft.com/office/drawing/2014/main" id="{F21694B3-61C5-44FD-9D40-5EACC180FF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42" y="1200"/>
                  <a:ext cx="22" cy="245"/>
                </a:xfrm>
                <a:prstGeom prst="line">
                  <a:avLst/>
                </a:prstGeom>
                <a:noFill/>
                <a:ln w="41275">
                  <a:solidFill>
                    <a:srgbClr val="4F4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lv-LV"/>
                </a:p>
              </p:txBody>
            </p:sp>
            <p:sp>
              <p:nvSpPr>
                <p:cNvPr id="84049" name="Line 110">
                  <a:extLst>
                    <a:ext uri="{FF2B5EF4-FFF2-40B4-BE49-F238E27FC236}">
                      <a16:creationId xmlns:a16="http://schemas.microsoft.com/office/drawing/2014/main" id="{EE16E0B0-0CD8-4ECB-A1CA-97539AA708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70" y="1200"/>
                  <a:ext cx="22" cy="245"/>
                </a:xfrm>
                <a:prstGeom prst="line">
                  <a:avLst/>
                </a:prstGeom>
                <a:noFill/>
                <a:ln w="41275">
                  <a:solidFill>
                    <a:srgbClr val="4F4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lv-LV"/>
                </a:p>
              </p:txBody>
            </p:sp>
            <p:sp>
              <p:nvSpPr>
                <p:cNvPr id="84050" name="Line 111">
                  <a:extLst>
                    <a:ext uri="{FF2B5EF4-FFF2-40B4-BE49-F238E27FC236}">
                      <a16:creationId xmlns:a16="http://schemas.microsoft.com/office/drawing/2014/main" id="{7B4A4C7A-91FF-4E67-8500-FD2BC95631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2" y="1200"/>
                  <a:ext cx="106" cy="245"/>
                </a:xfrm>
                <a:prstGeom prst="line">
                  <a:avLst/>
                </a:prstGeom>
                <a:noFill/>
                <a:ln w="41275">
                  <a:solidFill>
                    <a:srgbClr val="4F4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lv-LV"/>
                </a:p>
              </p:txBody>
            </p:sp>
            <p:sp>
              <p:nvSpPr>
                <p:cNvPr id="84051" name="Line 112">
                  <a:extLst>
                    <a:ext uri="{FF2B5EF4-FFF2-40B4-BE49-F238E27FC236}">
                      <a16:creationId xmlns:a16="http://schemas.microsoft.com/office/drawing/2014/main" id="{04D6FC7E-3304-4F7D-8879-EAD337A938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4" y="1200"/>
                  <a:ext cx="106" cy="245"/>
                </a:xfrm>
                <a:prstGeom prst="line">
                  <a:avLst/>
                </a:prstGeom>
                <a:noFill/>
                <a:ln w="41275">
                  <a:solidFill>
                    <a:srgbClr val="4F4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lv-LV"/>
                </a:p>
              </p:txBody>
            </p:sp>
          </p:grpSp>
          <p:grpSp>
            <p:nvGrpSpPr>
              <p:cNvPr id="84039" name="Group 113">
                <a:extLst>
                  <a:ext uri="{FF2B5EF4-FFF2-40B4-BE49-F238E27FC236}">
                    <a16:creationId xmlns:a16="http://schemas.microsoft.com/office/drawing/2014/main" id="{7834DC38-0DB7-46EA-A19C-9D5A67D614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2347"/>
                <a:ext cx="384" cy="245"/>
                <a:chOff x="2614" y="1200"/>
                <a:chExt cx="384" cy="245"/>
              </a:xfrm>
            </p:grpSpPr>
            <p:sp>
              <p:nvSpPr>
                <p:cNvPr id="84040" name="Line 114">
                  <a:extLst>
                    <a:ext uri="{FF2B5EF4-FFF2-40B4-BE49-F238E27FC236}">
                      <a16:creationId xmlns:a16="http://schemas.microsoft.com/office/drawing/2014/main" id="{83D5E909-A578-483A-B9D6-6D0DE22DDA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14" y="1200"/>
                  <a:ext cx="22" cy="245"/>
                </a:xfrm>
                <a:prstGeom prst="line">
                  <a:avLst/>
                </a:prstGeom>
                <a:noFill/>
                <a:ln w="41275">
                  <a:solidFill>
                    <a:srgbClr val="4F4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lv-LV"/>
                </a:p>
              </p:txBody>
            </p:sp>
            <p:sp>
              <p:nvSpPr>
                <p:cNvPr id="84041" name="Line 115">
                  <a:extLst>
                    <a:ext uri="{FF2B5EF4-FFF2-40B4-BE49-F238E27FC236}">
                      <a16:creationId xmlns:a16="http://schemas.microsoft.com/office/drawing/2014/main" id="{3B427AAC-BB48-4D12-8880-1F9758A83A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36" y="1200"/>
                  <a:ext cx="106" cy="245"/>
                </a:xfrm>
                <a:prstGeom prst="line">
                  <a:avLst/>
                </a:prstGeom>
                <a:noFill/>
                <a:ln w="41275">
                  <a:solidFill>
                    <a:srgbClr val="4F4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lv-LV"/>
                </a:p>
              </p:txBody>
            </p:sp>
            <p:sp>
              <p:nvSpPr>
                <p:cNvPr id="84042" name="Line 116">
                  <a:extLst>
                    <a:ext uri="{FF2B5EF4-FFF2-40B4-BE49-F238E27FC236}">
                      <a16:creationId xmlns:a16="http://schemas.microsoft.com/office/drawing/2014/main" id="{B036BD5C-D9DC-45BC-AE99-C29EA3050B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42" y="1200"/>
                  <a:ext cx="22" cy="245"/>
                </a:xfrm>
                <a:prstGeom prst="line">
                  <a:avLst/>
                </a:prstGeom>
                <a:noFill/>
                <a:ln w="41275">
                  <a:solidFill>
                    <a:srgbClr val="4F4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lv-LV"/>
                </a:p>
              </p:txBody>
            </p:sp>
            <p:sp>
              <p:nvSpPr>
                <p:cNvPr id="84043" name="Line 117">
                  <a:extLst>
                    <a:ext uri="{FF2B5EF4-FFF2-40B4-BE49-F238E27FC236}">
                      <a16:creationId xmlns:a16="http://schemas.microsoft.com/office/drawing/2014/main" id="{D0F4D8C8-C49F-4BEB-93A7-217FCF7264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70" y="1200"/>
                  <a:ext cx="22" cy="245"/>
                </a:xfrm>
                <a:prstGeom prst="line">
                  <a:avLst/>
                </a:prstGeom>
                <a:noFill/>
                <a:ln w="41275">
                  <a:solidFill>
                    <a:srgbClr val="4F4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lv-LV"/>
                </a:p>
              </p:txBody>
            </p:sp>
            <p:sp>
              <p:nvSpPr>
                <p:cNvPr id="84044" name="Line 118">
                  <a:extLst>
                    <a:ext uri="{FF2B5EF4-FFF2-40B4-BE49-F238E27FC236}">
                      <a16:creationId xmlns:a16="http://schemas.microsoft.com/office/drawing/2014/main" id="{1C24B787-DED8-489B-8FF7-392B9A3A0D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92" y="1200"/>
                  <a:ext cx="106" cy="245"/>
                </a:xfrm>
                <a:prstGeom prst="line">
                  <a:avLst/>
                </a:prstGeom>
                <a:noFill/>
                <a:ln w="41275">
                  <a:solidFill>
                    <a:srgbClr val="4F4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lv-LV"/>
                </a:p>
              </p:txBody>
            </p:sp>
            <p:sp>
              <p:nvSpPr>
                <p:cNvPr id="84045" name="Line 119">
                  <a:extLst>
                    <a:ext uri="{FF2B5EF4-FFF2-40B4-BE49-F238E27FC236}">
                      <a16:creationId xmlns:a16="http://schemas.microsoft.com/office/drawing/2014/main" id="{4FA89BD6-1090-4252-BDF6-D850AB7241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64" y="1200"/>
                  <a:ext cx="106" cy="245"/>
                </a:xfrm>
                <a:prstGeom prst="line">
                  <a:avLst/>
                </a:prstGeom>
                <a:noFill/>
                <a:ln w="41275">
                  <a:solidFill>
                    <a:srgbClr val="4F4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lv-LV"/>
                </a:p>
              </p:txBody>
            </p:sp>
          </p:grpSp>
        </p:grpSp>
        <p:grpSp>
          <p:nvGrpSpPr>
            <p:cNvPr id="84009" name="Group 120">
              <a:extLst>
                <a:ext uri="{FF2B5EF4-FFF2-40B4-BE49-F238E27FC236}">
                  <a16:creationId xmlns:a16="http://schemas.microsoft.com/office/drawing/2014/main" id="{05ABED01-6351-4A70-9348-B11EEE12C1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1728"/>
              <a:ext cx="266" cy="188"/>
              <a:chOff x="2614" y="1200"/>
              <a:chExt cx="384" cy="245"/>
            </a:xfrm>
          </p:grpSpPr>
          <p:sp>
            <p:nvSpPr>
              <p:cNvPr id="84031" name="Line 121">
                <a:extLst>
                  <a:ext uri="{FF2B5EF4-FFF2-40B4-BE49-F238E27FC236}">
                    <a16:creationId xmlns:a16="http://schemas.microsoft.com/office/drawing/2014/main" id="{9A6B6E6E-9837-4994-AEF1-BF6D10358E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4" y="1200"/>
                <a:ext cx="22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32" name="Line 122">
                <a:extLst>
                  <a:ext uri="{FF2B5EF4-FFF2-40B4-BE49-F238E27FC236}">
                    <a16:creationId xmlns:a16="http://schemas.microsoft.com/office/drawing/2014/main" id="{1107D923-DAD0-4839-B0DA-D56598E627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6" y="1200"/>
                <a:ext cx="106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33" name="Line 123">
                <a:extLst>
                  <a:ext uri="{FF2B5EF4-FFF2-40B4-BE49-F238E27FC236}">
                    <a16:creationId xmlns:a16="http://schemas.microsoft.com/office/drawing/2014/main" id="{633A035B-BC46-428C-8871-A4F34D3148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2" y="1200"/>
                <a:ext cx="22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34" name="Line 124">
                <a:extLst>
                  <a:ext uri="{FF2B5EF4-FFF2-40B4-BE49-F238E27FC236}">
                    <a16:creationId xmlns:a16="http://schemas.microsoft.com/office/drawing/2014/main" id="{EE8C4605-E389-40E6-999E-496A6D7BAF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70" y="1200"/>
                <a:ext cx="22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35" name="Line 125">
                <a:extLst>
                  <a:ext uri="{FF2B5EF4-FFF2-40B4-BE49-F238E27FC236}">
                    <a16:creationId xmlns:a16="http://schemas.microsoft.com/office/drawing/2014/main" id="{8F508ABF-C81C-416E-A45F-C997ABE96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2" y="1200"/>
                <a:ext cx="106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36" name="Line 126">
                <a:extLst>
                  <a:ext uri="{FF2B5EF4-FFF2-40B4-BE49-F238E27FC236}">
                    <a16:creationId xmlns:a16="http://schemas.microsoft.com/office/drawing/2014/main" id="{1CD47153-2FFD-43FA-92E1-104A0ADABE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4" y="1200"/>
                <a:ext cx="106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</p:grpSp>
        <p:grpSp>
          <p:nvGrpSpPr>
            <p:cNvPr id="84010" name="Group 127">
              <a:extLst>
                <a:ext uri="{FF2B5EF4-FFF2-40B4-BE49-F238E27FC236}">
                  <a16:creationId xmlns:a16="http://schemas.microsoft.com/office/drawing/2014/main" id="{97733781-41FE-424C-80B9-7644BCC6FE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2" y="1732"/>
              <a:ext cx="266" cy="188"/>
              <a:chOff x="2614" y="1200"/>
              <a:chExt cx="384" cy="245"/>
            </a:xfrm>
          </p:grpSpPr>
          <p:sp>
            <p:nvSpPr>
              <p:cNvPr id="84025" name="Line 128">
                <a:extLst>
                  <a:ext uri="{FF2B5EF4-FFF2-40B4-BE49-F238E27FC236}">
                    <a16:creationId xmlns:a16="http://schemas.microsoft.com/office/drawing/2014/main" id="{D14B9235-42B5-41A6-866D-264FDF13AE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4" y="1200"/>
                <a:ext cx="22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26" name="Line 129">
                <a:extLst>
                  <a:ext uri="{FF2B5EF4-FFF2-40B4-BE49-F238E27FC236}">
                    <a16:creationId xmlns:a16="http://schemas.microsoft.com/office/drawing/2014/main" id="{E86B68D9-2048-4E6F-95B2-BA4554595D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6" y="1200"/>
                <a:ext cx="106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27" name="Line 130">
                <a:extLst>
                  <a:ext uri="{FF2B5EF4-FFF2-40B4-BE49-F238E27FC236}">
                    <a16:creationId xmlns:a16="http://schemas.microsoft.com/office/drawing/2014/main" id="{56465FBF-D4DC-4D41-9017-D7EB19EF73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2" y="1200"/>
                <a:ext cx="22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28" name="Line 131">
                <a:extLst>
                  <a:ext uri="{FF2B5EF4-FFF2-40B4-BE49-F238E27FC236}">
                    <a16:creationId xmlns:a16="http://schemas.microsoft.com/office/drawing/2014/main" id="{1E6C7112-CF07-49D8-8220-A6B25711A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70" y="1200"/>
                <a:ext cx="22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29" name="Line 132">
                <a:extLst>
                  <a:ext uri="{FF2B5EF4-FFF2-40B4-BE49-F238E27FC236}">
                    <a16:creationId xmlns:a16="http://schemas.microsoft.com/office/drawing/2014/main" id="{92743CD5-03A9-4008-A5E8-17061D8052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2" y="1200"/>
                <a:ext cx="106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30" name="Line 133">
                <a:extLst>
                  <a:ext uri="{FF2B5EF4-FFF2-40B4-BE49-F238E27FC236}">
                    <a16:creationId xmlns:a16="http://schemas.microsoft.com/office/drawing/2014/main" id="{70BF4D6B-DEA5-4366-A600-327CAE584B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4" y="1200"/>
                <a:ext cx="106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</p:grpSp>
        <p:grpSp>
          <p:nvGrpSpPr>
            <p:cNvPr id="84011" name="Group 134">
              <a:extLst>
                <a:ext uri="{FF2B5EF4-FFF2-40B4-BE49-F238E27FC236}">
                  <a16:creationId xmlns:a16="http://schemas.microsoft.com/office/drawing/2014/main" id="{B922CC5C-7307-4BD9-8106-F2843CC7B0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0" y="1728"/>
              <a:ext cx="266" cy="188"/>
              <a:chOff x="2614" y="1200"/>
              <a:chExt cx="384" cy="245"/>
            </a:xfrm>
          </p:grpSpPr>
          <p:sp>
            <p:nvSpPr>
              <p:cNvPr id="84019" name="Line 135">
                <a:extLst>
                  <a:ext uri="{FF2B5EF4-FFF2-40B4-BE49-F238E27FC236}">
                    <a16:creationId xmlns:a16="http://schemas.microsoft.com/office/drawing/2014/main" id="{82A33804-EDBD-4E81-9173-CAC58DD090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4" y="1200"/>
                <a:ext cx="22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20" name="Line 136">
                <a:extLst>
                  <a:ext uri="{FF2B5EF4-FFF2-40B4-BE49-F238E27FC236}">
                    <a16:creationId xmlns:a16="http://schemas.microsoft.com/office/drawing/2014/main" id="{9D7D7B03-5747-497B-AB04-0496FF291E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6" y="1200"/>
                <a:ext cx="106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21" name="Line 137">
                <a:extLst>
                  <a:ext uri="{FF2B5EF4-FFF2-40B4-BE49-F238E27FC236}">
                    <a16:creationId xmlns:a16="http://schemas.microsoft.com/office/drawing/2014/main" id="{4CCE68DD-A2EF-4311-9C4D-B11517C399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2" y="1200"/>
                <a:ext cx="22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22" name="Line 138">
                <a:extLst>
                  <a:ext uri="{FF2B5EF4-FFF2-40B4-BE49-F238E27FC236}">
                    <a16:creationId xmlns:a16="http://schemas.microsoft.com/office/drawing/2014/main" id="{9B96B931-5AA4-4FD5-A7DA-3259BE4508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70" y="1200"/>
                <a:ext cx="22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23" name="Line 139">
                <a:extLst>
                  <a:ext uri="{FF2B5EF4-FFF2-40B4-BE49-F238E27FC236}">
                    <a16:creationId xmlns:a16="http://schemas.microsoft.com/office/drawing/2014/main" id="{3EE2A028-2F1E-4BDD-B760-65C56C94CB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2" y="1200"/>
                <a:ext cx="106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24" name="Line 140">
                <a:extLst>
                  <a:ext uri="{FF2B5EF4-FFF2-40B4-BE49-F238E27FC236}">
                    <a16:creationId xmlns:a16="http://schemas.microsoft.com/office/drawing/2014/main" id="{DB670CA7-C29E-4430-82F4-2C68D79EE8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4" y="1200"/>
                <a:ext cx="106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</p:grpSp>
        <p:grpSp>
          <p:nvGrpSpPr>
            <p:cNvPr id="84012" name="Group 141">
              <a:extLst>
                <a:ext uri="{FF2B5EF4-FFF2-40B4-BE49-F238E27FC236}">
                  <a16:creationId xmlns:a16="http://schemas.microsoft.com/office/drawing/2014/main" id="{E12745FA-035F-40D1-BD29-FD4AAA63D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82" y="1728"/>
              <a:ext cx="266" cy="188"/>
              <a:chOff x="2614" y="1200"/>
              <a:chExt cx="384" cy="245"/>
            </a:xfrm>
          </p:grpSpPr>
          <p:sp>
            <p:nvSpPr>
              <p:cNvPr id="84013" name="Line 142">
                <a:extLst>
                  <a:ext uri="{FF2B5EF4-FFF2-40B4-BE49-F238E27FC236}">
                    <a16:creationId xmlns:a16="http://schemas.microsoft.com/office/drawing/2014/main" id="{7F262425-9869-4030-AFE3-61281B70D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4" y="1200"/>
                <a:ext cx="22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14" name="Line 143">
                <a:extLst>
                  <a:ext uri="{FF2B5EF4-FFF2-40B4-BE49-F238E27FC236}">
                    <a16:creationId xmlns:a16="http://schemas.microsoft.com/office/drawing/2014/main" id="{670A044C-B6E8-44E6-8E12-1B963731A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36" y="1200"/>
                <a:ext cx="106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15" name="Line 144">
                <a:extLst>
                  <a:ext uri="{FF2B5EF4-FFF2-40B4-BE49-F238E27FC236}">
                    <a16:creationId xmlns:a16="http://schemas.microsoft.com/office/drawing/2014/main" id="{0A8956B1-7E45-4027-93C9-FBC03FDF19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2" y="1200"/>
                <a:ext cx="22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16" name="Line 145">
                <a:extLst>
                  <a:ext uri="{FF2B5EF4-FFF2-40B4-BE49-F238E27FC236}">
                    <a16:creationId xmlns:a16="http://schemas.microsoft.com/office/drawing/2014/main" id="{7B2EAF81-7B04-4495-8A0D-C3FD2DD556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70" y="1200"/>
                <a:ext cx="22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17" name="Line 146">
                <a:extLst>
                  <a:ext uri="{FF2B5EF4-FFF2-40B4-BE49-F238E27FC236}">
                    <a16:creationId xmlns:a16="http://schemas.microsoft.com/office/drawing/2014/main" id="{F402D64D-61E4-4714-9F22-85ABFCAAE5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2" y="1200"/>
                <a:ext cx="106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  <p:sp>
            <p:nvSpPr>
              <p:cNvPr id="84018" name="Line 147">
                <a:extLst>
                  <a:ext uri="{FF2B5EF4-FFF2-40B4-BE49-F238E27FC236}">
                    <a16:creationId xmlns:a16="http://schemas.microsoft.com/office/drawing/2014/main" id="{9AE9B9EB-10EC-4064-B06A-DAF6D197B7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4" y="1200"/>
                <a:ext cx="106" cy="245"/>
              </a:xfrm>
              <a:prstGeom prst="line">
                <a:avLst/>
              </a:prstGeom>
              <a:noFill/>
              <a:ln w="41275">
                <a:solidFill>
                  <a:srgbClr val="4F4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lv-LV"/>
              </a:p>
            </p:txBody>
          </p:sp>
        </p:grpSp>
      </p:grpSp>
      <p:sp>
        <p:nvSpPr>
          <p:cNvPr id="149" name="Title 1">
            <a:extLst>
              <a:ext uri="{FF2B5EF4-FFF2-40B4-BE49-F238E27FC236}">
                <a16:creationId xmlns:a16="http://schemas.microsoft.com/office/drawing/2014/main" id="{D25881D8-F2E7-4309-8B1A-2FD2A0194059}"/>
              </a:ext>
            </a:extLst>
          </p:cNvPr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dirty="0"/>
              <a:t>Laistīšanas plāna efektivitāte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9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9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9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9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9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9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9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9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9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9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9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9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EED56-895D-4EF6-8784-4B758D0AE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Ieguvumi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F5431-7DFE-4A10-A7F0-5B330FC80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32621"/>
            <a:ext cx="8596668" cy="4400009"/>
          </a:xfrm>
        </p:spPr>
        <p:txBody>
          <a:bodyPr>
            <a:normAutofit/>
          </a:bodyPr>
          <a:lstStyle/>
          <a:p>
            <a:r>
              <a:rPr lang="lv-LV" dirty="0"/>
              <a:t>Samazinās kopējais iztērētais ūdens un minerālmēslojums.</a:t>
            </a:r>
          </a:p>
          <a:p>
            <a:r>
              <a:rPr lang="lv-LV" dirty="0"/>
              <a:t>Uzlabojas elementu pieejamība (galvenokārt P).</a:t>
            </a:r>
          </a:p>
          <a:p>
            <a:r>
              <a:rPr lang="lv-LV" dirty="0"/>
              <a:t>Augsnes virskārta ir relatīvi sausa, tāpēc:</a:t>
            </a:r>
          </a:p>
          <a:p>
            <a:pPr lvl="1"/>
            <a:r>
              <a:rPr lang="lv-LV" sz="1800" dirty="0"/>
              <a:t>Samazinās nezāļu daudzums (mazāk miglojumu).</a:t>
            </a:r>
          </a:p>
          <a:p>
            <a:pPr lvl="1"/>
            <a:r>
              <a:rPr lang="lv-LV" sz="1800" dirty="0"/>
              <a:t>Samazinās slimību riski (mazāk miglojumu).</a:t>
            </a:r>
          </a:p>
          <a:p>
            <a:pPr lvl="1"/>
            <a:r>
              <a:rPr lang="lv-LV" sz="1800" dirty="0"/>
              <a:t>Augsne ir irdenāka, tajā ir vairāk gaisa un saglabā vagu formas.</a:t>
            </a:r>
          </a:p>
          <a:p>
            <a:pPr marL="457200" lvl="1" indent="0">
              <a:buNone/>
            </a:pPr>
            <a:endParaRPr lang="lv-LV" sz="1800" dirty="0"/>
          </a:p>
          <a:p>
            <a:pPr marL="457200" lvl="1" indent="0">
              <a:buNone/>
            </a:pPr>
            <a:r>
              <a:rPr lang="lv-LV" sz="1800" dirty="0"/>
              <a:t>Līdz ar to tiek samazinātas darba spēka izmaksas un enerģijas izmaksas (traktori, sūkņi «pistoles» laistītājiem). </a:t>
            </a:r>
          </a:p>
          <a:p>
            <a:pPr marL="457200" lvl="1" indent="0">
              <a:buNone/>
            </a:pPr>
            <a:r>
              <a:rPr lang="lv-LV" sz="1800" dirty="0"/>
              <a:t>Augam neizjūtot ūdens un barības vielu trūkumu, pieaug kvalitāte un raža= audzētājam peļņa.</a:t>
            </a:r>
          </a:p>
          <a:p>
            <a:pPr lvl="1"/>
            <a:endParaRPr lang="lv-LV" sz="1800" dirty="0"/>
          </a:p>
          <a:p>
            <a:pPr lvl="1"/>
            <a:endParaRPr lang="lv-LV" sz="1800" dirty="0"/>
          </a:p>
          <a:p>
            <a:pPr lvl="1"/>
            <a:endParaRPr lang="lv-LV" sz="1800" dirty="0"/>
          </a:p>
          <a:p>
            <a:pPr lvl="1"/>
            <a:endParaRPr lang="lv-LV" sz="1800" dirty="0"/>
          </a:p>
          <a:p>
            <a:pPr lvl="1"/>
            <a:endParaRPr lang="lv-LV" sz="1800" dirty="0"/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79365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Flexnet caurule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2" descr="P70300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23" y="1207364"/>
            <a:ext cx="7533250" cy="565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371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Pilienlaistīšana</a:t>
            </a:r>
            <a:r>
              <a:rPr lang="lv-LV" dirty="0"/>
              <a:t> kartupeļos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7" name="Picture 2" descr="potatoes north germany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3" y="1230799"/>
            <a:ext cx="7501632" cy="562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2268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Pilienlaistīšana</a:t>
            </a:r>
            <a:r>
              <a:rPr lang="lv-LV" dirty="0"/>
              <a:t> sīpolos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7" y="1269507"/>
            <a:ext cx="7461800" cy="5588493"/>
          </a:xfrm>
        </p:spPr>
      </p:pic>
    </p:spTree>
    <p:extLst>
      <p:ext uri="{BB962C8B-B14F-4D97-AF65-F5344CB8AC3E}">
        <p14:creationId xmlns:p14="http://schemas.microsoft.com/office/powerpoint/2010/main" val="549528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Pilienlaistīšana</a:t>
            </a:r>
            <a:r>
              <a:rPr lang="lv-LV" dirty="0"/>
              <a:t> burkānos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7" y="1772507"/>
            <a:ext cx="3814119" cy="508549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5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945977" y="4941580"/>
            <a:ext cx="8328025" cy="806450"/>
          </a:xfrm>
          <a:prstGeom prst="rect">
            <a:avLst/>
          </a:prstGeom>
          <a:solidFill>
            <a:srgbClr val="996633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he-IL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 flipH="1">
            <a:off x="6624464" y="1928505"/>
            <a:ext cx="838200" cy="914400"/>
          </a:xfrm>
          <a:prstGeom prst="line">
            <a:avLst/>
          </a:prstGeom>
          <a:noFill/>
          <a:ln w="76200">
            <a:solidFill>
              <a:srgbClr val="0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>
            <a:off x="3312940" y="1745942"/>
            <a:ext cx="744537" cy="86995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7594426" y="5479742"/>
            <a:ext cx="1066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>
            <a:off x="7594426" y="5479742"/>
            <a:ext cx="114300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H="1">
            <a:off x="7197551" y="4368492"/>
            <a:ext cx="1447800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4441651" y="4825692"/>
            <a:ext cx="0" cy="1676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010227" y="1563381"/>
            <a:ext cx="1419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1" eaLnBrk="1" hangingPunct="1"/>
            <a:r>
              <a:rPr lang="en-US" altLang="he-IL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Radi</a:t>
            </a:r>
            <a:r>
              <a:rPr lang="lv-LV" altLang="he-IL" sz="2000" b="1" dirty="0">
                <a:solidFill>
                  <a:srgbClr val="002060"/>
                </a:solidFill>
                <a:cs typeface="Arial" panose="020B0604020202020204" pitchFamily="34" charset="0"/>
              </a:rPr>
              <a:t>ācija</a:t>
            </a:r>
            <a:endParaRPr lang="en-US" altLang="he-IL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7416627" y="3325506"/>
            <a:ext cx="1312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50000"/>
              </a:spcBef>
            </a:pPr>
            <a:r>
              <a:rPr lang="lv-LV" altLang="he-IL" sz="2000" b="1" dirty="0">
                <a:solidFill>
                  <a:srgbClr val="002060"/>
                </a:solidFill>
                <a:cs typeface="Arial" panose="020B0604020202020204" pitchFamily="34" charset="0"/>
              </a:rPr>
              <a:t>vējš</a:t>
            </a:r>
            <a:endParaRPr lang="en-US" altLang="he-IL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7397577" y="3952568"/>
            <a:ext cx="1362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1" eaLnBrk="1" hangingPunct="1">
              <a:spcBef>
                <a:spcPct val="50000"/>
              </a:spcBef>
            </a:pPr>
            <a:r>
              <a:rPr lang="lv-LV" altLang="he-IL" sz="2000" b="1" dirty="0">
                <a:cs typeface="Arial" panose="020B0604020202020204" pitchFamily="34" charset="0"/>
              </a:rPr>
              <a:t>mitrums</a:t>
            </a:r>
            <a:endParaRPr lang="en-US" altLang="he-IL" sz="2000" b="1" dirty="0">
              <a:cs typeface="Arial" panose="020B0604020202020204" pitchFamily="34" charset="0"/>
            </a:endParaRP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1596851" y="1761817"/>
            <a:ext cx="1828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he-IL" sz="2000" dirty="0">
                <a:latin typeface="FuturaTExtBol"/>
                <a:cs typeface="Arial" panose="020B0604020202020204" pitchFamily="34" charset="0"/>
              </a:rPr>
              <a:t> </a:t>
            </a:r>
            <a:r>
              <a:rPr lang="en-US" altLang="he-IL" sz="2000" b="1" dirty="0" err="1">
                <a:solidFill>
                  <a:srgbClr val="002060"/>
                </a:solidFill>
                <a:cs typeface="Arial" panose="020B0604020202020204" pitchFamily="34" charset="0"/>
              </a:rPr>
              <a:t>Temperat</a:t>
            </a:r>
            <a:r>
              <a:rPr lang="lv-LV" altLang="he-IL" sz="2000" b="1" dirty="0">
                <a:solidFill>
                  <a:srgbClr val="002060"/>
                </a:solidFill>
                <a:cs typeface="Arial" panose="020B0604020202020204" pitchFamily="34" charset="0"/>
              </a:rPr>
              <a:t>ūra</a:t>
            </a:r>
            <a:endParaRPr lang="en-US" altLang="he-IL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7405515" y="5022543"/>
            <a:ext cx="1444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1" eaLnBrk="1" hangingPunct="1"/>
            <a:r>
              <a:rPr lang="lv-LV" altLang="he-IL" sz="2000" b="1" dirty="0">
                <a:solidFill>
                  <a:srgbClr val="002060"/>
                </a:solidFill>
                <a:cs typeface="Arial" panose="020B0604020202020204" pitchFamily="34" charset="0"/>
              </a:rPr>
              <a:t>Drenāža</a:t>
            </a:r>
            <a:endParaRPr lang="en-US" altLang="he-IL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528731" y="5978218"/>
            <a:ext cx="379068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lv-LV" altLang="he-IL" sz="2000" b="1" dirty="0">
                <a:solidFill>
                  <a:srgbClr val="002060"/>
                </a:solidFill>
                <a:cs typeface="Arial" panose="020B0604020202020204" pitchFamily="34" charset="0"/>
              </a:rPr>
              <a:t>Aizplūšana zemākos slāņos</a:t>
            </a:r>
            <a:endParaRPr lang="en-US" altLang="he-IL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3807" name="Line 15"/>
          <p:cNvSpPr>
            <a:spLocks noChangeShapeType="1"/>
          </p:cNvSpPr>
          <p:nvPr/>
        </p:nvSpPr>
        <p:spPr bwMode="auto">
          <a:xfrm flipV="1">
            <a:off x="5294139" y="2023756"/>
            <a:ext cx="0" cy="2617787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4441652" y="1593543"/>
            <a:ext cx="18208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lv-LV" altLang="he-IL" sz="2000" b="1" dirty="0">
                <a:cs typeface="Arial" panose="020B0604020202020204" pitchFamily="34" charset="0"/>
              </a:rPr>
              <a:t>Iztvaikošana</a:t>
            </a:r>
            <a:endParaRPr lang="en-US" altLang="he-IL" sz="2000" b="1" dirty="0">
              <a:cs typeface="Arial" panose="020B0604020202020204" pitchFamily="34" charset="0"/>
            </a:endParaRPr>
          </a:p>
        </p:txBody>
      </p:sp>
      <p:sp>
        <p:nvSpPr>
          <p:cNvPr id="33809" name="Line 17"/>
          <p:cNvSpPr>
            <a:spLocks noChangeShapeType="1"/>
          </p:cNvSpPr>
          <p:nvPr/>
        </p:nvSpPr>
        <p:spPr bwMode="auto">
          <a:xfrm flipV="1">
            <a:off x="2627139" y="3346142"/>
            <a:ext cx="0" cy="16764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>
            <a:off x="1074564" y="4412943"/>
            <a:ext cx="18462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rtl="1" eaLnBrk="1" hangingPunct="1"/>
            <a:r>
              <a:rPr lang="lv-LV" altLang="he-IL" sz="2000" b="1" dirty="0">
                <a:solidFill>
                  <a:srgbClr val="002060"/>
                </a:solidFill>
                <a:cs typeface="Arial" panose="020B0604020202020204" pitchFamily="34" charset="0"/>
              </a:rPr>
              <a:t>Iztvaikošana</a:t>
            </a:r>
            <a:endParaRPr lang="en-US" altLang="he-IL" sz="20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3811" name="Freeform 19"/>
          <p:cNvSpPr>
            <a:spLocks/>
          </p:cNvSpPr>
          <p:nvPr/>
        </p:nvSpPr>
        <p:spPr bwMode="auto">
          <a:xfrm>
            <a:off x="3922540" y="4887605"/>
            <a:ext cx="2981325" cy="1262062"/>
          </a:xfrm>
          <a:custGeom>
            <a:avLst/>
            <a:gdLst>
              <a:gd name="T0" fmla="*/ 2147483646 w 1878"/>
              <a:gd name="T1" fmla="*/ 2147483646 h 795"/>
              <a:gd name="T2" fmla="*/ 2147483646 w 1878"/>
              <a:gd name="T3" fmla="*/ 2147483646 h 795"/>
              <a:gd name="T4" fmla="*/ 2147483646 w 1878"/>
              <a:gd name="T5" fmla="*/ 2147483646 h 795"/>
              <a:gd name="T6" fmla="*/ 2147483646 w 1878"/>
              <a:gd name="T7" fmla="*/ 2147483646 h 795"/>
              <a:gd name="T8" fmla="*/ 2147483646 w 1878"/>
              <a:gd name="T9" fmla="*/ 2147483646 h 795"/>
              <a:gd name="T10" fmla="*/ 2147483646 w 1878"/>
              <a:gd name="T11" fmla="*/ 2147483646 h 795"/>
              <a:gd name="T12" fmla="*/ 2147483646 w 1878"/>
              <a:gd name="T13" fmla="*/ 2147483646 h 795"/>
              <a:gd name="T14" fmla="*/ 2147483646 w 1878"/>
              <a:gd name="T15" fmla="*/ 2147483646 h 795"/>
              <a:gd name="T16" fmla="*/ 2147483646 w 1878"/>
              <a:gd name="T17" fmla="*/ 2147483646 h 795"/>
              <a:gd name="T18" fmla="*/ 2147483646 w 1878"/>
              <a:gd name="T19" fmla="*/ 2147483646 h 795"/>
              <a:gd name="T20" fmla="*/ 2147483646 w 1878"/>
              <a:gd name="T21" fmla="*/ 2147483646 h 795"/>
              <a:gd name="T22" fmla="*/ 2147483646 w 1878"/>
              <a:gd name="T23" fmla="*/ 2147483646 h 795"/>
              <a:gd name="T24" fmla="*/ 2147483646 w 1878"/>
              <a:gd name="T25" fmla="*/ 2147483646 h 795"/>
              <a:gd name="T26" fmla="*/ 2147483646 w 1878"/>
              <a:gd name="T27" fmla="*/ 2147483646 h 795"/>
              <a:gd name="T28" fmla="*/ 2147483646 w 1878"/>
              <a:gd name="T29" fmla="*/ 2147483646 h 795"/>
              <a:gd name="T30" fmla="*/ 2147483646 w 1878"/>
              <a:gd name="T31" fmla="*/ 2147483646 h 795"/>
              <a:gd name="T32" fmla="*/ 2147483646 w 1878"/>
              <a:gd name="T33" fmla="*/ 2147483646 h 795"/>
              <a:gd name="T34" fmla="*/ 2147483646 w 1878"/>
              <a:gd name="T35" fmla="*/ 2147483646 h 795"/>
              <a:gd name="T36" fmla="*/ 2147483646 w 1878"/>
              <a:gd name="T37" fmla="*/ 2147483646 h 795"/>
              <a:gd name="T38" fmla="*/ 2147483646 w 1878"/>
              <a:gd name="T39" fmla="*/ 2147483646 h 795"/>
              <a:gd name="T40" fmla="*/ 2147483646 w 1878"/>
              <a:gd name="T41" fmla="*/ 2147483646 h 795"/>
              <a:gd name="T42" fmla="*/ 2147483646 w 1878"/>
              <a:gd name="T43" fmla="*/ 2147483646 h 795"/>
              <a:gd name="T44" fmla="*/ 2147483646 w 1878"/>
              <a:gd name="T45" fmla="*/ 2147483646 h 795"/>
              <a:gd name="T46" fmla="*/ 2147483646 w 1878"/>
              <a:gd name="T47" fmla="*/ 2147483646 h 795"/>
              <a:gd name="T48" fmla="*/ 2147483646 w 1878"/>
              <a:gd name="T49" fmla="*/ 2147483646 h 795"/>
              <a:gd name="T50" fmla="*/ 2147483646 w 1878"/>
              <a:gd name="T51" fmla="*/ 2147483646 h 795"/>
              <a:gd name="T52" fmla="*/ 2147483646 w 1878"/>
              <a:gd name="T53" fmla="*/ 2147483646 h 795"/>
              <a:gd name="T54" fmla="*/ 2147483646 w 1878"/>
              <a:gd name="T55" fmla="*/ 2147483646 h 795"/>
              <a:gd name="T56" fmla="*/ 2147483646 w 1878"/>
              <a:gd name="T57" fmla="*/ 2147483646 h 795"/>
              <a:gd name="T58" fmla="*/ 2147483646 w 1878"/>
              <a:gd name="T59" fmla="*/ 2147483646 h 795"/>
              <a:gd name="T60" fmla="*/ 2147483646 w 1878"/>
              <a:gd name="T61" fmla="*/ 2147483646 h 795"/>
              <a:gd name="T62" fmla="*/ 2147483646 w 1878"/>
              <a:gd name="T63" fmla="*/ 2147483646 h 795"/>
              <a:gd name="T64" fmla="*/ 2147483646 w 1878"/>
              <a:gd name="T65" fmla="*/ 2147483646 h 795"/>
              <a:gd name="T66" fmla="*/ 2147483646 w 1878"/>
              <a:gd name="T67" fmla="*/ 2147483646 h 795"/>
              <a:gd name="T68" fmla="*/ 2147483646 w 1878"/>
              <a:gd name="T69" fmla="*/ 2147483646 h 795"/>
              <a:gd name="T70" fmla="*/ 2147483646 w 1878"/>
              <a:gd name="T71" fmla="*/ 2147483646 h 795"/>
              <a:gd name="T72" fmla="*/ 2147483646 w 1878"/>
              <a:gd name="T73" fmla="*/ 2147483646 h 795"/>
              <a:gd name="T74" fmla="*/ 2147483646 w 1878"/>
              <a:gd name="T75" fmla="*/ 2147483646 h 795"/>
              <a:gd name="T76" fmla="*/ 2147483646 w 1878"/>
              <a:gd name="T77" fmla="*/ 2147483646 h 795"/>
              <a:gd name="T78" fmla="*/ 2147483646 w 1878"/>
              <a:gd name="T79" fmla="*/ 2147483646 h 795"/>
              <a:gd name="T80" fmla="*/ 2147483646 w 1878"/>
              <a:gd name="T81" fmla="*/ 2147483646 h 795"/>
              <a:gd name="T82" fmla="*/ 2147483646 w 1878"/>
              <a:gd name="T83" fmla="*/ 2147483646 h 795"/>
              <a:gd name="T84" fmla="*/ 2147483646 w 1878"/>
              <a:gd name="T85" fmla="*/ 2147483646 h 795"/>
              <a:gd name="T86" fmla="*/ 2147483646 w 1878"/>
              <a:gd name="T87" fmla="*/ 2147483646 h 795"/>
              <a:gd name="T88" fmla="*/ 2147483646 w 1878"/>
              <a:gd name="T89" fmla="*/ 2147483646 h 795"/>
              <a:gd name="T90" fmla="*/ 2147483646 w 1878"/>
              <a:gd name="T91" fmla="*/ 2147483646 h 795"/>
              <a:gd name="T92" fmla="*/ 2147483646 w 1878"/>
              <a:gd name="T93" fmla="*/ 2147483646 h 795"/>
              <a:gd name="T94" fmla="*/ 2147483646 w 1878"/>
              <a:gd name="T95" fmla="*/ 2147483646 h 795"/>
              <a:gd name="T96" fmla="*/ 2147483646 w 1878"/>
              <a:gd name="T97" fmla="*/ 2147483646 h 795"/>
              <a:gd name="T98" fmla="*/ 2147483646 w 1878"/>
              <a:gd name="T99" fmla="*/ 2147483646 h 795"/>
              <a:gd name="T100" fmla="*/ 2147483646 w 1878"/>
              <a:gd name="T101" fmla="*/ 2147483646 h 795"/>
              <a:gd name="T102" fmla="*/ 2147483646 w 1878"/>
              <a:gd name="T103" fmla="*/ 2147483646 h 795"/>
              <a:gd name="T104" fmla="*/ 2147483646 w 1878"/>
              <a:gd name="T105" fmla="*/ 2147483646 h 795"/>
              <a:gd name="T106" fmla="*/ 2147483646 w 1878"/>
              <a:gd name="T107" fmla="*/ 2147483646 h 795"/>
              <a:gd name="T108" fmla="*/ 2147483646 w 1878"/>
              <a:gd name="T109" fmla="*/ 2147483646 h 79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878" h="795">
                <a:moveTo>
                  <a:pt x="541" y="69"/>
                </a:moveTo>
                <a:cubicBezTo>
                  <a:pt x="466" y="92"/>
                  <a:pt x="407" y="154"/>
                  <a:pt x="323" y="160"/>
                </a:cubicBezTo>
                <a:cubicBezTo>
                  <a:pt x="241" y="165"/>
                  <a:pt x="159" y="167"/>
                  <a:pt x="77" y="170"/>
                </a:cubicBezTo>
                <a:cubicBezTo>
                  <a:pt x="74" y="172"/>
                  <a:pt x="0" y="204"/>
                  <a:pt x="77" y="206"/>
                </a:cubicBezTo>
                <a:cubicBezTo>
                  <a:pt x="178" y="209"/>
                  <a:pt x="281" y="200"/>
                  <a:pt x="383" y="197"/>
                </a:cubicBezTo>
                <a:cubicBezTo>
                  <a:pt x="385" y="197"/>
                  <a:pt x="452" y="187"/>
                  <a:pt x="462" y="179"/>
                </a:cubicBezTo>
                <a:cubicBezTo>
                  <a:pt x="478" y="167"/>
                  <a:pt x="487" y="147"/>
                  <a:pt x="502" y="133"/>
                </a:cubicBezTo>
                <a:cubicBezTo>
                  <a:pt x="485" y="181"/>
                  <a:pt x="501" y="156"/>
                  <a:pt x="433" y="197"/>
                </a:cubicBezTo>
                <a:cubicBezTo>
                  <a:pt x="375" y="232"/>
                  <a:pt x="319" y="269"/>
                  <a:pt x="264" y="307"/>
                </a:cubicBezTo>
                <a:cubicBezTo>
                  <a:pt x="238" y="325"/>
                  <a:pt x="212" y="345"/>
                  <a:pt x="185" y="362"/>
                </a:cubicBezTo>
                <a:cubicBezTo>
                  <a:pt x="173" y="370"/>
                  <a:pt x="132" y="380"/>
                  <a:pt x="146" y="380"/>
                </a:cubicBezTo>
                <a:cubicBezTo>
                  <a:pt x="173" y="380"/>
                  <a:pt x="199" y="368"/>
                  <a:pt x="225" y="362"/>
                </a:cubicBezTo>
                <a:cubicBezTo>
                  <a:pt x="241" y="346"/>
                  <a:pt x="250" y="334"/>
                  <a:pt x="274" y="325"/>
                </a:cubicBezTo>
                <a:cubicBezTo>
                  <a:pt x="293" y="317"/>
                  <a:pt x="333" y="307"/>
                  <a:pt x="333" y="307"/>
                </a:cubicBezTo>
                <a:cubicBezTo>
                  <a:pt x="362" y="280"/>
                  <a:pt x="452" y="215"/>
                  <a:pt x="492" y="197"/>
                </a:cubicBezTo>
                <a:cubicBezTo>
                  <a:pt x="513" y="168"/>
                  <a:pt x="527" y="145"/>
                  <a:pt x="561" y="124"/>
                </a:cubicBezTo>
                <a:cubicBezTo>
                  <a:pt x="571" y="118"/>
                  <a:pt x="582" y="113"/>
                  <a:pt x="591" y="106"/>
                </a:cubicBezTo>
                <a:cubicBezTo>
                  <a:pt x="598" y="100"/>
                  <a:pt x="695" y="0"/>
                  <a:pt x="695" y="9"/>
                </a:cubicBezTo>
                <a:cubicBezTo>
                  <a:pt x="695" y="23"/>
                  <a:pt x="598" y="112"/>
                  <a:pt x="591" y="124"/>
                </a:cubicBezTo>
                <a:cubicBezTo>
                  <a:pt x="558" y="175"/>
                  <a:pt x="516" y="245"/>
                  <a:pt x="472" y="288"/>
                </a:cubicBezTo>
                <a:cubicBezTo>
                  <a:pt x="449" y="310"/>
                  <a:pt x="412" y="362"/>
                  <a:pt x="412" y="362"/>
                </a:cubicBezTo>
                <a:cubicBezTo>
                  <a:pt x="388" y="428"/>
                  <a:pt x="397" y="398"/>
                  <a:pt x="383" y="453"/>
                </a:cubicBezTo>
                <a:cubicBezTo>
                  <a:pt x="386" y="477"/>
                  <a:pt x="381" y="504"/>
                  <a:pt x="393" y="526"/>
                </a:cubicBezTo>
                <a:cubicBezTo>
                  <a:pt x="398" y="537"/>
                  <a:pt x="399" y="502"/>
                  <a:pt x="402" y="490"/>
                </a:cubicBezTo>
                <a:cubicBezTo>
                  <a:pt x="411" y="460"/>
                  <a:pt x="420" y="439"/>
                  <a:pt x="442" y="416"/>
                </a:cubicBezTo>
                <a:cubicBezTo>
                  <a:pt x="451" y="391"/>
                  <a:pt x="451" y="383"/>
                  <a:pt x="472" y="362"/>
                </a:cubicBezTo>
                <a:cubicBezTo>
                  <a:pt x="490" y="343"/>
                  <a:pt x="531" y="307"/>
                  <a:pt x="531" y="307"/>
                </a:cubicBezTo>
                <a:cubicBezTo>
                  <a:pt x="541" y="279"/>
                  <a:pt x="556" y="249"/>
                  <a:pt x="571" y="224"/>
                </a:cubicBezTo>
                <a:cubicBezTo>
                  <a:pt x="582" y="205"/>
                  <a:pt x="610" y="170"/>
                  <a:pt x="610" y="170"/>
                </a:cubicBezTo>
                <a:cubicBezTo>
                  <a:pt x="613" y="161"/>
                  <a:pt x="610" y="145"/>
                  <a:pt x="620" y="142"/>
                </a:cubicBezTo>
                <a:cubicBezTo>
                  <a:pt x="629" y="139"/>
                  <a:pt x="640" y="151"/>
                  <a:pt x="640" y="160"/>
                </a:cubicBezTo>
                <a:cubicBezTo>
                  <a:pt x="644" y="300"/>
                  <a:pt x="634" y="441"/>
                  <a:pt x="631" y="581"/>
                </a:cubicBezTo>
                <a:cubicBezTo>
                  <a:pt x="634" y="602"/>
                  <a:pt x="617" y="645"/>
                  <a:pt x="640" y="645"/>
                </a:cubicBezTo>
                <a:cubicBezTo>
                  <a:pt x="664" y="645"/>
                  <a:pt x="647" y="602"/>
                  <a:pt x="650" y="581"/>
                </a:cubicBezTo>
                <a:cubicBezTo>
                  <a:pt x="662" y="501"/>
                  <a:pt x="650" y="416"/>
                  <a:pt x="689" y="343"/>
                </a:cubicBezTo>
                <a:cubicBezTo>
                  <a:pt x="754" y="432"/>
                  <a:pt x="801" y="509"/>
                  <a:pt x="917" y="544"/>
                </a:cubicBezTo>
                <a:cubicBezTo>
                  <a:pt x="894" y="480"/>
                  <a:pt x="881" y="426"/>
                  <a:pt x="818" y="389"/>
                </a:cubicBezTo>
                <a:cubicBezTo>
                  <a:pt x="790" y="336"/>
                  <a:pt x="780" y="354"/>
                  <a:pt x="749" y="316"/>
                </a:cubicBezTo>
                <a:cubicBezTo>
                  <a:pt x="682" y="233"/>
                  <a:pt x="736" y="284"/>
                  <a:pt x="689" y="243"/>
                </a:cubicBezTo>
                <a:cubicBezTo>
                  <a:pt x="764" y="196"/>
                  <a:pt x="779" y="277"/>
                  <a:pt x="848" y="325"/>
                </a:cubicBezTo>
                <a:cubicBezTo>
                  <a:pt x="903" y="363"/>
                  <a:pt x="980" y="445"/>
                  <a:pt x="1035" y="462"/>
                </a:cubicBezTo>
                <a:cubicBezTo>
                  <a:pt x="990" y="431"/>
                  <a:pt x="934" y="420"/>
                  <a:pt x="897" y="380"/>
                </a:cubicBezTo>
                <a:cubicBezTo>
                  <a:pt x="870" y="350"/>
                  <a:pt x="870" y="290"/>
                  <a:pt x="848" y="270"/>
                </a:cubicBezTo>
                <a:cubicBezTo>
                  <a:pt x="778" y="205"/>
                  <a:pt x="814" y="226"/>
                  <a:pt x="749" y="197"/>
                </a:cubicBezTo>
                <a:cubicBezTo>
                  <a:pt x="801" y="181"/>
                  <a:pt x="815" y="217"/>
                  <a:pt x="868" y="234"/>
                </a:cubicBezTo>
                <a:cubicBezTo>
                  <a:pt x="887" y="240"/>
                  <a:pt x="908" y="240"/>
                  <a:pt x="927" y="243"/>
                </a:cubicBezTo>
                <a:cubicBezTo>
                  <a:pt x="1005" y="315"/>
                  <a:pt x="911" y="237"/>
                  <a:pt x="987" y="279"/>
                </a:cubicBezTo>
                <a:cubicBezTo>
                  <a:pt x="1015" y="295"/>
                  <a:pt x="1039" y="317"/>
                  <a:pt x="1066" y="334"/>
                </a:cubicBezTo>
                <a:cubicBezTo>
                  <a:pt x="1110" y="361"/>
                  <a:pt x="1139" y="407"/>
                  <a:pt x="1185" y="435"/>
                </a:cubicBezTo>
                <a:cubicBezTo>
                  <a:pt x="1191" y="444"/>
                  <a:pt x="1202" y="473"/>
                  <a:pt x="1204" y="462"/>
                </a:cubicBezTo>
                <a:cubicBezTo>
                  <a:pt x="1216" y="403"/>
                  <a:pt x="1163" y="270"/>
                  <a:pt x="1105" y="234"/>
                </a:cubicBezTo>
                <a:cubicBezTo>
                  <a:pt x="1062" y="207"/>
                  <a:pt x="1014" y="209"/>
                  <a:pt x="966" y="197"/>
                </a:cubicBezTo>
                <a:cubicBezTo>
                  <a:pt x="924" y="186"/>
                  <a:pt x="881" y="169"/>
                  <a:pt x="838" y="160"/>
                </a:cubicBezTo>
                <a:cubicBezTo>
                  <a:pt x="799" y="152"/>
                  <a:pt x="719" y="142"/>
                  <a:pt x="719" y="142"/>
                </a:cubicBezTo>
                <a:cubicBezTo>
                  <a:pt x="710" y="136"/>
                  <a:pt x="742" y="70"/>
                  <a:pt x="754" y="68"/>
                </a:cubicBezTo>
                <a:cubicBezTo>
                  <a:pt x="821" y="59"/>
                  <a:pt x="860" y="145"/>
                  <a:pt x="927" y="160"/>
                </a:cubicBezTo>
                <a:cubicBezTo>
                  <a:pt x="957" y="190"/>
                  <a:pt x="1004" y="211"/>
                  <a:pt x="1046" y="224"/>
                </a:cubicBezTo>
                <a:cubicBezTo>
                  <a:pt x="1062" y="240"/>
                  <a:pt x="1115" y="270"/>
                  <a:pt x="1135" y="279"/>
                </a:cubicBezTo>
                <a:cubicBezTo>
                  <a:pt x="1163" y="291"/>
                  <a:pt x="1224" y="307"/>
                  <a:pt x="1224" y="307"/>
                </a:cubicBezTo>
                <a:cubicBezTo>
                  <a:pt x="1233" y="316"/>
                  <a:pt x="1242" y="327"/>
                  <a:pt x="1254" y="334"/>
                </a:cubicBezTo>
                <a:cubicBezTo>
                  <a:pt x="1257" y="336"/>
                  <a:pt x="1365" y="387"/>
                  <a:pt x="1283" y="362"/>
                </a:cubicBezTo>
                <a:cubicBezTo>
                  <a:pt x="1271" y="345"/>
                  <a:pt x="1254" y="333"/>
                  <a:pt x="1243" y="316"/>
                </a:cubicBezTo>
                <a:cubicBezTo>
                  <a:pt x="1208" y="263"/>
                  <a:pt x="1271" y="312"/>
                  <a:pt x="1204" y="252"/>
                </a:cubicBezTo>
                <a:cubicBezTo>
                  <a:pt x="1179" y="229"/>
                  <a:pt x="1146" y="228"/>
                  <a:pt x="1115" y="215"/>
                </a:cubicBezTo>
                <a:cubicBezTo>
                  <a:pt x="1074" y="198"/>
                  <a:pt x="998" y="152"/>
                  <a:pt x="966" y="124"/>
                </a:cubicBezTo>
                <a:cubicBezTo>
                  <a:pt x="1105" y="99"/>
                  <a:pt x="1127" y="118"/>
                  <a:pt x="1204" y="224"/>
                </a:cubicBezTo>
                <a:cubicBezTo>
                  <a:pt x="1183" y="343"/>
                  <a:pt x="1108" y="340"/>
                  <a:pt x="1026" y="416"/>
                </a:cubicBezTo>
                <a:cubicBezTo>
                  <a:pt x="992" y="447"/>
                  <a:pt x="949" y="470"/>
                  <a:pt x="927" y="508"/>
                </a:cubicBezTo>
                <a:cubicBezTo>
                  <a:pt x="914" y="532"/>
                  <a:pt x="905" y="560"/>
                  <a:pt x="887" y="581"/>
                </a:cubicBezTo>
                <a:cubicBezTo>
                  <a:pt x="839" y="634"/>
                  <a:pt x="782" y="678"/>
                  <a:pt x="729" y="727"/>
                </a:cubicBezTo>
                <a:cubicBezTo>
                  <a:pt x="723" y="733"/>
                  <a:pt x="710" y="746"/>
                  <a:pt x="710" y="746"/>
                </a:cubicBezTo>
                <a:cubicBezTo>
                  <a:pt x="692" y="795"/>
                  <a:pt x="692" y="772"/>
                  <a:pt x="758" y="746"/>
                </a:cubicBezTo>
                <a:cubicBezTo>
                  <a:pt x="778" y="738"/>
                  <a:pt x="798" y="733"/>
                  <a:pt x="818" y="727"/>
                </a:cubicBezTo>
                <a:cubicBezTo>
                  <a:pt x="844" y="703"/>
                  <a:pt x="871" y="678"/>
                  <a:pt x="897" y="654"/>
                </a:cubicBezTo>
                <a:cubicBezTo>
                  <a:pt x="921" y="632"/>
                  <a:pt x="956" y="581"/>
                  <a:pt x="956" y="581"/>
                </a:cubicBezTo>
                <a:cubicBezTo>
                  <a:pt x="983" y="507"/>
                  <a:pt x="945" y="597"/>
                  <a:pt x="987" y="535"/>
                </a:cubicBezTo>
                <a:cubicBezTo>
                  <a:pt x="996" y="520"/>
                  <a:pt x="1014" y="464"/>
                  <a:pt x="1026" y="453"/>
                </a:cubicBezTo>
                <a:cubicBezTo>
                  <a:pt x="1050" y="430"/>
                  <a:pt x="1083" y="413"/>
                  <a:pt x="1115" y="398"/>
                </a:cubicBezTo>
                <a:cubicBezTo>
                  <a:pt x="1128" y="392"/>
                  <a:pt x="1142" y="387"/>
                  <a:pt x="1154" y="380"/>
                </a:cubicBezTo>
                <a:cubicBezTo>
                  <a:pt x="1175" y="369"/>
                  <a:pt x="1214" y="343"/>
                  <a:pt x="1214" y="343"/>
                </a:cubicBezTo>
                <a:cubicBezTo>
                  <a:pt x="1234" y="287"/>
                  <a:pt x="1209" y="217"/>
                  <a:pt x="1174" y="170"/>
                </a:cubicBezTo>
                <a:cubicBezTo>
                  <a:pt x="1146" y="88"/>
                  <a:pt x="1246" y="146"/>
                  <a:pt x="1293" y="160"/>
                </a:cubicBezTo>
                <a:cubicBezTo>
                  <a:pt x="1305" y="184"/>
                  <a:pt x="1336" y="261"/>
                  <a:pt x="1362" y="279"/>
                </a:cubicBezTo>
                <a:cubicBezTo>
                  <a:pt x="1494" y="371"/>
                  <a:pt x="1571" y="410"/>
                  <a:pt x="1738" y="435"/>
                </a:cubicBezTo>
                <a:cubicBezTo>
                  <a:pt x="1729" y="438"/>
                  <a:pt x="1719" y="444"/>
                  <a:pt x="1708" y="444"/>
                </a:cubicBezTo>
                <a:cubicBezTo>
                  <a:pt x="1639" y="444"/>
                  <a:pt x="1569" y="445"/>
                  <a:pt x="1500" y="435"/>
                </a:cubicBezTo>
                <a:cubicBezTo>
                  <a:pt x="1484" y="433"/>
                  <a:pt x="1474" y="416"/>
                  <a:pt x="1462" y="407"/>
                </a:cubicBezTo>
                <a:cubicBezTo>
                  <a:pt x="1418" y="378"/>
                  <a:pt x="1386" y="342"/>
                  <a:pt x="1343" y="316"/>
                </a:cubicBezTo>
                <a:cubicBezTo>
                  <a:pt x="1314" y="276"/>
                  <a:pt x="1281" y="239"/>
                  <a:pt x="1243" y="206"/>
                </a:cubicBezTo>
                <a:cubicBezTo>
                  <a:pt x="1409" y="186"/>
                  <a:pt x="1379" y="181"/>
                  <a:pt x="1550" y="197"/>
                </a:cubicBezTo>
                <a:cubicBezTo>
                  <a:pt x="1615" y="203"/>
                  <a:pt x="1724" y="278"/>
                  <a:pt x="1797" y="298"/>
                </a:cubicBezTo>
                <a:cubicBezTo>
                  <a:pt x="1803" y="304"/>
                  <a:pt x="1809" y="312"/>
                  <a:pt x="1817" y="316"/>
                </a:cubicBezTo>
                <a:cubicBezTo>
                  <a:pt x="1826" y="321"/>
                  <a:pt x="1854" y="332"/>
                  <a:pt x="1847" y="325"/>
                </a:cubicBezTo>
                <a:cubicBezTo>
                  <a:pt x="1829" y="309"/>
                  <a:pt x="1807" y="301"/>
                  <a:pt x="1787" y="288"/>
                </a:cubicBezTo>
                <a:cubicBezTo>
                  <a:pt x="1774" y="279"/>
                  <a:pt x="1763" y="266"/>
                  <a:pt x="1748" y="261"/>
                </a:cubicBezTo>
                <a:cubicBezTo>
                  <a:pt x="1723" y="253"/>
                  <a:pt x="1695" y="256"/>
                  <a:pt x="1669" y="252"/>
                </a:cubicBezTo>
                <a:cubicBezTo>
                  <a:pt x="1603" y="241"/>
                  <a:pt x="1536" y="221"/>
                  <a:pt x="1471" y="206"/>
                </a:cubicBezTo>
                <a:cubicBezTo>
                  <a:pt x="1467" y="205"/>
                  <a:pt x="1397" y="189"/>
                  <a:pt x="1392" y="188"/>
                </a:cubicBezTo>
                <a:cubicBezTo>
                  <a:pt x="1373" y="182"/>
                  <a:pt x="1333" y="170"/>
                  <a:pt x="1333" y="170"/>
                </a:cubicBezTo>
                <a:cubicBezTo>
                  <a:pt x="1254" y="120"/>
                  <a:pt x="1348" y="176"/>
                  <a:pt x="1273" y="142"/>
                </a:cubicBezTo>
                <a:cubicBezTo>
                  <a:pt x="1262" y="137"/>
                  <a:pt x="1231" y="124"/>
                  <a:pt x="1243" y="124"/>
                </a:cubicBezTo>
                <a:cubicBezTo>
                  <a:pt x="1338" y="120"/>
                  <a:pt x="1534" y="135"/>
                  <a:pt x="1649" y="142"/>
                </a:cubicBezTo>
                <a:cubicBezTo>
                  <a:pt x="1747" y="164"/>
                  <a:pt x="1701" y="156"/>
                  <a:pt x="1787" y="170"/>
                </a:cubicBezTo>
                <a:cubicBezTo>
                  <a:pt x="1813" y="167"/>
                  <a:pt x="1842" y="171"/>
                  <a:pt x="1866" y="160"/>
                </a:cubicBezTo>
                <a:cubicBezTo>
                  <a:pt x="1878" y="154"/>
                  <a:pt x="1840" y="155"/>
                  <a:pt x="1827" y="151"/>
                </a:cubicBezTo>
                <a:cubicBezTo>
                  <a:pt x="1722" y="115"/>
                  <a:pt x="1857" y="148"/>
                  <a:pt x="1738" y="124"/>
                </a:cubicBezTo>
                <a:cubicBezTo>
                  <a:pt x="1616" y="99"/>
                  <a:pt x="1787" y="119"/>
                  <a:pt x="1491" y="106"/>
                </a:cubicBezTo>
                <a:cubicBezTo>
                  <a:pt x="1409" y="93"/>
                  <a:pt x="1346" y="85"/>
                  <a:pt x="1273" y="51"/>
                </a:cubicBezTo>
                <a:cubicBezTo>
                  <a:pt x="1153" y="65"/>
                  <a:pt x="1037" y="91"/>
                  <a:pt x="917" y="106"/>
                </a:cubicBezTo>
                <a:cubicBezTo>
                  <a:pt x="732" y="85"/>
                  <a:pt x="797" y="96"/>
                  <a:pt x="1115" y="96"/>
                </a:cubicBezTo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 flipH="1">
            <a:off x="7197551" y="3736667"/>
            <a:ext cx="1447800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33813" name="Freeform 21" descr="40%"/>
          <p:cNvSpPr>
            <a:spLocks/>
          </p:cNvSpPr>
          <p:nvPr/>
        </p:nvSpPr>
        <p:spPr bwMode="auto">
          <a:xfrm>
            <a:off x="3763790" y="2085668"/>
            <a:ext cx="2949575" cy="3148013"/>
          </a:xfrm>
          <a:custGeom>
            <a:avLst/>
            <a:gdLst>
              <a:gd name="T0" fmla="*/ 2147483646 w 1858"/>
              <a:gd name="T1" fmla="*/ 2147483646 h 1983"/>
              <a:gd name="T2" fmla="*/ 2147483646 w 1858"/>
              <a:gd name="T3" fmla="*/ 2147483646 h 1983"/>
              <a:gd name="T4" fmla="*/ 2147483646 w 1858"/>
              <a:gd name="T5" fmla="*/ 2147483646 h 1983"/>
              <a:gd name="T6" fmla="*/ 2147483646 w 1858"/>
              <a:gd name="T7" fmla="*/ 2147483646 h 1983"/>
              <a:gd name="T8" fmla="*/ 2147483646 w 1858"/>
              <a:gd name="T9" fmla="*/ 2147483646 h 1983"/>
              <a:gd name="T10" fmla="*/ 2147483646 w 1858"/>
              <a:gd name="T11" fmla="*/ 2147483646 h 1983"/>
              <a:gd name="T12" fmla="*/ 2147483646 w 1858"/>
              <a:gd name="T13" fmla="*/ 2147483646 h 1983"/>
              <a:gd name="T14" fmla="*/ 2147483646 w 1858"/>
              <a:gd name="T15" fmla="*/ 0 h 1983"/>
              <a:gd name="T16" fmla="*/ 2147483646 w 1858"/>
              <a:gd name="T17" fmla="*/ 2147483646 h 1983"/>
              <a:gd name="T18" fmla="*/ 2147483646 w 1858"/>
              <a:gd name="T19" fmla="*/ 2147483646 h 1983"/>
              <a:gd name="T20" fmla="*/ 2147483646 w 1858"/>
              <a:gd name="T21" fmla="*/ 2147483646 h 1983"/>
              <a:gd name="T22" fmla="*/ 2147483646 w 1858"/>
              <a:gd name="T23" fmla="*/ 2147483646 h 1983"/>
              <a:gd name="T24" fmla="*/ 2147483646 w 1858"/>
              <a:gd name="T25" fmla="*/ 2147483646 h 1983"/>
              <a:gd name="T26" fmla="*/ 2147483646 w 1858"/>
              <a:gd name="T27" fmla="*/ 2147483646 h 1983"/>
              <a:gd name="T28" fmla="*/ 2147483646 w 1858"/>
              <a:gd name="T29" fmla="*/ 2147483646 h 1983"/>
              <a:gd name="T30" fmla="*/ 2147483646 w 1858"/>
              <a:gd name="T31" fmla="*/ 2147483646 h 1983"/>
              <a:gd name="T32" fmla="*/ 2147483646 w 1858"/>
              <a:gd name="T33" fmla="*/ 2147483646 h 1983"/>
              <a:gd name="T34" fmla="*/ 2147483646 w 1858"/>
              <a:gd name="T35" fmla="*/ 2147483646 h 1983"/>
              <a:gd name="T36" fmla="*/ 2147483646 w 1858"/>
              <a:gd name="T37" fmla="*/ 2147483646 h 1983"/>
              <a:gd name="T38" fmla="*/ 2147483646 w 1858"/>
              <a:gd name="T39" fmla="*/ 2147483646 h 1983"/>
              <a:gd name="T40" fmla="*/ 2147483646 w 1858"/>
              <a:gd name="T41" fmla="*/ 2147483646 h 1983"/>
              <a:gd name="T42" fmla="*/ 2147483646 w 1858"/>
              <a:gd name="T43" fmla="*/ 2147483646 h 1983"/>
              <a:gd name="T44" fmla="*/ 2147483646 w 1858"/>
              <a:gd name="T45" fmla="*/ 2147483646 h 1983"/>
              <a:gd name="T46" fmla="*/ 2147483646 w 1858"/>
              <a:gd name="T47" fmla="*/ 2147483646 h 1983"/>
              <a:gd name="T48" fmla="*/ 2147483646 w 1858"/>
              <a:gd name="T49" fmla="*/ 2147483646 h 1983"/>
              <a:gd name="T50" fmla="*/ 2147483646 w 1858"/>
              <a:gd name="T51" fmla="*/ 2147483646 h 1983"/>
              <a:gd name="T52" fmla="*/ 2147483646 w 1858"/>
              <a:gd name="T53" fmla="*/ 2147483646 h 1983"/>
              <a:gd name="T54" fmla="*/ 2147483646 w 1858"/>
              <a:gd name="T55" fmla="*/ 2147483646 h 1983"/>
              <a:gd name="T56" fmla="*/ 2147483646 w 1858"/>
              <a:gd name="T57" fmla="*/ 2147483646 h 1983"/>
              <a:gd name="T58" fmla="*/ 2147483646 w 1858"/>
              <a:gd name="T59" fmla="*/ 2147483646 h 1983"/>
              <a:gd name="T60" fmla="*/ 2147483646 w 1858"/>
              <a:gd name="T61" fmla="*/ 2147483646 h 1983"/>
              <a:gd name="T62" fmla="*/ 2147483646 w 1858"/>
              <a:gd name="T63" fmla="*/ 2147483646 h 1983"/>
              <a:gd name="T64" fmla="*/ 2147483646 w 1858"/>
              <a:gd name="T65" fmla="*/ 2147483646 h 1983"/>
              <a:gd name="T66" fmla="*/ 2147483646 w 1858"/>
              <a:gd name="T67" fmla="*/ 2147483646 h 1983"/>
              <a:gd name="T68" fmla="*/ 2147483646 w 1858"/>
              <a:gd name="T69" fmla="*/ 2147483646 h 1983"/>
              <a:gd name="T70" fmla="*/ 2147483646 w 1858"/>
              <a:gd name="T71" fmla="*/ 2147483646 h 1983"/>
              <a:gd name="T72" fmla="*/ 2147483646 w 1858"/>
              <a:gd name="T73" fmla="*/ 2147483646 h 1983"/>
              <a:gd name="T74" fmla="*/ 2147483646 w 1858"/>
              <a:gd name="T75" fmla="*/ 2147483646 h 1983"/>
              <a:gd name="T76" fmla="*/ 2147483646 w 1858"/>
              <a:gd name="T77" fmla="*/ 2147483646 h 1983"/>
              <a:gd name="T78" fmla="*/ 2147483646 w 1858"/>
              <a:gd name="T79" fmla="*/ 2147483646 h 1983"/>
              <a:gd name="T80" fmla="*/ 2147483646 w 1858"/>
              <a:gd name="T81" fmla="*/ 2147483646 h 1983"/>
              <a:gd name="T82" fmla="*/ 2147483646 w 1858"/>
              <a:gd name="T83" fmla="*/ 2147483646 h 1983"/>
              <a:gd name="T84" fmla="*/ 2147483646 w 1858"/>
              <a:gd name="T85" fmla="*/ 2147483646 h 1983"/>
              <a:gd name="T86" fmla="*/ 2147483646 w 1858"/>
              <a:gd name="T87" fmla="*/ 2147483646 h 1983"/>
              <a:gd name="T88" fmla="*/ 2147483646 w 1858"/>
              <a:gd name="T89" fmla="*/ 2147483646 h 1983"/>
              <a:gd name="T90" fmla="*/ 2147483646 w 1858"/>
              <a:gd name="T91" fmla="*/ 2147483646 h 198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858" h="1983">
                <a:moveTo>
                  <a:pt x="669" y="1902"/>
                </a:moveTo>
                <a:cubicBezTo>
                  <a:pt x="687" y="1760"/>
                  <a:pt x="706" y="1572"/>
                  <a:pt x="541" y="1518"/>
                </a:cubicBezTo>
                <a:cubicBezTo>
                  <a:pt x="438" y="1449"/>
                  <a:pt x="393" y="1526"/>
                  <a:pt x="322" y="1573"/>
                </a:cubicBezTo>
                <a:cubicBezTo>
                  <a:pt x="310" y="1591"/>
                  <a:pt x="275" y="1648"/>
                  <a:pt x="285" y="1628"/>
                </a:cubicBezTo>
                <a:cubicBezTo>
                  <a:pt x="303" y="1593"/>
                  <a:pt x="311" y="1560"/>
                  <a:pt x="340" y="1536"/>
                </a:cubicBezTo>
                <a:cubicBezTo>
                  <a:pt x="363" y="1517"/>
                  <a:pt x="422" y="1500"/>
                  <a:pt x="422" y="1500"/>
                </a:cubicBezTo>
                <a:cubicBezTo>
                  <a:pt x="571" y="1509"/>
                  <a:pt x="614" y="1491"/>
                  <a:pt x="697" y="1609"/>
                </a:cubicBezTo>
                <a:cubicBezTo>
                  <a:pt x="700" y="1621"/>
                  <a:pt x="695" y="1640"/>
                  <a:pt x="706" y="1646"/>
                </a:cubicBezTo>
                <a:cubicBezTo>
                  <a:pt x="734" y="1661"/>
                  <a:pt x="742" y="1592"/>
                  <a:pt x="742" y="1591"/>
                </a:cubicBezTo>
                <a:cubicBezTo>
                  <a:pt x="741" y="1579"/>
                  <a:pt x="740" y="1474"/>
                  <a:pt x="724" y="1436"/>
                </a:cubicBezTo>
                <a:cubicBezTo>
                  <a:pt x="704" y="1388"/>
                  <a:pt x="640" y="1348"/>
                  <a:pt x="596" y="1326"/>
                </a:cubicBezTo>
                <a:cubicBezTo>
                  <a:pt x="556" y="1286"/>
                  <a:pt x="527" y="1237"/>
                  <a:pt x="486" y="1198"/>
                </a:cubicBezTo>
                <a:cubicBezTo>
                  <a:pt x="435" y="1061"/>
                  <a:pt x="395" y="906"/>
                  <a:pt x="395" y="759"/>
                </a:cubicBezTo>
                <a:cubicBezTo>
                  <a:pt x="395" y="734"/>
                  <a:pt x="401" y="808"/>
                  <a:pt x="404" y="832"/>
                </a:cubicBezTo>
                <a:cubicBezTo>
                  <a:pt x="413" y="897"/>
                  <a:pt x="438" y="974"/>
                  <a:pt x="468" y="1033"/>
                </a:cubicBezTo>
                <a:cubicBezTo>
                  <a:pt x="495" y="1143"/>
                  <a:pt x="593" y="1213"/>
                  <a:pt x="660" y="1299"/>
                </a:cubicBezTo>
                <a:cubicBezTo>
                  <a:pt x="680" y="1325"/>
                  <a:pt x="683" y="1349"/>
                  <a:pt x="706" y="1372"/>
                </a:cubicBezTo>
                <a:cubicBezTo>
                  <a:pt x="719" y="1410"/>
                  <a:pt x="738" y="1449"/>
                  <a:pt x="761" y="1481"/>
                </a:cubicBezTo>
                <a:cubicBezTo>
                  <a:pt x="786" y="1558"/>
                  <a:pt x="788" y="1630"/>
                  <a:pt x="797" y="1710"/>
                </a:cubicBezTo>
                <a:cubicBezTo>
                  <a:pt x="799" y="1726"/>
                  <a:pt x="806" y="1772"/>
                  <a:pt x="806" y="1756"/>
                </a:cubicBezTo>
                <a:cubicBezTo>
                  <a:pt x="806" y="1588"/>
                  <a:pt x="740" y="1434"/>
                  <a:pt x="715" y="1271"/>
                </a:cubicBezTo>
                <a:cubicBezTo>
                  <a:pt x="698" y="1161"/>
                  <a:pt x="696" y="1015"/>
                  <a:pt x="669" y="905"/>
                </a:cubicBezTo>
                <a:cubicBezTo>
                  <a:pt x="663" y="832"/>
                  <a:pt x="665" y="747"/>
                  <a:pt x="642" y="677"/>
                </a:cubicBezTo>
                <a:cubicBezTo>
                  <a:pt x="613" y="414"/>
                  <a:pt x="628" y="416"/>
                  <a:pt x="642" y="0"/>
                </a:cubicBezTo>
                <a:cubicBezTo>
                  <a:pt x="689" y="288"/>
                  <a:pt x="668" y="587"/>
                  <a:pt x="697" y="878"/>
                </a:cubicBezTo>
                <a:cubicBezTo>
                  <a:pt x="707" y="1145"/>
                  <a:pt x="732" y="1404"/>
                  <a:pt x="797" y="1664"/>
                </a:cubicBezTo>
                <a:cubicBezTo>
                  <a:pt x="806" y="1634"/>
                  <a:pt x="791" y="1603"/>
                  <a:pt x="795" y="1571"/>
                </a:cubicBezTo>
                <a:cubicBezTo>
                  <a:pt x="807" y="1474"/>
                  <a:pt x="803" y="1359"/>
                  <a:pt x="803" y="1359"/>
                </a:cubicBezTo>
                <a:cubicBezTo>
                  <a:pt x="805" y="1290"/>
                  <a:pt x="821" y="1360"/>
                  <a:pt x="837" y="1156"/>
                </a:cubicBezTo>
                <a:cubicBezTo>
                  <a:pt x="853" y="952"/>
                  <a:pt x="891" y="138"/>
                  <a:pt x="898" y="137"/>
                </a:cubicBezTo>
                <a:cubicBezTo>
                  <a:pt x="945" y="471"/>
                  <a:pt x="934" y="815"/>
                  <a:pt x="879" y="1147"/>
                </a:cubicBezTo>
                <a:cubicBezTo>
                  <a:pt x="863" y="1362"/>
                  <a:pt x="788" y="1596"/>
                  <a:pt x="788" y="1811"/>
                </a:cubicBezTo>
                <a:cubicBezTo>
                  <a:pt x="788" y="1824"/>
                  <a:pt x="793" y="1786"/>
                  <a:pt x="797" y="1774"/>
                </a:cubicBezTo>
                <a:cubicBezTo>
                  <a:pt x="819" y="1699"/>
                  <a:pt x="815" y="1733"/>
                  <a:pt x="834" y="1646"/>
                </a:cubicBezTo>
                <a:cubicBezTo>
                  <a:pt x="857" y="1543"/>
                  <a:pt x="863" y="1435"/>
                  <a:pt x="898" y="1335"/>
                </a:cubicBezTo>
                <a:cubicBezTo>
                  <a:pt x="921" y="1168"/>
                  <a:pt x="941" y="1054"/>
                  <a:pt x="980" y="896"/>
                </a:cubicBezTo>
                <a:cubicBezTo>
                  <a:pt x="993" y="843"/>
                  <a:pt x="996" y="775"/>
                  <a:pt x="1026" y="732"/>
                </a:cubicBezTo>
                <a:cubicBezTo>
                  <a:pt x="1041" y="656"/>
                  <a:pt x="1058" y="577"/>
                  <a:pt x="1081" y="503"/>
                </a:cubicBezTo>
                <a:cubicBezTo>
                  <a:pt x="1091" y="470"/>
                  <a:pt x="1145" y="421"/>
                  <a:pt x="1145" y="421"/>
                </a:cubicBezTo>
                <a:cubicBezTo>
                  <a:pt x="1219" y="430"/>
                  <a:pt x="1226" y="428"/>
                  <a:pt x="1263" y="485"/>
                </a:cubicBezTo>
                <a:cubicBezTo>
                  <a:pt x="1273" y="530"/>
                  <a:pt x="1311" y="645"/>
                  <a:pt x="1300" y="677"/>
                </a:cubicBezTo>
                <a:cubicBezTo>
                  <a:pt x="1293" y="698"/>
                  <a:pt x="1276" y="640"/>
                  <a:pt x="1263" y="622"/>
                </a:cubicBezTo>
                <a:cubicBezTo>
                  <a:pt x="1245" y="597"/>
                  <a:pt x="1230" y="570"/>
                  <a:pt x="1209" y="549"/>
                </a:cubicBezTo>
                <a:cubicBezTo>
                  <a:pt x="1194" y="534"/>
                  <a:pt x="1163" y="503"/>
                  <a:pt x="1163" y="503"/>
                </a:cubicBezTo>
                <a:cubicBezTo>
                  <a:pt x="1139" y="578"/>
                  <a:pt x="1133" y="662"/>
                  <a:pt x="1099" y="732"/>
                </a:cubicBezTo>
                <a:cubicBezTo>
                  <a:pt x="1071" y="874"/>
                  <a:pt x="1054" y="1021"/>
                  <a:pt x="1017" y="1161"/>
                </a:cubicBezTo>
                <a:cubicBezTo>
                  <a:pt x="1001" y="1221"/>
                  <a:pt x="999" y="1279"/>
                  <a:pt x="971" y="1335"/>
                </a:cubicBezTo>
                <a:cubicBezTo>
                  <a:pt x="951" y="1439"/>
                  <a:pt x="933" y="1542"/>
                  <a:pt x="916" y="1646"/>
                </a:cubicBezTo>
                <a:cubicBezTo>
                  <a:pt x="910" y="1685"/>
                  <a:pt x="871" y="1893"/>
                  <a:pt x="871" y="1893"/>
                </a:cubicBezTo>
                <a:cubicBezTo>
                  <a:pt x="891" y="1511"/>
                  <a:pt x="844" y="1737"/>
                  <a:pt x="934" y="1491"/>
                </a:cubicBezTo>
                <a:cubicBezTo>
                  <a:pt x="947" y="1456"/>
                  <a:pt x="938" y="1415"/>
                  <a:pt x="953" y="1381"/>
                </a:cubicBezTo>
                <a:cubicBezTo>
                  <a:pt x="981" y="1316"/>
                  <a:pt x="1062" y="1198"/>
                  <a:pt x="1062" y="1198"/>
                </a:cubicBezTo>
                <a:cubicBezTo>
                  <a:pt x="1077" y="1126"/>
                  <a:pt x="1082" y="1056"/>
                  <a:pt x="1126" y="997"/>
                </a:cubicBezTo>
                <a:cubicBezTo>
                  <a:pt x="1152" y="898"/>
                  <a:pt x="1194" y="721"/>
                  <a:pt x="1300" y="686"/>
                </a:cubicBezTo>
                <a:cubicBezTo>
                  <a:pt x="1308" y="686"/>
                  <a:pt x="1527" y="689"/>
                  <a:pt x="1593" y="704"/>
                </a:cubicBezTo>
                <a:cubicBezTo>
                  <a:pt x="1837" y="757"/>
                  <a:pt x="1460" y="692"/>
                  <a:pt x="1702" y="732"/>
                </a:cubicBezTo>
                <a:cubicBezTo>
                  <a:pt x="1753" y="751"/>
                  <a:pt x="1814" y="757"/>
                  <a:pt x="1858" y="787"/>
                </a:cubicBezTo>
                <a:cubicBezTo>
                  <a:pt x="1828" y="815"/>
                  <a:pt x="1800" y="794"/>
                  <a:pt x="1757" y="787"/>
                </a:cubicBezTo>
                <a:cubicBezTo>
                  <a:pt x="1711" y="779"/>
                  <a:pt x="1666" y="768"/>
                  <a:pt x="1620" y="759"/>
                </a:cubicBezTo>
                <a:cubicBezTo>
                  <a:pt x="1516" y="765"/>
                  <a:pt x="1412" y="765"/>
                  <a:pt x="1309" y="777"/>
                </a:cubicBezTo>
                <a:cubicBezTo>
                  <a:pt x="1278" y="781"/>
                  <a:pt x="1274" y="830"/>
                  <a:pt x="1263" y="860"/>
                </a:cubicBezTo>
                <a:cubicBezTo>
                  <a:pt x="1218" y="977"/>
                  <a:pt x="1202" y="1104"/>
                  <a:pt x="1172" y="1225"/>
                </a:cubicBezTo>
                <a:cubicBezTo>
                  <a:pt x="1159" y="1335"/>
                  <a:pt x="1135" y="1445"/>
                  <a:pt x="1117" y="1555"/>
                </a:cubicBezTo>
                <a:cubicBezTo>
                  <a:pt x="1098" y="1668"/>
                  <a:pt x="1121" y="1588"/>
                  <a:pt x="1090" y="1683"/>
                </a:cubicBezTo>
                <a:cubicBezTo>
                  <a:pt x="1087" y="1692"/>
                  <a:pt x="1081" y="1710"/>
                  <a:pt x="1081" y="1710"/>
                </a:cubicBezTo>
                <a:cubicBezTo>
                  <a:pt x="1084" y="1676"/>
                  <a:pt x="1085" y="1642"/>
                  <a:pt x="1090" y="1609"/>
                </a:cubicBezTo>
                <a:cubicBezTo>
                  <a:pt x="1100" y="1539"/>
                  <a:pt x="1117" y="1469"/>
                  <a:pt x="1126" y="1399"/>
                </a:cubicBezTo>
                <a:cubicBezTo>
                  <a:pt x="1134" y="1333"/>
                  <a:pt x="1134" y="1304"/>
                  <a:pt x="1172" y="1253"/>
                </a:cubicBezTo>
                <a:cubicBezTo>
                  <a:pt x="1187" y="1210"/>
                  <a:pt x="1186" y="1157"/>
                  <a:pt x="1218" y="1125"/>
                </a:cubicBezTo>
                <a:cubicBezTo>
                  <a:pt x="1248" y="1094"/>
                  <a:pt x="1309" y="1033"/>
                  <a:pt x="1309" y="1033"/>
                </a:cubicBezTo>
                <a:cubicBezTo>
                  <a:pt x="1488" y="1058"/>
                  <a:pt x="1414" y="1020"/>
                  <a:pt x="1538" y="1143"/>
                </a:cubicBezTo>
                <a:cubicBezTo>
                  <a:pt x="1556" y="1161"/>
                  <a:pt x="1593" y="1198"/>
                  <a:pt x="1593" y="1198"/>
                </a:cubicBezTo>
                <a:cubicBezTo>
                  <a:pt x="1602" y="1217"/>
                  <a:pt x="1623" y="1262"/>
                  <a:pt x="1629" y="1262"/>
                </a:cubicBezTo>
                <a:cubicBezTo>
                  <a:pt x="1638" y="1262"/>
                  <a:pt x="1626" y="1242"/>
                  <a:pt x="1620" y="1235"/>
                </a:cubicBezTo>
                <a:cubicBezTo>
                  <a:pt x="1598" y="1211"/>
                  <a:pt x="1571" y="1193"/>
                  <a:pt x="1547" y="1171"/>
                </a:cubicBezTo>
                <a:cubicBezTo>
                  <a:pt x="1537" y="1162"/>
                  <a:pt x="1531" y="1149"/>
                  <a:pt x="1519" y="1143"/>
                </a:cubicBezTo>
                <a:cubicBezTo>
                  <a:pt x="1502" y="1134"/>
                  <a:pt x="1465" y="1125"/>
                  <a:pt x="1465" y="1125"/>
                </a:cubicBezTo>
                <a:cubicBezTo>
                  <a:pt x="1424" y="1129"/>
                  <a:pt x="1377" y="1117"/>
                  <a:pt x="1355" y="1161"/>
                </a:cubicBezTo>
                <a:cubicBezTo>
                  <a:pt x="1345" y="1181"/>
                  <a:pt x="1346" y="1205"/>
                  <a:pt x="1337" y="1225"/>
                </a:cubicBezTo>
                <a:cubicBezTo>
                  <a:pt x="1328" y="1245"/>
                  <a:pt x="1300" y="1280"/>
                  <a:pt x="1300" y="1280"/>
                </a:cubicBezTo>
                <a:cubicBezTo>
                  <a:pt x="1288" y="1356"/>
                  <a:pt x="1269" y="1426"/>
                  <a:pt x="1227" y="1491"/>
                </a:cubicBezTo>
                <a:cubicBezTo>
                  <a:pt x="1220" y="1542"/>
                  <a:pt x="1175" y="1737"/>
                  <a:pt x="1163" y="1756"/>
                </a:cubicBezTo>
                <a:cubicBezTo>
                  <a:pt x="1157" y="1765"/>
                  <a:pt x="1150" y="1774"/>
                  <a:pt x="1145" y="1783"/>
                </a:cubicBezTo>
                <a:cubicBezTo>
                  <a:pt x="1138" y="1795"/>
                  <a:pt x="1119" y="1832"/>
                  <a:pt x="1126" y="1820"/>
                </a:cubicBezTo>
                <a:cubicBezTo>
                  <a:pt x="1163" y="1756"/>
                  <a:pt x="1202" y="1693"/>
                  <a:pt x="1236" y="1628"/>
                </a:cubicBezTo>
                <a:cubicBezTo>
                  <a:pt x="1262" y="1578"/>
                  <a:pt x="1256" y="1573"/>
                  <a:pt x="1291" y="1536"/>
                </a:cubicBezTo>
                <a:cubicBezTo>
                  <a:pt x="1422" y="1549"/>
                  <a:pt x="1434" y="1552"/>
                  <a:pt x="1529" y="1646"/>
                </a:cubicBezTo>
                <a:cubicBezTo>
                  <a:pt x="1541" y="1670"/>
                  <a:pt x="1556" y="1693"/>
                  <a:pt x="1565" y="1719"/>
                </a:cubicBezTo>
                <a:cubicBezTo>
                  <a:pt x="1571" y="1737"/>
                  <a:pt x="1567" y="1757"/>
                  <a:pt x="1574" y="1774"/>
                </a:cubicBezTo>
                <a:cubicBezTo>
                  <a:pt x="1576" y="1779"/>
                  <a:pt x="1620" y="1811"/>
                  <a:pt x="1611" y="1820"/>
                </a:cubicBezTo>
                <a:cubicBezTo>
                  <a:pt x="1603" y="1828"/>
                  <a:pt x="1591" y="1809"/>
                  <a:pt x="1583" y="1801"/>
                </a:cubicBezTo>
                <a:cubicBezTo>
                  <a:pt x="1535" y="1758"/>
                  <a:pt x="1512" y="1720"/>
                  <a:pt x="1474" y="1673"/>
                </a:cubicBezTo>
                <a:cubicBezTo>
                  <a:pt x="1465" y="1662"/>
                  <a:pt x="1440" y="1642"/>
                  <a:pt x="1428" y="1637"/>
                </a:cubicBezTo>
                <a:cubicBezTo>
                  <a:pt x="1410" y="1629"/>
                  <a:pt x="1373" y="1619"/>
                  <a:pt x="1373" y="1619"/>
                </a:cubicBezTo>
                <a:cubicBezTo>
                  <a:pt x="1352" y="1622"/>
                  <a:pt x="1329" y="1620"/>
                  <a:pt x="1309" y="1628"/>
                </a:cubicBezTo>
                <a:cubicBezTo>
                  <a:pt x="1248" y="1651"/>
                  <a:pt x="1248" y="1699"/>
                  <a:pt x="1199" y="1728"/>
                </a:cubicBezTo>
                <a:cubicBezTo>
                  <a:pt x="1153" y="1755"/>
                  <a:pt x="1084" y="1906"/>
                  <a:pt x="1040" y="1910"/>
                </a:cubicBezTo>
                <a:cubicBezTo>
                  <a:pt x="1009" y="1913"/>
                  <a:pt x="1012" y="1915"/>
                  <a:pt x="981" y="1918"/>
                </a:cubicBezTo>
                <a:cubicBezTo>
                  <a:pt x="945" y="1921"/>
                  <a:pt x="848" y="1898"/>
                  <a:pt x="812" y="1901"/>
                </a:cubicBezTo>
                <a:cubicBezTo>
                  <a:pt x="797" y="1898"/>
                  <a:pt x="801" y="1774"/>
                  <a:pt x="788" y="1765"/>
                </a:cubicBezTo>
                <a:cubicBezTo>
                  <a:pt x="756" y="1742"/>
                  <a:pt x="757" y="1606"/>
                  <a:pt x="751" y="1564"/>
                </a:cubicBezTo>
                <a:cubicBezTo>
                  <a:pt x="745" y="1527"/>
                  <a:pt x="733" y="1454"/>
                  <a:pt x="733" y="1454"/>
                </a:cubicBezTo>
                <a:cubicBezTo>
                  <a:pt x="716" y="1220"/>
                  <a:pt x="709" y="979"/>
                  <a:pt x="651" y="750"/>
                </a:cubicBezTo>
                <a:cubicBezTo>
                  <a:pt x="634" y="683"/>
                  <a:pt x="642" y="558"/>
                  <a:pt x="559" y="531"/>
                </a:cubicBezTo>
                <a:cubicBezTo>
                  <a:pt x="549" y="520"/>
                  <a:pt x="488" y="463"/>
                  <a:pt x="477" y="457"/>
                </a:cubicBezTo>
                <a:cubicBezTo>
                  <a:pt x="460" y="448"/>
                  <a:pt x="422" y="439"/>
                  <a:pt x="422" y="439"/>
                </a:cubicBezTo>
                <a:cubicBezTo>
                  <a:pt x="395" y="441"/>
                  <a:pt x="315" y="442"/>
                  <a:pt x="276" y="457"/>
                </a:cubicBezTo>
                <a:cubicBezTo>
                  <a:pt x="263" y="462"/>
                  <a:pt x="252" y="471"/>
                  <a:pt x="239" y="476"/>
                </a:cubicBezTo>
                <a:cubicBezTo>
                  <a:pt x="221" y="483"/>
                  <a:pt x="185" y="494"/>
                  <a:pt x="185" y="494"/>
                </a:cubicBezTo>
                <a:cubicBezTo>
                  <a:pt x="162" y="516"/>
                  <a:pt x="152" y="530"/>
                  <a:pt x="121" y="540"/>
                </a:cubicBezTo>
                <a:cubicBezTo>
                  <a:pt x="238" y="547"/>
                  <a:pt x="361" y="546"/>
                  <a:pt x="477" y="567"/>
                </a:cubicBezTo>
                <a:cubicBezTo>
                  <a:pt x="502" y="572"/>
                  <a:pt x="525" y="580"/>
                  <a:pt x="550" y="585"/>
                </a:cubicBezTo>
                <a:cubicBezTo>
                  <a:pt x="586" y="592"/>
                  <a:pt x="660" y="604"/>
                  <a:pt x="660" y="604"/>
                </a:cubicBezTo>
                <a:cubicBezTo>
                  <a:pt x="672" y="610"/>
                  <a:pt x="693" y="609"/>
                  <a:pt x="697" y="622"/>
                </a:cubicBezTo>
                <a:cubicBezTo>
                  <a:pt x="701" y="637"/>
                  <a:pt x="669" y="681"/>
                  <a:pt x="660" y="695"/>
                </a:cubicBezTo>
                <a:cubicBezTo>
                  <a:pt x="633" y="778"/>
                  <a:pt x="619" y="865"/>
                  <a:pt x="605" y="951"/>
                </a:cubicBezTo>
                <a:cubicBezTo>
                  <a:pt x="610" y="1074"/>
                  <a:pt x="604" y="1199"/>
                  <a:pt x="642" y="1317"/>
                </a:cubicBezTo>
                <a:cubicBezTo>
                  <a:pt x="651" y="1442"/>
                  <a:pt x="662" y="1568"/>
                  <a:pt x="678" y="1692"/>
                </a:cubicBezTo>
                <a:cubicBezTo>
                  <a:pt x="679" y="1700"/>
                  <a:pt x="724" y="1983"/>
                  <a:pt x="687" y="1847"/>
                </a:cubicBezTo>
                <a:cubicBezTo>
                  <a:pt x="684" y="1673"/>
                  <a:pt x="686" y="1499"/>
                  <a:pt x="678" y="1326"/>
                </a:cubicBezTo>
                <a:cubicBezTo>
                  <a:pt x="677" y="1312"/>
                  <a:pt x="665" y="1302"/>
                  <a:pt x="660" y="1289"/>
                </a:cubicBezTo>
                <a:cubicBezTo>
                  <a:pt x="646" y="1253"/>
                  <a:pt x="660" y="1190"/>
                  <a:pt x="623" y="1180"/>
                </a:cubicBezTo>
                <a:cubicBezTo>
                  <a:pt x="531" y="1156"/>
                  <a:pt x="574" y="1169"/>
                  <a:pt x="495" y="1143"/>
                </a:cubicBezTo>
                <a:cubicBezTo>
                  <a:pt x="426" y="1092"/>
                  <a:pt x="496" y="1135"/>
                  <a:pt x="404" y="1107"/>
                </a:cubicBezTo>
                <a:cubicBezTo>
                  <a:pt x="391" y="1103"/>
                  <a:pt x="380" y="1093"/>
                  <a:pt x="367" y="1088"/>
                </a:cubicBezTo>
                <a:cubicBezTo>
                  <a:pt x="355" y="1084"/>
                  <a:pt x="343" y="1082"/>
                  <a:pt x="331" y="1079"/>
                </a:cubicBezTo>
                <a:cubicBezTo>
                  <a:pt x="113" y="1094"/>
                  <a:pt x="268" y="1080"/>
                  <a:pt x="157" y="1116"/>
                </a:cubicBezTo>
                <a:cubicBezTo>
                  <a:pt x="118" y="1155"/>
                  <a:pt x="88" y="1158"/>
                  <a:pt x="38" y="1180"/>
                </a:cubicBezTo>
                <a:cubicBezTo>
                  <a:pt x="28" y="1184"/>
                  <a:pt x="0" y="1195"/>
                  <a:pt x="11" y="1198"/>
                </a:cubicBezTo>
                <a:cubicBezTo>
                  <a:pt x="32" y="1203"/>
                  <a:pt x="54" y="1192"/>
                  <a:pt x="75" y="1189"/>
                </a:cubicBezTo>
                <a:cubicBezTo>
                  <a:pt x="172" y="1192"/>
                  <a:pt x="409" y="1179"/>
                  <a:pt x="523" y="1216"/>
                </a:cubicBezTo>
                <a:cubicBezTo>
                  <a:pt x="537" y="1230"/>
                  <a:pt x="560" y="1235"/>
                  <a:pt x="569" y="1253"/>
                </a:cubicBezTo>
                <a:cubicBezTo>
                  <a:pt x="577" y="1270"/>
                  <a:pt x="572" y="1290"/>
                  <a:pt x="578" y="1308"/>
                </a:cubicBezTo>
                <a:cubicBezTo>
                  <a:pt x="581" y="1318"/>
                  <a:pt x="591" y="1326"/>
                  <a:pt x="596" y="1335"/>
                </a:cubicBezTo>
                <a:cubicBezTo>
                  <a:pt x="609" y="1359"/>
                  <a:pt x="633" y="1408"/>
                  <a:pt x="633" y="1408"/>
                </a:cubicBezTo>
                <a:cubicBezTo>
                  <a:pt x="644" y="1451"/>
                  <a:pt x="658" y="1493"/>
                  <a:pt x="669" y="1536"/>
                </a:cubicBezTo>
                <a:cubicBezTo>
                  <a:pt x="681" y="1585"/>
                  <a:pt x="678" y="1606"/>
                  <a:pt x="706" y="1646"/>
                </a:cubicBezTo>
                <a:cubicBezTo>
                  <a:pt x="719" y="1684"/>
                  <a:pt x="739" y="1723"/>
                  <a:pt x="761" y="1756"/>
                </a:cubicBezTo>
                <a:cubicBezTo>
                  <a:pt x="766" y="1783"/>
                  <a:pt x="768" y="1818"/>
                  <a:pt x="788" y="1838"/>
                </a:cubicBez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lv-LV"/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6B4278EB-D107-44A1-8DEA-211F89CC1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v-LV" dirty="0"/>
              <a:t>Auga stāvokli ietekmējoši faktori</a:t>
            </a:r>
          </a:p>
        </p:txBody>
      </p:sp>
    </p:spTree>
    <p:extLst>
      <p:ext uri="{BB962C8B-B14F-4D97-AF65-F5344CB8AC3E}">
        <p14:creationId xmlns:p14="http://schemas.microsoft.com/office/powerpoint/2010/main" val="21666804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  <p:bldP spid="33795" grpId="0" animBg="1"/>
      <p:bldP spid="33796" grpId="0" animBg="1"/>
      <p:bldP spid="33797" grpId="0" animBg="1"/>
      <p:bldP spid="33798" grpId="0" animBg="1"/>
      <p:bldP spid="33799" grpId="0" animBg="1"/>
      <p:bldP spid="33800" grpId="0" animBg="1"/>
      <p:bldP spid="33801" grpId="0"/>
      <p:bldP spid="33802" grpId="0"/>
      <p:bldP spid="33803" grpId="0"/>
      <p:bldP spid="33804" grpId="0"/>
      <p:bldP spid="33805" grpId="0"/>
      <p:bldP spid="33806" grpId="0"/>
      <p:bldP spid="33807" grpId="0" animBg="1"/>
      <p:bldP spid="33808" grpId="0"/>
      <p:bldP spid="33809" grpId="0" animBg="1"/>
      <p:bldP spid="33810" grpId="0"/>
      <p:bldP spid="33812" grpId="0" animBg="1"/>
      <p:bldP spid="338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Laistīšanas sistēmas</a:t>
            </a:r>
          </a:p>
        </p:txBody>
      </p:sp>
      <p:pic>
        <p:nvPicPr>
          <p:cNvPr id="4" name="Picture 2" descr="AttÄlu rezultÄti vaicÄjumam ânetafim irrigation projects openfield schemeâ">
            <a:extLst>
              <a:ext uri="{FF2B5EF4-FFF2-40B4-BE49-F238E27FC236}">
                <a16:creationId xmlns:a16="http://schemas.microsoft.com/office/drawing/2014/main" id="{71D6AEEB-81BC-4346-BDBD-23BE2A762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1"/>
          <a:stretch/>
        </p:blipFill>
        <p:spPr bwMode="auto">
          <a:xfrm>
            <a:off x="0" y="2143355"/>
            <a:ext cx="9197266" cy="471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196BC-4936-4B15-B094-79B80E745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14574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Tendences Eiropā (zemenes)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854A43-55BA-4A7D-A16E-650E6FE3D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88" y="336989"/>
            <a:ext cx="2134723" cy="75343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1EF923D-6918-48BD-8E9F-D8D2DF2D3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066610"/>
              </p:ext>
            </p:extLst>
          </p:nvPr>
        </p:nvGraphicFramePr>
        <p:xfrm>
          <a:off x="294639" y="1930400"/>
          <a:ext cx="9781516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6858">
                  <a:extLst>
                    <a:ext uri="{9D8B030D-6E8A-4147-A177-3AD203B41FA5}">
                      <a16:colId xmlns:a16="http://schemas.microsoft.com/office/drawing/2014/main" val="4275248359"/>
                    </a:ext>
                  </a:extLst>
                </a:gridCol>
                <a:gridCol w="1085749">
                  <a:extLst>
                    <a:ext uri="{9D8B030D-6E8A-4147-A177-3AD203B41FA5}">
                      <a16:colId xmlns:a16="http://schemas.microsoft.com/office/drawing/2014/main" val="1083894270"/>
                    </a:ext>
                  </a:extLst>
                </a:gridCol>
                <a:gridCol w="1956303">
                  <a:extLst>
                    <a:ext uri="{9D8B030D-6E8A-4147-A177-3AD203B41FA5}">
                      <a16:colId xmlns:a16="http://schemas.microsoft.com/office/drawing/2014/main" val="496965058"/>
                    </a:ext>
                  </a:extLst>
                </a:gridCol>
                <a:gridCol w="1956303">
                  <a:extLst>
                    <a:ext uri="{9D8B030D-6E8A-4147-A177-3AD203B41FA5}">
                      <a16:colId xmlns:a16="http://schemas.microsoft.com/office/drawing/2014/main" val="932008721"/>
                    </a:ext>
                  </a:extLst>
                </a:gridCol>
                <a:gridCol w="1956303">
                  <a:extLst>
                    <a:ext uri="{9D8B030D-6E8A-4147-A177-3AD203B41FA5}">
                      <a16:colId xmlns:a16="http://schemas.microsoft.com/office/drawing/2014/main" val="34630678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/>
                        <a:t>2005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/>
                        <a:t>2015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/>
                        <a:t>2017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/>
                        <a:t>2018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194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v-LV" sz="2400" dirty="0"/>
                        <a:t>Segtās platības (ha)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/>
                        <a:t>230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/>
                        <a:t>280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/>
                        <a:t>330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/>
                        <a:t>~400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75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v-LV" sz="2400" dirty="0"/>
                        <a:t>Atklātais lauks (ha)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/>
                        <a:t>1360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/>
                        <a:t>1260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583693"/>
                  </a:ext>
                </a:extLst>
              </a:tr>
            </a:tbl>
          </a:graphicData>
        </a:graphic>
      </p:graphicFrame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9669F2-DC22-480F-92A0-E49169A1C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40" y="1482023"/>
            <a:ext cx="10429585" cy="3374062"/>
          </a:xfrm>
        </p:spPr>
        <p:txBody>
          <a:bodyPr>
            <a:normAutofit/>
          </a:bodyPr>
          <a:lstStyle/>
          <a:p>
            <a:r>
              <a:rPr lang="lv-LV" sz="2600" dirty="0"/>
              <a:t>Nīderlande</a:t>
            </a:r>
          </a:p>
          <a:p>
            <a:endParaRPr lang="lv-LV" sz="2600" dirty="0"/>
          </a:p>
          <a:p>
            <a:endParaRPr lang="lv-LV" sz="2600" dirty="0"/>
          </a:p>
          <a:p>
            <a:pPr marL="0" indent="0">
              <a:buNone/>
            </a:pPr>
            <a:endParaRPr lang="lv-LV" sz="2600" dirty="0"/>
          </a:p>
          <a:p>
            <a:pPr marL="0" indent="0">
              <a:buNone/>
            </a:pPr>
            <a:endParaRPr lang="lv-LV" sz="2600" dirty="0"/>
          </a:p>
          <a:p>
            <a:r>
              <a:rPr lang="lv-LV" sz="2600" dirty="0"/>
              <a:t>Vācija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88EA361-CBF6-435A-8B71-164E3DA523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814679"/>
              </p:ext>
            </p:extLst>
          </p:nvPr>
        </p:nvGraphicFramePr>
        <p:xfrm>
          <a:off x="294639" y="4690177"/>
          <a:ext cx="6096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427524835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9696505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9320087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/>
                        <a:t>2013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/>
                        <a:t>2017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1947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v-LV" sz="2400" dirty="0"/>
                        <a:t>Segtās platības (ha)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400" dirty="0"/>
                        <a:t>467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/>
                        <a:t>1700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075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lv-LV" sz="2400" dirty="0"/>
                        <a:t>Atklātais lauks (ha)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sz="2400" dirty="0"/>
                        <a:t>15 110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2400" dirty="0"/>
                        <a:t>12 900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583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6533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Laistīšanas sistēmas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8196BC-4936-4B15-B094-79B80E745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4FEB2-EE9C-4FE9-A7B9-F4A7B54DD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97" y="1422849"/>
            <a:ext cx="4110527" cy="543515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16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Netafim digitālā audzēšana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94969"/>
            <a:ext cx="9570536" cy="3880773"/>
          </a:xfrm>
        </p:spPr>
        <p:txBody>
          <a:bodyPr>
            <a:normAutofit/>
          </a:bodyPr>
          <a:lstStyle/>
          <a:p>
            <a:r>
              <a:rPr lang="lv-LV" sz="2400" dirty="0"/>
              <a:t>Mitruma sensori laukā dažādos dziļumos, </a:t>
            </a:r>
            <a:r>
              <a:rPr lang="lv-LV" sz="2400" dirty="0" err="1"/>
              <a:t>meteostacija</a:t>
            </a:r>
            <a:r>
              <a:rPr lang="lv-LV" sz="2400" dirty="0"/>
              <a:t>.</a:t>
            </a:r>
          </a:p>
          <a:p>
            <a:r>
              <a:rPr lang="lv-LV" sz="2400" dirty="0"/>
              <a:t>Algoritms, kas dod startu laistīšanas/mēslošanas sistēmai.</a:t>
            </a:r>
          </a:p>
          <a:p>
            <a:r>
              <a:rPr lang="lv-LV" sz="2400" dirty="0"/>
              <a:t>Balstoties uz laiku, radiāciju, auga iztvaikošanu, plānotajiem laikapstākļiem u.c. faktoriem. </a:t>
            </a:r>
          </a:p>
          <a:p>
            <a:endParaRPr lang="lv-LV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FDF55C-6454-4D3A-8CDA-B0972E1E9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05" y="3235356"/>
            <a:ext cx="930592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86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Apdrošināšana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400" dirty="0"/>
              <a:t>Pretsalnas laistīšana</a:t>
            </a:r>
          </a:p>
          <a:p>
            <a:r>
              <a:rPr lang="lv-LV" sz="2400" dirty="0"/>
              <a:t>Laistīšanas-mēslošanas sistēma gan sausam, gan slapjam laikam.</a:t>
            </a:r>
          </a:p>
          <a:p>
            <a:r>
              <a:rPr lang="lv-LV" sz="2400" dirty="0"/>
              <a:t>Apputeksnēšana ar kamenēm.</a:t>
            </a:r>
          </a:p>
        </p:txBody>
      </p:sp>
    </p:spTree>
    <p:extLst>
      <p:ext uri="{BB962C8B-B14F-4D97-AF65-F5344CB8AC3E}">
        <p14:creationId xmlns:p14="http://schemas.microsoft.com/office/powerpoint/2010/main" val="1691320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Pretsalnas sistēmas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F2F7BB-AFBE-460E-A4A5-AB9D73EB1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340528"/>
            <a:ext cx="7386578" cy="5517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23F6E2-659D-4D26-B0DE-A1DACC1D4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24" y="1237017"/>
            <a:ext cx="8227080" cy="562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2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Aizsargs no lietus (ķiršiem)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463F96-1DCE-41BA-8E84-88BCC7DE4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8194" name="Picture 2" descr="AttÄlu rezultÄti vaicÄjumam âvoen cherriesâ">
            <a:extLst>
              <a:ext uri="{FF2B5EF4-FFF2-40B4-BE49-F238E27FC236}">
                <a16:creationId xmlns:a16="http://schemas.microsoft.com/office/drawing/2014/main" id="{0D778DCA-4144-4A5E-BC12-317F4D063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3057"/>
            <a:ext cx="8291744" cy="554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39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Pieredze 2017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95CF6F-8590-4A8B-9C70-7B00E96C1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2" y="1340309"/>
            <a:ext cx="8560670" cy="5517691"/>
          </a:xfrm>
        </p:spPr>
      </p:pic>
    </p:spTree>
    <p:extLst>
      <p:ext uri="{BB962C8B-B14F-4D97-AF65-F5344CB8AC3E}">
        <p14:creationId xmlns:p14="http://schemas.microsoft.com/office/powerpoint/2010/main" val="1446323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Pieredze 2017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3BAAC2-4C07-4FF3-9C61-78E5919EB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230498"/>
            <a:ext cx="8103765" cy="5483491"/>
          </a:xfrm>
        </p:spPr>
      </p:pic>
    </p:spTree>
    <p:extLst>
      <p:ext uri="{BB962C8B-B14F-4D97-AF65-F5344CB8AC3E}">
        <p14:creationId xmlns:p14="http://schemas.microsoft.com/office/powerpoint/2010/main" val="25526105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Apputeksnēšana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7333" y="1711459"/>
            <a:ext cx="89879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Ieguvums no kamenēm: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Ābeles- l</a:t>
            </a: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</a:t>
            </a:r>
            <a:r>
              <a:rPr lang="lv-L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ā</a:t>
            </a: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 apputeksnešana pie</a:t>
            </a:r>
            <a:r>
              <a:rPr lang="lv-L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zem</a:t>
            </a:r>
            <a:r>
              <a:rPr lang="lv-L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ā</a:t>
            </a: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 temperat</a:t>
            </a:r>
            <a:r>
              <a:rPr lang="lv-L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ūrā</a:t>
            </a: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</a:t>
            </a:r>
            <a:r>
              <a:rPr lang="lv-L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Krūmmellenes- labāka ogu aizmešanās, lielākas, izlīdzināta izmēra ogas.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Bumbieri, plūmes- labāka augļu kvalitāte.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Avenes, zemenes, upenes- vairāk augstas kvalitātes ogas.</a:t>
            </a:r>
          </a:p>
          <a:p>
            <a:endParaRPr lang="lv-LV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997B6-E5C7-4F4D-84C1-7571CAC07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20" y="183258"/>
            <a:ext cx="2961258" cy="17471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5F292A-CC81-4A46-8FBF-40B10F987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620" y="4284266"/>
            <a:ext cx="2543100" cy="257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14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Kamenes vs Bites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F78AAEA-24E3-4DB3-A804-E1399EE7B9D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77334" y="1270000"/>
          <a:ext cx="8252062" cy="4777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4462">
                  <a:extLst>
                    <a:ext uri="{9D8B030D-6E8A-4147-A177-3AD203B41FA5}">
                      <a16:colId xmlns:a16="http://schemas.microsoft.com/office/drawing/2014/main" val="2126051395"/>
                    </a:ext>
                  </a:extLst>
                </a:gridCol>
                <a:gridCol w="1931437">
                  <a:extLst>
                    <a:ext uri="{9D8B030D-6E8A-4147-A177-3AD203B41FA5}">
                      <a16:colId xmlns:a16="http://schemas.microsoft.com/office/drawing/2014/main" val="2343213685"/>
                    </a:ext>
                  </a:extLst>
                </a:gridCol>
                <a:gridCol w="1726163">
                  <a:extLst>
                    <a:ext uri="{9D8B030D-6E8A-4147-A177-3AD203B41FA5}">
                      <a16:colId xmlns:a16="http://schemas.microsoft.com/office/drawing/2014/main" val="745604155"/>
                    </a:ext>
                  </a:extLst>
                </a:gridCol>
              </a:tblGrid>
              <a:tr h="40028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Kamenes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Medusbites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31225"/>
                  </a:ext>
                </a:extLst>
              </a:tr>
              <a:tr h="400283">
                <a:tc>
                  <a:txBody>
                    <a:bodyPr/>
                    <a:lstStyle/>
                    <a:p>
                      <a:r>
                        <a:rPr lang="lv-LV" dirty="0"/>
                        <a:t>Lidošanas rādiuss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~100m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Vairāki km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422951"/>
                  </a:ext>
                </a:extLst>
              </a:tr>
              <a:tr h="374563">
                <a:tc>
                  <a:txBody>
                    <a:bodyPr/>
                    <a:lstStyle/>
                    <a:p>
                      <a:r>
                        <a:rPr lang="lv-LV" dirty="0"/>
                        <a:t>Vibroappute (svarīga mellenēm)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945853"/>
                  </a:ext>
                </a:extLst>
              </a:tr>
              <a:tr h="400283">
                <a:tc>
                  <a:txBody>
                    <a:bodyPr/>
                    <a:lstStyle/>
                    <a:p>
                      <a:r>
                        <a:rPr lang="lv-LV" dirty="0"/>
                        <a:t>Kontaktvirsma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3x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1x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531537"/>
                  </a:ext>
                </a:extLst>
              </a:tr>
              <a:tr h="400283">
                <a:tc>
                  <a:txBody>
                    <a:bodyPr/>
                    <a:lstStyle/>
                    <a:p>
                      <a:r>
                        <a:rPr lang="lv-LV" dirty="0"/>
                        <a:t>Putekšņu nasta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6x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1x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776767"/>
                  </a:ext>
                </a:extLst>
              </a:tr>
              <a:tr h="400283">
                <a:tc>
                  <a:txBody>
                    <a:bodyPr/>
                    <a:lstStyle/>
                    <a:p>
                      <a:r>
                        <a:rPr lang="lv-LV" dirty="0"/>
                        <a:t>Aktivizējas sākot no temperatūras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~5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10-15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0849119"/>
                  </a:ext>
                </a:extLst>
              </a:tr>
              <a:tr h="400283">
                <a:tc>
                  <a:txBody>
                    <a:bodyPr/>
                    <a:lstStyle/>
                    <a:p>
                      <a:r>
                        <a:rPr lang="lv-LV" dirty="0"/>
                        <a:t>Orientēšanās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Pēc orientieriem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Pēc saules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0003354"/>
                  </a:ext>
                </a:extLst>
              </a:tr>
              <a:tr h="400283">
                <a:tc>
                  <a:txBody>
                    <a:bodyPr/>
                    <a:lstStyle/>
                    <a:p>
                      <a:r>
                        <a:rPr lang="lv-LV" dirty="0"/>
                        <a:t>Aktivitāte vējainās/ lietainās dienās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++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6128085"/>
                  </a:ext>
                </a:extLst>
              </a:tr>
              <a:tr h="400283">
                <a:tc>
                  <a:txBody>
                    <a:bodyPr/>
                    <a:lstStyle/>
                    <a:p>
                      <a:r>
                        <a:rPr lang="lv-LV" dirty="0"/>
                        <a:t>Kopšana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172236"/>
                  </a:ext>
                </a:extLst>
              </a:tr>
              <a:tr h="400283">
                <a:tc>
                  <a:txBody>
                    <a:bodyPr/>
                    <a:lstStyle/>
                    <a:p>
                      <a:r>
                        <a:rPr lang="lv-LV" dirty="0"/>
                        <a:t>Miermīlīgums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266526"/>
                  </a:ext>
                </a:extLst>
              </a:tr>
              <a:tr h="400283">
                <a:tc>
                  <a:txBody>
                    <a:bodyPr/>
                    <a:lstStyle/>
                    <a:p>
                      <a:r>
                        <a:rPr lang="lv-LV" dirty="0"/>
                        <a:t>Koncentrējas uz bagātīgāko nektāra avotu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Nē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Jā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784557"/>
                  </a:ext>
                </a:extLst>
              </a:tr>
              <a:tr h="400283">
                <a:tc>
                  <a:txBody>
                    <a:bodyPr/>
                    <a:lstStyle/>
                    <a:p>
                      <a:r>
                        <a:rPr lang="lv-LV" dirty="0"/>
                        <a:t>Skaits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dirty="0"/>
                        <a:t>+++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790453"/>
                  </a:ext>
                </a:extLst>
              </a:tr>
            </a:tbl>
          </a:graphicData>
        </a:graphic>
      </p:graphicFrame>
      <p:pic>
        <p:nvPicPr>
          <p:cNvPr id="9" name="Picture 8" descr="SuperStock_4070-12553.jpg">
            <a:extLst>
              <a:ext uri="{FF2B5EF4-FFF2-40B4-BE49-F238E27FC236}">
                <a16:creationId xmlns:a16="http://schemas.microsoft.com/office/drawing/2014/main" id="{FD4BFABD-4459-46B6-8B94-1445377772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4438562" y="5346119"/>
            <a:ext cx="1944216" cy="1594879"/>
          </a:xfrm>
          <a:prstGeom prst="rect">
            <a:avLst/>
          </a:prstGeom>
        </p:spPr>
      </p:pic>
      <p:pic>
        <p:nvPicPr>
          <p:cNvPr id="10" name="Picture 9" descr="SuperStock_4070-12553.jpg">
            <a:extLst>
              <a:ext uri="{FF2B5EF4-FFF2-40B4-BE49-F238E27FC236}">
                <a16:creationId xmlns:a16="http://schemas.microsoft.com/office/drawing/2014/main" id="{BBF35A9A-3340-4220-B66D-A3CA30D3D2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049492" y="5811903"/>
            <a:ext cx="2090305" cy="112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45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ttÄlu rezultÄti vaicÄjumam âhorticulture meme funnyâ">
            <a:extLst>
              <a:ext uri="{FF2B5EF4-FFF2-40B4-BE49-F238E27FC236}">
                <a16:creationId xmlns:a16="http://schemas.microsoft.com/office/drawing/2014/main" id="{0C179CBD-5F72-44A4-99D0-AA6C6597E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28" y="356121"/>
            <a:ext cx="7907692" cy="650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A67ABC-4CC2-40C7-B54A-824D59A77B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8BDB61F-0B0C-47B7-96FE-15BFE9645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859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6989"/>
            <a:ext cx="10515600" cy="1325563"/>
          </a:xfrm>
        </p:spPr>
        <p:txBody>
          <a:bodyPr/>
          <a:lstStyle/>
          <a:p>
            <a:r>
              <a:rPr lang="lv-LV" dirty="0"/>
              <a:t>Audzēšanas veidi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88" y="336989"/>
            <a:ext cx="2134723" cy="753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D8532D-9690-40C9-A1CB-B361292F71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26" y="1014274"/>
            <a:ext cx="7791635" cy="584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19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5212" y="2671913"/>
            <a:ext cx="89358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lv-LV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Paldies par uzmanību!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59A5398-5E44-4ACD-9AAB-265721514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320" y="631568"/>
            <a:ext cx="32385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06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6989"/>
            <a:ext cx="10515600" cy="1325563"/>
          </a:xfrm>
        </p:spPr>
        <p:txBody>
          <a:bodyPr/>
          <a:lstStyle/>
          <a:p>
            <a:r>
              <a:rPr lang="lv-LV" dirty="0"/>
              <a:t>Audzēšanas veidi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88" y="336989"/>
            <a:ext cx="2134723" cy="753432"/>
          </a:xfrm>
          <a:prstGeom prst="rect">
            <a:avLst/>
          </a:prstGeom>
        </p:spPr>
      </p:pic>
      <p:pic>
        <p:nvPicPr>
          <p:cNvPr id="4" name="Picture 3" descr="C:\Users\Admin\Desktop\New folder (7)\Bildes\Darbs\Austrija\IMG_4429.JPG">
            <a:extLst>
              <a:ext uri="{FF2B5EF4-FFF2-40B4-BE49-F238E27FC236}">
                <a16:creationId xmlns:a16="http://schemas.microsoft.com/office/drawing/2014/main" id="{4ACE5D12-D3A1-46E2-B52A-8AD46FDC74D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85" y="1043704"/>
            <a:ext cx="7755814" cy="581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6921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6989"/>
            <a:ext cx="10515600" cy="1325563"/>
          </a:xfrm>
        </p:spPr>
        <p:txBody>
          <a:bodyPr/>
          <a:lstStyle/>
          <a:p>
            <a:r>
              <a:rPr lang="lv-LV" dirty="0"/>
              <a:t>Audzēšanas veidi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88" y="336989"/>
            <a:ext cx="2134723" cy="753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3" y="1090420"/>
            <a:ext cx="7636476" cy="572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36989"/>
            <a:ext cx="10515600" cy="1325563"/>
          </a:xfrm>
        </p:spPr>
        <p:txBody>
          <a:bodyPr/>
          <a:lstStyle/>
          <a:p>
            <a:r>
              <a:rPr lang="lv-LV" dirty="0"/>
              <a:t>Audzēšanas veidi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88" y="336989"/>
            <a:ext cx="2134723" cy="753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BC1E29-BCBE-4B83-8EB4-9FC6146190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7" y="1868750"/>
            <a:ext cx="7483875" cy="498925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BC1BD2-AE06-41C5-942A-6B4F5CA76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7" y="1296358"/>
            <a:ext cx="8596668" cy="3880773"/>
          </a:xfrm>
        </p:spPr>
        <p:txBody>
          <a:bodyPr/>
          <a:lstStyle/>
          <a:p>
            <a:r>
              <a:rPr lang="lv-LV" dirty="0"/>
              <a:t>2 zemeņu aprites, ~11 augi/m</a:t>
            </a:r>
            <a:r>
              <a:rPr lang="lv-LV" baseline="30000" dirty="0"/>
              <a:t>2</a:t>
            </a:r>
            <a:r>
              <a:rPr lang="lv-LV" dirty="0"/>
              <a:t>, ~ 13kg/m</a:t>
            </a:r>
            <a:r>
              <a:rPr lang="lv-LV" baseline="30000" dirty="0"/>
              <a:t>2</a:t>
            </a:r>
            <a:r>
              <a:rPr lang="lv-LV" dirty="0"/>
              <a:t>/gadā (Holandē).</a:t>
            </a:r>
          </a:p>
        </p:txBody>
      </p:sp>
    </p:spTree>
    <p:extLst>
      <p:ext uri="{BB962C8B-B14F-4D97-AF65-F5344CB8AC3E}">
        <p14:creationId xmlns:p14="http://schemas.microsoft.com/office/powerpoint/2010/main" val="117757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Kapēc</a:t>
            </a:r>
            <a:r>
              <a:rPr lang="lv-LV" dirty="0"/>
              <a:t> to dara?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/>
              <a:t>1. Prognozējama raža</a:t>
            </a:r>
          </a:p>
          <a:p>
            <a:pPr lvl="1"/>
            <a:r>
              <a:rPr lang="lv-LV" sz="1800" dirty="0"/>
              <a:t>neatkarīgi no laika apstākļiem</a:t>
            </a:r>
          </a:p>
          <a:p>
            <a:pPr lvl="1"/>
            <a:r>
              <a:rPr lang="lv-LV" sz="1800" dirty="0"/>
              <a:t>prognozējams- modelējams ražas periods</a:t>
            </a:r>
          </a:p>
          <a:p>
            <a:r>
              <a:rPr lang="lv-LV" dirty="0"/>
              <a:t>2. Darba spēka optimizācija.</a:t>
            </a:r>
          </a:p>
          <a:p>
            <a:r>
              <a:rPr lang="lv-LV" dirty="0"/>
              <a:t>3. Precīzāka agrotehnika- lielāka raža.</a:t>
            </a:r>
          </a:p>
          <a:p>
            <a:r>
              <a:rPr lang="lv-LV" dirty="0"/>
              <a:t>4. Augstāka ražas kvalitāte.</a:t>
            </a:r>
          </a:p>
          <a:p>
            <a:r>
              <a:rPr lang="lv-LV" dirty="0"/>
              <a:t>5. Ekonomija uz augu aizsardzības līdzekļiem.</a:t>
            </a:r>
          </a:p>
          <a:p>
            <a:r>
              <a:rPr lang="lv-LV" dirty="0"/>
              <a:t>6. Iespēja apkarot kaitēkļus bioloģiskā ceļā.</a:t>
            </a:r>
          </a:p>
        </p:txBody>
      </p:sp>
    </p:spTree>
    <p:extLst>
      <p:ext uri="{BB962C8B-B14F-4D97-AF65-F5344CB8AC3E}">
        <p14:creationId xmlns:p14="http://schemas.microsoft.com/office/powerpoint/2010/main" val="2456757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Loģistika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77676E-BAAA-44DF-9CBB-587F20748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1" y="1331877"/>
            <a:ext cx="7368165" cy="5526124"/>
          </a:xfrm>
        </p:spPr>
      </p:pic>
    </p:spTree>
    <p:extLst>
      <p:ext uri="{BB962C8B-B14F-4D97-AF65-F5344CB8AC3E}">
        <p14:creationId xmlns:p14="http://schemas.microsoft.com/office/powerpoint/2010/main" val="14350567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jl7OIEqBUyCCsjmOHze9A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11374</TotalTime>
  <Words>852</Words>
  <Application>Microsoft Office PowerPoint</Application>
  <PresentationFormat>Widescreen</PresentationFormat>
  <Paragraphs>265</Paragraphs>
  <Slides>40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Arial Narrow</vt:lpstr>
      <vt:lpstr>Calibri</vt:lpstr>
      <vt:lpstr>Century Gothic</vt:lpstr>
      <vt:lpstr>FuturaTExtBol</vt:lpstr>
      <vt:lpstr>Times New Roman</vt:lpstr>
      <vt:lpstr>Trebuchet MS</vt:lpstr>
      <vt:lpstr>Wingdings 3</vt:lpstr>
      <vt:lpstr>Facet</vt:lpstr>
      <vt:lpstr>Clip</vt:lpstr>
      <vt:lpstr>A.M.Ozoli SIA</vt:lpstr>
      <vt:lpstr>Galvenās problēmas</vt:lpstr>
      <vt:lpstr>Tendences Eiropā (zemenes)</vt:lpstr>
      <vt:lpstr>Audzēšanas veidi</vt:lpstr>
      <vt:lpstr>Audzēšanas veidi</vt:lpstr>
      <vt:lpstr>Audzēšanas veidi</vt:lpstr>
      <vt:lpstr>Audzēšanas veidi</vt:lpstr>
      <vt:lpstr>Kapēc to dara?</vt:lpstr>
      <vt:lpstr>Loģistika</vt:lpstr>
      <vt:lpstr>Loģistika</vt:lpstr>
      <vt:lpstr>Loģistika</vt:lpstr>
      <vt:lpstr>Podojamās mašīnas</vt:lpstr>
      <vt:lpstr>Laistīšanas automatizācija</vt:lpstr>
      <vt:lpstr>Organisks, bez pesticīdiem</vt:lpstr>
      <vt:lpstr>Organisks, bez pesticīdiem</vt:lpstr>
      <vt:lpstr>PowerPoint Presentation</vt:lpstr>
      <vt:lpstr>PowerPoint Presentation</vt:lpstr>
      <vt:lpstr>Laistīšana – mēslošana (pilienveida)</vt:lpstr>
      <vt:lpstr>Laistīšanas efektivitāte</vt:lpstr>
      <vt:lpstr>PowerPoint Presentation</vt:lpstr>
      <vt:lpstr>PowerPoint Presentation</vt:lpstr>
      <vt:lpstr>PowerPoint Presentation</vt:lpstr>
      <vt:lpstr>Ieguvumi</vt:lpstr>
      <vt:lpstr>Flexnet caurule</vt:lpstr>
      <vt:lpstr>Pilienlaistīšana kartupeļos</vt:lpstr>
      <vt:lpstr>Pilienlaistīšana sīpolos</vt:lpstr>
      <vt:lpstr>Pilienlaistīšana burkānos</vt:lpstr>
      <vt:lpstr>Auga stāvokli ietekmējoši faktori</vt:lpstr>
      <vt:lpstr>Laistīšanas sistēmas</vt:lpstr>
      <vt:lpstr>Laistīšanas sistēmas</vt:lpstr>
      <vt:lpstr>Netafim digitālā audzēšana</vt:lpstr>
      <vt:lpstr>Apdrošināšana</vt:lpstr>
      <vt:lpstr>Pretsalnas sistēmas</vt:lpstr>
      <vt:lpstr>Aizsargs no lietus (ķiršiem)</vt:lpstr>
      <vt:lpstr>Pieredze 2017</vt:lpstr>
      <vt:lpstr>Pieredze 2017</vt:lpstr>
      <vt:lpstr>Apputeksnēšana</vt:lpstr>
      <vt:lpstr>Kamenes vs Bites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A.M.Ozoli</dc:title>
  <dc:creator>OskarsM</dc:creator>
  <cp:lastModifiedBy>Oskars</cp:lastModifiedBy>
  <cp:revision>340</cp:revision>
  <dcterms:created xsi:type="dcterms:W3CDTF">2013-10-20T16:27:45Z</dcterms:created>
  <dcterms:modified xsi:type="dcterms:W3CDTF">2019-03-01T07:54:22Z</dcterms:modified>
  <cp:contentStatus/>
</cp:coreProperties>
</file>