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8" r:id="rId2"/>
    <p:sldId id="405" r:id="rId3"/>
    <p:sldId id="385" r:id="rId4"/>
    <p:sldId id="257" r:id="rId5"/>
    <p:sldId id="398" r:id="rId6"/>
    <p:sldId id="388" r:id="rId7"/>
    <p:sldId id="400" r:id="rId8"/>
    <p:sldId id="399" r:id="rId9"/>
    <p:sldId id="401" r:id="rId10"/>
    <p:sldId id="391" r:id="rId11"/>
    <p:sldId id="403" r:id="rId12"/>
    <p:sldId id="389" r:id="rId13"/>
    <p:sldId id="390" r:id="rId14"/>
    <p:sldId id="392" r:id="rId15"/>
    <p:sldId id="393" r:id="rId16"/>
    <p:sldId id="394" r:id="rId17"/>
    <p:sldId id="386" r:id="rId18"/>
    <p:sldId id="396" r:id="rId19"/>
    <p:sldId id="397" r:id="rId20"/>
    <p:sldId id="40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99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F5307-E03D-44AD-97B1-67982D6366E9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F997-B1E6-45C0-BDC8-2F4AF4D942C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8580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4" name="Shape 10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5" name="Shape 105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5" name="Shape 105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257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067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7482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65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9618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757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166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40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939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8780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08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306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4C93D-D615-4AD8-82AB-ECC59A10FB31}" type="datetimeFigureOut">
              <a:rPr lang="lv-LV" smtClean="0"/>
              <a:t>28.02.2019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5C507-C504-4282-AAFE-5B8E2154642A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8629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fruittechcentre.eu/lv/profesionala-darzkopiba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fruittechcentre.eu/lv/fruit_catalog/view_catalo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fruittechcentre.eu/lv/fruit_catalog/view_catalo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fruittechcentre.eu/lv/fruit_catalog/view_catalo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ruittechcentre.eu/lv/fruit_catalog/view_catalo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AAC0D8-48AB-4752-8676-2225F4E01C53}"/>
              </a:ext>
            </a:extLst>
          </p:cNvPr>
          <p:cNvSpPr txBox="1"/>
          <p:nvPr/>
        </p:nvSpPr>
        <p:spPr>
          <a:xfrm>
            <a:off x="319178" y="2066347"/>
            <a:ext cx="80829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6600" b="1" dirty="0">
                <a:solidFill>
                  <a:srgbClr val="FF9933"/>
                </a:solidFill>
              </a:rPr>
              <a:t>Zināšanu </a:t>
            </a:r>
            <a:r>
              <a:rPr lang="lv-LV" sz="6600" b="1" dirty="0" err="1">
                <a:solidFill>
                  <a:srgbClr val="FF9933"/>
                </a:solidFill>
              </a:rPr>
              <a:t>pārnese</a:t>
            </a:r>
            <a:r>
              <a:rPr lang="lv-LV" sz="6600" b="1" dirty="0">
                <a:solidFill>
                  <a:srgbClr val="FF9933"/>
                </a:solidFill>
              </a:rPr>
              <a:t> dārzkopībā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2D8C404D-1AA9-4755-9664-BCD2CA8D6E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42605" cy="1777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1A5EE-3AD2-4B3D-8051-94CE2481DEE6}"/>
              </a:ext>
            </a:extLst>
          </p:cNvPr>
          <p:cNvSpPr txBox="1"/>
          <p:nvPr/>
        </p:nvSpPr>
        <p:spPr>
          <a:xfrm>
            <a:off x="1716655" y="6181889"/>
            <a:ext cx="6124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/>
              <a:t>Bulduri</a:t>
            </a:r>
          </a:p>
          <a:p>
            <a:pPr algn="ctr"/>
            <a:r>
              <a:rPr lang="lv-LV" sz="1600" dirty="0"/>
              <a:t>1.03.2019.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60851-B70B-4D5E-89BF-F20D93A4BDDA}"/>
              </a:ext>
            </a:extLst>
          </p:cNvPr>
          <p:cNvSpPr txBox="1"/>
          <p:nvPr/>
        </p:nvSpPr>
        <p:spPr>
          <a:xfrm>
            <a:off x="4442605" y="163902"/>
            <a:ext cx="4364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#R004</a:t>
            </a:r>
          </a:p>
          <a:p>
            <a:pPr algn="ctr"/>
            <a:r>
              <a:rPr lang="lv-LV" b="1" dirty="0">
                <a:solidFill>
                  <a:srgbClr val="FF9900"/>
                </a:solidFill>
              </a:rPr>
              <a:t>Netehnoloģisko un tehnoloģisko inovāciju kapacitātes attīstība augļu audzēšanā un pārstrādē Baltijas jūras reģiona valstīs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78514-52C0-4569-93D8-706CACD27B40}"/>
              </a:ext>
            </a:extLst>
          </p:cNvPr>
          <p:cNvSpPr txBox="1"/>
          <p:nvPr/>
        </p:nvSpPr>
        <p:spPr>
          <a:xfrm>
            <a:off x="-207033" y="4892122"/>
            <a:ext cx="8712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solidFill>
                  <a:srgbClr val="800000"/>
                </a:solidFill>
              </a:rPr>
              <a:t>Edgars Rubauskis</a:t>
            </a:r>
            <a:br>
              <a:rPr lang="lv-LV" sz="2800" b="1" dirty="0"/>
            </a:br>
            <a:endParaRPr lang="lv-LV" sz="2800" dirty="0">
              <a:solidFill>
                <a:srgbClr val="800000"/>
              </a:solidFill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BCFA17EE-305B-4775-9D6B-C4EB4CBB7F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93" y="4481508"/>
            <a:ext cx="1822424" cy="82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8488C32A-E14A-463A-B68E-028120D0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78" y="1380744"/>
            <a:ext cx="9064922" cy="5477256"/>
          </a:xfrm>
          <a:prstGeom prst="rect">
            <a:avLst/>
          </a:prstGeom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2E53093C-EE5D-4E20-9456-AB474F1FA8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51858" cy="1380744"/>
          </a:xfrm>
          <a:prstGeom prst="rect">
            <a:avLst/>
          </a:prstGeom>
        </p:spPr>
      </p:pic>
      <p:sp>
        <p:nvSpPr>
          <p:cNvPr id="4" name="Bultiņa: uz leju 3">
            <a:extLst>
              <a:ext uri="{FF2B5EF4-FFF2-40B4-BE49-F238E27FC236}">
                <a16:creationId xmlns:a16="http://schemas.microsoft.com/office/drawing/2014/main" id="{F0FC6786-158F-47A5-9813-E10507F7D355}"/>
              </a:ext>
            </a:extLst>
          </p:cNvPr>
          <p:cNvSpPr/>
          <p:nvPr/>
        </p:nvSpPr>
        <p:spPr>
          <a:xfrm>
            <a:off x="3831336" y="1216152"/>
            <a:ext cx="740664" cy="96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D3815-7FC1-4877-A9E7-6E5D65A11A6E}"/>
              </a:ext>
            </a:extLst>
          </p:cNvPr>
          <p:cNvSpPr txBox="1"/>
          <p:nvPr/>
        </p:nvSpPr>
        <p:spPr>
          <a:xfrm>
            <a:off x="3831336" y="352264"/>
            <a:ext cx="512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 err="1">
                <a:solidFill>
                  <a:srgbClr val="800000"/>
                </a:solidFill>
              </a:rPr>
              <a:t>Demo</a:t>
            </a:r>
            <a:r>
              <a:rPr lang="lv-LV" sz="3200" b="1" dirty="0">
                <a:solidFill>
                  <a:srgbClr val="800000"/>
                </a:solidFill>
              </a:rPr>
              <a:t> saimniecību tīkls</a:t>
            </a:r>
          </a:p>
        </p:txBody>
      </p:sp>
      <p:sp>
        <p:nvSpPr>
          <p:cNvPr id="6" name="Shape 1036">
            <a:extLst>
              <a:ext uri="{FF2B5EF4-FFF2-40B4-BE49-F238E27FC236}">
                <a16:creationId xmlns:a16="http://schemas.microsoft.com/office/drawing/2014/main" id="{9F9E0040-9C19-406F-B1C3-717E2139F5BF}"/>
              </a:ext>
            </a:extLst>
          </p:cNvPr>
          <p:cNvSpPr txBox="1"/>
          <p:nvPr/>
        </p:nvSpPr>
        <p:spPr>
          <a:xfrm>
            <a:off x="4897108" y="2526249"/>
            <a:ext cx="4054868" cy="8302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lv-LV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www.fruittechcentre.eu</a:t>
            </a:r>
          </a:p>
        </p:txBody>
      </p:sp>
    </p:spTree>
    <p:extLst>
      <p:ext uri="{BB962C8B-B14F-4D97-AF65-F5344CB8AC3E}">
        <p14:creationId xmlns:p14="http://schemas.microsoft.com/office/powerpoint/2010/main" val="170725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937587BF-C3B1-4749-8041-3CD1A9C657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223" y="0"/>
            <a:ext cx="2743200" cy="6858000"/>
          </a:xfrm>
          <a:prstGeom prst="rect">
            <a:avLst/>
          </a:prstGeom>
        </p:spPr>
      </p:pic>
      <p:sp>
        <p:nvSpPr>
          <p:cNvPr id="4" name="Shape 1036">
            <a:extLst>
              <a:ext uri="{FF2B5EF4-FFF2-40B4-BE49-F238E27FC236}">
                <a16:creationId xmlns:a16="http://schemas.microsoft.com/office/drawing/2014/main" id="{9FF628D7-5B25-47B0-9BF2-DFA97A707398}"/>
              </a:ext>
            </a:extLst>
          </p:cNvPr>
          <p:cNvSpPr txBox="1"/>
          <p:nvPr/>
        </p:nvSpPr>
        <p:spPr>
          <a:xfrm>
            <a:off x="5330897" y="110854"/>
            <a:ext cx="4054868" cy="8302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lv-LV" sz="2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www.fruittechcentre.eu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905F1747-B900-46AD-B6EC-0D24B9D671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AA20A1-9D87-401A-AD8B-71B367EBA072}"/>
              </a:ext>
            </a:extLst>
          </p:cNvPr>
          <p:cNvSpPr txBox="1"/>
          <p:nvPr/>
        </p:nvSpPr>
        <p:spPr>
          <a:xfrm>
            <a:off x="5960853" y="1130060"/>
            <a:ext cx="30364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solidFill>
                  <a:srgbClr val="800000"/>
                </a:solidFill>
              </a:rPr>
              <a:t>Info grafikas</a:t>
            </a:r>
            <a:r>
              <a:rPr lang="lv-LV" dirty="0"/>
              <a:t>:</a:t>
            </a:r>
          </a:p>
          <a:p>
            <a:r>
              <a:rPr lang="lv-LV" dirty="0"/>
              <a:t> </a:t>
            </a:r>
            <a:r>
              <a:rPr lang="lv-LV" sz="2400" dirty="0"/>
              <a:t>- Zināšanu </a:t>
            </a:r>
            <a:r>
              <a:rPr lang="lv-LV" sz="2400" dirty="0" err="1"/>
              <a:t>pārneses</a:t>
            </a:r>
            <a:r>
              <a:rPr lang="lv-LV" sz="2400" dirty="0"/>
              <a:t> prakse LV, LT un PL;</a:t>
            </a:r>
          </a:p>
          <a:p>
            <a:endParaRPr lang="lv-LV" sz="2400" dirty="0"/>
          </a:p>
          <a:p>
            <a:r>
              <a:rPr lang="lv-LV" sz="2400" dirty="0"/>
              <a:t>- Demonstrējumu aktivitāšu SVID analīze.</a:t>
            </a:r>
          </a:p>
        </p:txBody>
      </p:sp>
      <p:sp>
        <p:nvSpPr>
          <p:cNvPr id="8" name="Sprādziens: 14 punkti 7">
            <a:extLst>
              <a:ext uri="{FF2B5EF4-FFF2-40B4-BE49-F238E27FC236}">
                <a16:creationId xmlns:a16="http://schemas.microsoft.com/office/drawing/2014/main" id="{6F248270-5499-4294-B7B8-96872E834EFA}"/>
              </a:ext>
            </a:extLst>
          </p:cNvPr>
          <p:cNvSpPr/>
          <p:nvPr/>
        </p:nvSpPr>
        <p:spPr>
          <a:xfrm>
            <a:off x="5166996" y="3623095"/>
            <a:ext cx="3977004" cy="292435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Rekomendācijas politikas veidotājiem</a:t>
            </a:r>
          </a:p>
        </p:txBody>
      </p:sp>
    </p:spTree>
    <p:extLst>
      <p:ext uri="{BB962C8B-B14F-4D97-AF65-F5344CB8AC3E}">
        <p14:creationId xmlns:p14="http://schemas.microsoft.com/office/powerpoint/2010/main" val="5761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D9E8ED1F-EBAA-48E4-BDAF-076E6E740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94033" cy="2975134"/>
          </a:xfrm>
          <a:prstGeom prst="rect">
            <a:avLst/>
          </a:prstGeom>
        </p:spPr>
      </p:pic>
      <p:cxnSp>
        <p:nvCxnSpPr>
          <p:cNvPr id="3" name="Taisns bultveida savienotājs 2">
            <a:extLst>
              <a:ext uri="{FF2B5EF4-FFF2-40B4-BE49-F238E27FC236}">
                <a16:creationId xmlns:a16="http://schemas.microsoft.com/office/drawing/2014/main" id="{58B7DE10-42BF-4CF2-922A-DCD035D54BFD}"/>
              </a:ext>
            </a:extLst>
          </p:cNvPr>
          <p:cNvCxnSpPr>
            <a:cxnSpLocks/>
          </p:cNvCxnSpPr>
          <p:nvPr/>
        </p:nvCxnSpPr>
        <p:spPr>
          <a:xfrm flipH="1">
            <a:off x="3209027" y="771859"/>
            <a:ext cx="3243531" cy="729137"/>
          </a:xfrm>
          <a:prstGeom prst="straightConnector1">
            <a:avLst/>
          </a:prstGeom>
          <a:ln w="155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aisns bultveida savienotājs 8">
            <a:extLst>
              <a:ext uri="{FF2B5EF4-FFF2-40B4-BE49-F238E27FC236}">
                <a16:creationId xmlns:a16="http://schemas.microsoft.com/office/drawing/2014/main" id="{D82E9D8C-874F-4953-9E8D-77FCE0F85F15}"/>
              </a:ext>
            </a:extLst>
          </p:cNvPr>
          <p:cNvCxnSpPr/>
          <p:nvPr/>
        </p:nvCxnSpPr>
        <p:spPr>
          <a:xfrm>
            <a:off x="4830792" y="2337758"/>
            <a:ext cx="1802921" cy="1269217"/>
          </a:xfrm>
          <a:prstGeom prst="straightConnector1">
            <a:avLst/>
          </a:prstGeom>
          <a:ln w="1174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ttēls 9">
            <a:extLst>
              <a:ext uri="{FF2B5EF4-FFF2-40B4-BE49-F238E27FC236}">
                <a16:creationId xmlns:a16="http://schemas.microsoft.com/office/drawing/2014/main" id="{8CC9348B-D369-40A5-B502-7A9D858C44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95" y="5767022"/>
            <a:ext cx="2725985" cy="887993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B5C503E4-9784-49DA-89E1-1CE57C650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090" y="3838754"/>
            <a:ext cx="2866644" cy="28666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47B662-EB23-4F7F-A48A-C6B8C99F8362}"/>
              </a:ext>
            </a:extLst>
          </p:cNvPr>
          <p:cNvSpPr txBox="1"/>
          <p:nvPr/>
        </p:nvSpPr>
        <p:spPr>
          <a:xfrm>
            <a:off x="447704" y="5028865"/>
            <a:ext cx="4917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"Augļu, dārzeņu un dekoratīvo augu seno šķirņu dārzi un tradicionālie pārstrādes produkti: Vēsturisko dārzu maršruts (</a:t>
            </a:r>
            <a:r>
              <a:rPr lang="lv-LV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Heritage</a:t>
            </a:r>
            <a:r>
              <a:rPr lang="lv-LV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lv-LV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Gardens</a:t>
            </a:r>
            <a:r>
              <a:rPr lang="lv-LV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)"</a:t>
            </a:r>
          </a:p>
        </p:txBody>
      </p:sp>
      <p:sp>
        <p:nvSpPr>
          <p:cNvPr id="13" name="Shape 1036">
            <a:extLst>
              <a:ext uri="{FF2B5EF4-FFF2-40B4-BE49-F238E27FC236}">
                <a16:creationId xmlns:a16="http://schemas.microsoft.com/office/drawing/2014/main" id="{9838E6E6-B122-4DC6-AC73-BBB2C34F4B23}"/>
              </a:ext>
            </a:extLst>
          </p:cNvPr>
          <p:cNvSpPr txBox="1"/>
          <p:nvPr/>
        </p:nvSpPr>
        <p:spPr>
          <a:xfrm rot="16200000">
            <a:off x="6728377" y="3768453"/>
            <a:ext cx="4054868" cy="8302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lv-LV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www.fruittechcentre.eu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65BB7-0F73-4D8D-9E70-EAFC022827E8}"/>
              </a:ext>
            </a:extLst>
          </p:cNvPr>
          <p:cNvSpPr txBox="1"/>
          <p:nvPr/>
        </p:nvSpPr>
        <p:spPr>
          <a:xfrm>
            <a:off x="751562" y="3334771"/>
            <a:ext cx="4744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solidFill>
                  <a:srgbClr val="800000"/>
                </a:solidFill>
              </a:rPr>
              <a:t>Senas latviešu un lietuviešu ēdienu receptes mūsdienīgā izpildījumā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ttēls 15">
            <a:extLst>
              <a:ext uri="{FF2B5EF4-FFF2-40B4-BE49-F238E27FC236}">
                <a16:creationId xmlns:a16="http://schemas.microsoft.com/office/drawing/2014/main" id="{898DC11F-4472-44CD-A8A9-63C675B0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841" y="1229474"/>
            <a:ext cx="6903720" cy="2258568"/>
          </a:xfrm>
          <a:prstGeom prst="rect">
            <a:avLst/>
          </a:prstGeom>
        </p:spPr>
      </p:pic>
      <p:pic>
        <p:nvPicPr>
          <p:cNvPr id="1058" name="Shape 1058" descr="Profesionala_darzkopiba1.jp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30" y="3753851"/>
            <a:ext cx="1655235" cy="16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Shape 1059" descr="PDNr2.jp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088" y="3753851"/>
            <a:ext cx="1670593" cy="1642683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Shape 1060"/>
          <p:cNvSpPr txBox="1"/>
          <p:nvPr/>
        </p:nvSpPr>
        <p:spPr>
          <a:xfrm>
            <a:off x="623450" y="225473"/>
            <a:ext cx="8154790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lv-LV" sz="3200" dirty="0">
                <a:solidFill>
                  <a:schemeClr val="dk1"/>
                </a:solidFill>
              </a:rPr>
              <a:t>e-žurnāls: “</a:t>
            </a:r>
            <a:r>
              <a:rPr lang="lv-LV" sz="3200" b="1" dirty="0" err="1">
                <a:solidFill>
                  <a:srgbClr val="003300"/>
                </a:solidFill>
              </a:rPr>
              <a:t>Profesionalā</a:t>
            </a:r>
            <a:r>
              <a:rPr lang="lv-LV" sz="3200" b="1" dirty="0">
                <a:solidFill>
                  <a:srgbClr val="003300"/>
                </a:solidFill>
              </a:rPr>
              <a:t> DĀRZKOPĪBA</a:t>
            </a:r>
            <a:r>
              <a:rPr lang="lv-LV" sz="3200" dirty="0">
                <a:solidFill>
                  <a:schemeClr val="dk1"/>
                </a:solidFill>
              </a:rPr>
              <a:t>”</a:t>
            </a:r>
          </a:p>
        </p:txBody>
      </p:sp>
      <p:pic>
        <p:nvPicPr>
          <p:cNvPr id="1064" name="Shape 106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984" y="3751512"/>
            <a:ext cx="1622976" cy="1661978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Shape 1071"/>
          <p:cNvSpPr txBox="1"/>
          <p:nvPr/>
        </p:nvSpPr>
        <p:spPr>
          <a:xfrm>
            <a:off x="75203" y="820984"/>
            <a:ext cx="8785333" cy="77782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lv-LV" sz="1800" dirty="0"/>
              <a:t>Šobrīd ikvienam brīvi pieejama Tehnoloģiju </a:t>
            </a:r>
            <a:r>
              <a:rPr lang="lv-LV" sz="1800" dirty="0" err="1"/>
              <a:t>pārneses</a:t>
            </a:r>
            <a:r>
              <a:rPr lang="lv-LV" sz="1800" dirty="0"/>
              <a:t> centra lapā</a:t>
            </a: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D04F46DC-21C2-45B9-9592-0B087B3F3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089" y="3751512"/>
            <a:ext cx="1606373" cy="16619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33615A-89FF-4B40-8FF5-CBD04B5FA269}"/>
              </a:ext>
            </a:extLst>
          </p:cNvPr>
          <p:cNvSpPr txBox="1"/>
          <p:nvPr/>
        </p:nvSpPr>
        <p:spPr>
          <a:xfrm>
            <a:off x="2211617" y="1191000"/>
            <a:ext cx="514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dirty="0">
                <a:hlinkClick r:id="rId8"/>
              </a:rPr>
              <a:t>http://fruittechcentre.eu/lv/profesionala-darzkopiba</a:t>
            </a:r>
            <a:r>
              <a:rPr lang="lv-LV" sz="1800" dirty="0"/>
              <a:t> 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A6EB4B9D-7C39-44DC-80C5-87B273EF29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205" y="3744203"/>
            <a:ext cx="1652331" cy="1652331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A1539F6A-AB32-4B78-BACE-1CC9C6C8CD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617" y="5033814"/>
            <a:ext cx="1812105" cy="1824186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C84B4601-D96B-41F8-9E96-D6265D151C8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255" y="5033814"/>
            <a:ext cx="1824186" cy="1824186"/>
          </a:xfrm>
          <a:prstGeom prst="rect">
            <a:avLst/>
          </a:prstGeom>
        </p:spPr>
      </p:pic>
      <p:sp>
        <p:nvSpPr>
          <p:cNvPr id="11" name="Bultiņa: uz leju 10">
            <a:extLst>
              <a:ext uri="{FF2B5EF4-FFF2-40B4-BE49-F238E27FC236}">
                <a16:creationId xmlns:a16="http://schemas.microsoft.com/office/drawing/2014/main" id="{640555A3-B9BB-41F4-9443-3D2472E02B57}"/>
              </a:ext>
            </a:extLst>
          </p:cNvPr>
          <p:cNvSpPr/>
          <p:nvPr/>
        </p:nvSpPr>
        <p:spPr>
          <a:xfrm rot="6701520">
            <a:off x="6249832" y="1574811"/>
            <a:ext cx="313218" cy="82104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4" name="Bultiņa: uz leju 13">
            <a:extLst>
              <a:ext uri="{FF2B5EF4-FFF2-40B4-BE49-F238E27FC236}">
                <a16:creationId xmlns:a16="http://schemas.microsoft.com/office/drawing/2014/main" id="{5557BBD7-5005-40FB-AEF7-4F0676C94474}"/>
              </a:ext>
            </a:extLst>
          </p:cNvPr>
          <p:cNvSpPr/>
          <p:nvPr/>
        </p:nvSpPr>
        <p:spPr>
          <a:xfrm>
            <a:off x="2526775" y="2007297"/>
            <a:ext cx="313218" cy="369333"/>
          </a:xfrm>
          <a:prstGeom prst="downArrow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" name="Kreisā figūriekava 4">
            <a:extLst>
              <a:ext uri="{FF2B5EF4-FFF2-40B4-BE49-F238E27FC236}">
                <a16:creationId xmlns:a16="http://schemas.microsoft.com/office/drawing/2014/main" id="{BEC1C8D5-625C-438D-AC2D-4C905792AFBB}"/>
              </a:ext>
            </a:extLst>
          </p:cNvPr>
          <p:cNvSpPr/>
          <p:nvPr/>
        </p:nvSpPr>
        <p:spPr>
          <a:xfrm rot="5400000">
            <a:off x="4247227" y="-814102"/>
            <a:ext cx="490993" cy="8853140"/>
          </a:xfrm>
          <a:prstGeom prst="leftBrace">
            <a:avLst>
              <a:gd name="adj1" fmla="val 8333"/>
              <a:gd name="adj2" fmla="val 71928"/>
            </a:avLst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363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0F87816A-C6E6-46A2-AF69-268329A278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522" y="1613873"/>
            <a:ext cx="8083741" cy="5172963"/>
          </a:xfrm>
          <a:prstGeom prst="rect">
            <a:avLst/>
          </a:prstGeom>
        </p:spPr>
      </p:pic>
      <p:sp>
        <p:nvSpPr>
          <p:cNvPr id="4" name="Taisnstūris 3">
            <a:extLst>
              <a:ext uri="{FF2B5EF4-FFF2-40B4-BE49-F238E27FC236}">
                <a16:creationId xmlns:a16="http://schemas.microsoft.com/office/drawing/2014/main" id="{5EFCA756-E5CF-4DFE-BF0F-07B0EA18EAFA}"/>
              </a:ext>
            </a:extLst>
          </p:cNvPr>
          <p:cNvSpPr/>
          <p:nvPr/>
        </p:nvSpPr>
        <p:spPr>
          <a:xfrm>
            <a:off x="131057" y="701667"/>
            <a:ext cx="6149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dirty="0">
                <a:hlinkClick r:id="rId3"/>
              </a:rPr>
              <a:t>http://fruittechcentre.eu/lv/fruit_catalog/view_catalog</a:t>
            </a:r>
            <a:r>
              <a:rPr lang="lv-LV" sz="2000" dirty="0"/>
              <a:t> </a:t>
            </a:r>
          </a:p>
        </p:txBody>
      </p:sp>
      <p:sp>
        <p:nvSpPr>
          <p:cNvPr id="5" name="Bultiņa: uz leju 4">
            <a:extLst>
              <a:ext uri="{FF2B5EF4-FFF2-40B4-BE49-F238E27FC236}">
                <a16:creationId xmlns:a16="http://schemas.microsoft.com/office/drawing/2014/main" id="{5AFB6CF9-4BD6-492D-BEBF-DD206EC6A563}"/>
              </a:ext>
            </a:extLst>
          </p:cNvPr>
          <p:cNvSpPr/>
          <p:nvPr/>
        </p:nvSpPr>
        <p:spPr>
          <a:xfrm>
            <a:off x="5601822" y="1063125"/>
            <a:ext cx="755846" cy="10149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3447BE5E-2A6F-435F-B67C-2BC3F68BA0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60" y="604816"/>
            <a:ext cx="2484803" cy="993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4EFA5-8323-43FB-BEAD-F6E577534436}"/>
              </a:ext>
            </a:extLst>
          </p:cNvPr>
          <p:cNvSpPr txBox="1"/>
          <p:nvPr/>
        </p:nvSpPr>
        <p:spPr>
          <a:xfrm>
            <a:off x="137160" y="128016"/>
            <a:ext cx="877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800000"/>
                </a:solidFill>
              </a:rPr>
              <a:t>Šķirņu katalogs: ābelēm, bumbierēm, ķiršiem, upenēm u.c.</a:t>
            </a:r>
          </a:p>
        </p:txBody>
      </p:sp>
    </p:spTree>
    <p:extLst>
      <p:ext uri="{BB962C8B-B14F-4D97-AF65-F5344CB8AC3E}">
        <p14:creationId xmlns:p14="http://schemas.microsoft.com/office/powerpoint/2010/main" val="39094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63D9200D-5EFE-4BF5-830B-6E88CAE82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21" y="2063591"/>
            <a:ext cx="8702445" cy="4477886"/>
          </a:xfrm>
          <a:prstGeom prst="rect">
            <a:avLst/>
          </a:prstGeom>
        </p:spPr>
      </p:pic>
      <p:sp>
        <p:nvSpPr>
          <p:cNvPr id="4" name="Taisnstūris 3">
            <a:extLst>
              <a:ext uri="{FF2B5EF4-FFF2-40B4-BE49-F238E27FC236}">
                <a16:creationId xmlns:a16="http://schemas.microsoft.com/office/drawing/2014/main" id="{0E3B8B3F-68F1-4654-8FDB-A5C495AE10C4}"/>
              </a:ext>
            </a:extLst>
          </p:cNvPr>
          <p:cNvSpPr/>
          <p:nvPr/>
        </p:nvSpPr>
        <p:spPr>
          <a:xfrm>
            <a:off x="131057" y="701667"/>
            <a:ext cx="6149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dirty="0">
                <a:hlinkClick r:id="rId3"/>
              </a:rPr>
              <a:t>http://fruittechcentre.eu/lv/fruit_catalog/view_catalog</a:t>
            </a:r>
            <a:r>
              <a:rPr lang="lv-LV" sz="2000" dirty="0"/>
              <a:t> 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06376344-18E1-42F3-B830-0B8724E6A9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60" y="604816"/>
            <a:ext cx="2484803" cy="993922"/>
          </a:xfrm>
          <a:prstGeom prst="rect">
            <a:avLst/>
          </a:prstGeom>
        </p:spPr>
      </p:pic>
      <p:sp>
        <p:nvSpPr>
          <p:cNvPr id="6" name="Bultiņa: uz leju 5">
            <a:extLst>
              <a:ext uri="{FF2B5EF4-FFF2-40B4-BE49-F238E27FC236}">
                <a16:creationId xmlns:a16="http://schemas.microsoft.com/office/drawing/2014/main" id="{592186DB-1529-4735-A190-09C033ECA749}"/>
              </a:ext>
            </a:extLst>
          </p:cNvPr>
          <p:cNvSpPr/>
          <p:nvPr/>
        </p:nvSpPr>
        <p:spPr>
          <a:xfrm rot="2979879">
            <a:off x="1436013" y="1660561"/>
            <a:ext cx="755846" cy="10149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8C9E4-2893-44CB-A766-0C692C466F4C}"/>
              </a:ext>
            </a:extLst>
          </p:cNvPr>
          <p:cNvSpPr txBox="1"/>
          <p:nvPr/>
        </p:nvSpPr>
        <p:spPr>
          <a:xfrm>
            <a:off x="137160" y="128016"/>
            <a:ext cx="877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800000"/>
                </a:solidFill>
              </a:rPr>
              <a:t>Šķirņu katalogs: ābelēm, bumbierēm, ķiršiem, upenēm u.c.</a:t>
            </a:r>
          </a:p>
        </p:txBody>
      </p:sp>
    </p:spTree>
    <p:extLst>
      <p:ext uri="{BB962C8B-B14F-4D97-AF65-F5344CB8AC3E}">
        <p14:creationId xmlns:p14="http://schemas.microsoft.com/office/powerpoint/2010/main" val="8611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D853DEF5-8DAF-496C-848B-A0F24C9A01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746" y="1613873"/>
            <a:ext cx="8761067" cy="3710354"/>
          </a:xfrm>
          <a:prstGeom prst="rect">
            <a:avLst/>
          </a:prstGeom>
        </p:spPr>
      </p:pic>
      <p:sp>
        <p:nvSpPr>
          <p:cNvPr id="4" name="Taisnstūris 3">
            <a:extLst>
              <a:ext uri="{FF2B5EF4-FFF2-40B4-BE49-F238E27FC236}">
                <a16:creationId xmlns:a16="http://schemas.microsoft.com/office/drawing/2014/main" id="{1C5360B2-E095-452E-8576-5B926F390642}"/>
              </a:ext>
            </a:extLst>
          </p:cNvPr>
          <p:cNvSpPr/>
          <p:nvPr/>
        </p:nvSpPr>
        <p:spPr>
          <a:xfrm>
            <a:off x="131057" y="701667"/>
            <a:ext cx="6149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dirty="0">
                <a:hlinkClick r:id="rId3"/>
              </a:rPr>
              <a:t>http://fruittechcentre.eu/lv/fruit_catalog/view_catalog</a:t>
            </a:r>
            <a:r>
              <a:rPr lang="lv-LV" sz="2000" dirty="0"/>
              <a:t> 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25310717-C832-42E9-BA87-CD1A17E017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60" y="604816"/>
            <a:ext cx="2484803" cy="993922"/>
          </a:xfrm>
          <a:prstGeom prst="rect">
            <a:avLst/>
          </a:prstGeom>
        </p:spPr>
      </p:pic>
      <p:sp>
        <p:nvSpPr>
          <p:cNvPr id="6" name="Bultiņa: uz leju 5">
            <a:extLst>
              <a:ext uri="{FF2B5EF4-FFF2-40B4-BE49-F238E27FC236}">
                <a16:creationId xmlns:a16="http://schemas.microsoft.com/office/drawing/2014/main" id="{0304A1C2-E13E-426A-878D-CDCB9A055E56}"/>
              </a:ext>
            </a:extLst>
          </p:cNvPr>
          <p:cNvSpPr/>
          <p:nvPr/>
        </p:nvSpPr>
        <p:spPr>
          <a:xfrm rot="4121414">
            <a:off x="1641865" y="2347933"/>
            <a:ext cx="755846" cy="12866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01835-06D4-4DCE-8D21-C9F0B3BD9C84}"/>
              </a:ext>
            </a:extLst>
          </p:cNvPr>
          <p:cNvSpPr txBox="1"/>
          <p:nvPr/>
        </p:nvSpPr>
        <p:spPr>
          <a:xfrm>
            <a:off x="137160" y="128016"/>
            <a:ext cx="877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800000"/>
                </a:solidFill>
              </a:rPr>
              <a:t>Šķirņu katalogs: ābelēm, bumbierēm, ķiršiem, upenēm u.c.</a:t>
            </a:r>
          </a:p>
        </p:txBody>
      </p:sp>
    </p:spTree>
    <p:extLst>
      <p:ext uri="{BB962C8B-B14F-4D97-AF65-F5344CB8AC3E}">
        <p14:creationId xmlns:p14="http://schemas.microsoft.com/office/powerpoint/2010/main" val="323008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>
            <a:extLst>
              <a:ext uri="{FF2B5EF4-FFF2-40B4-BE49-F238E27FC236}">
                <a16:creationId xmlns:a16="http://schemas.microsoft.com/office/drawing/2014/main" id="{5E1AA37A-4BE0-4C16-BF7B-69AB2DA0CF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" y="1435608"/>
            <a:ext cx="9143401" cy="5422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C74A9A-C782-4AB3-A819-08BA7C9C1ED3}"/>
              </a:ext>
            </a:extLst>
          </p:cNvPr>
          <p:cNvSpPr txBox="1"/>
          <p:nvPr/>
        </p:nvSpPr>
        <p:spPr>
          <a:xfrm>
            <a:off x="137160" y="128016"/>
            <a:ext cx="877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800000"/>
                </a:solidFill>
              </a:rPr>
              <a:t>Šķirņu katalogs: ābelēm, bumbierēm, ķiršiem, upenēm u.c.</a:t>
            </a:r>
          </a:p>
        </p:txBody>
      </p:sp>
      <p:sp>
        <p:nvSpPr>
          <p:cNvPr id="4" name="Taisnstūris 3">
            <a:extLst>
              <a:ext uri="{FF2B5EF4-FFF2-40B4-BE49-F238E27FC236}">
                <a16:creationId xmlns:a16="http://schemas.microsoft.com/office/drawing/2014/main" id="{5EFCA756-E5CF-4DFE-BF0F-07B0EA18EAFA}"/>
              </a:ext>
            </a:extLst>
          </p:cNvPr>
          <p:cNvSpPr/>
          <p:nvPr/>
        </p:nvSpPr>
        <p:spPr>
          <a:xfrm>
            <a:off x="1350761" y="704867"/>
            <a:ext cx="6149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dirty="0">
                <a:hlinkClick r:id="rId3"/>
              </a:rPr>
              <a:t>http://fruittechcentre.eu/lv/fruit_catalog/view_catalog</a:t>
            </a:r>
            <a:r>
              <a:rPr lang="lv-LV" sz="2000" dirty="0"/>
              <a:t> 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3447BE5E-2A6F-435F-B67C-2BC3F68BA0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97" y="1085734"/>
            <a:ext cx="2863503" cy="1145402"/>
          </a:xfrm>
          <a:prstGeom prst="rect">
            <a:avLst/>
          </a:prstGeom>
        </p:spPr>
      </p:pic>
      <p:sp>
        <p:nvSpPr>
          <p:cNvPr id="7" name="Bultiņa: uz leju 6">
            <a:extLst>
              <a:ext uri="{FF2B5EF4-FFF2-40B4-BE49-F238E27FC236}">
                <a16:creationId xmlns:a16="http://schemas.microsoft.com/office/drawing/2014/main" id="{C65DD914-6348-4B47-BD7A-1E40B0DD94C8}"/>
              </a:ext>
            </a:extLst>
          </p:cNvPr>
          <p:cNvSpPr/>
          <p:nvPr/>
        </p:nvSpPr>
        <p:spPr>
          <a:xfrm rot="4121414">
            <a:off x="1668242" y="1987449"/>
            <a:ext cx="755846" cy="12866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0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E473A0A6-9A01-427F-BC49-F9350B135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46" t="12684" r="15849" b="6646"/>
          <a:stretch/>
        </p:blipFill>
        <p:spPr>
          <a:xfrm>
            <a:off x="332466" y="879894"/>
            <a:ext cx="8545047" cy="5546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28F664-4BE8-47EA-B25D-378AE311045D}"/>
              </a:ext>
            </a:extLst>
          </p:cNvPr>
          <p:cNvSpPr txBox="1"/>
          <p:nvPr/>
        </p:nvSpPr>
        <p:spPr>
          <a:xfrm>
            <a:off x="2958860" y="362309"/>
            <a:ext cx="449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solidFill>
                  <a:srgbClr val="CC3300"/>
                </a:solidFill>
              </a:rPr>
              <a:t>Saldie ķirši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76131CDA-EF85-4FCA-84E6-B8B1383DCE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23" y="5561712"/>
            <a:ext cx="2967486" cy="11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6509761E-B1DB-483A-B0EA-C4C2BC8BA1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3" t="11223" r="14528" b="7820"/>
          <a:stretch/>
        </p:blipFill>
        <p:spPr>
          <a:xfrm>
            <a:off x="522027" y="676936"/>
            <a:ext cx="7556610" cy="4857145"/>
          </a:xfrm>
          <a:prstGeom prst="rect">
            <a:avLst/>
          </a:prstGeom>
        </p:spPr>
      </p:pic>
      <p:cxnSp>
        <p:nvCxnSpPr>
          <p:cNvPr id="5" name="Taisns bultveida savienotājs 4">
            <a:extLst>
              <a:ext uri="{FF2B5EF4-FFF2-40B4-BE49-F238E27FC236}">
                <a16:creationId xmlns:a16="http://schemas.microsoft.com/office/drawing/2014/main" id="{AC69D46E-C212-48B9-ABA5-4768B7F06E3A}"/>
              </a:ext>
            </a:extLst>
          </p:cNvPr>
          <p:cNvCxnSpPr>
            <a:cxnSpLocks/>
          </p:cNvCxnSpPr>
          <p:nvPr/>
        </p:nvCxnSpPr>
        <p:spPr>
          <a:xfrm flipH="1">
            <a:off x="4559061" y="1323919"/>
            <a:ext cx="612474" cy="362309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ttēls 5">
            <a:extLst>
              <a:ext uri="{FF2B5EF4-FFF2-40B4-BE49-F238E27FC236}">
                <a16:creationId xmlns:a16="http://schemas.microsoft.com/office/drawing/2014/main" id="{D4098CBD-E836-4AE8-9379-2F07F668FB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0" y="3327583"/>
            <a:ext cx="3950896" cy="727972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642163EA-C1F9-4209-858F-5F52845BDE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193" y="4055555"/>
            <a:ext cx="5149968" cy="2104846"/>
          </a:xfrm>
          <a:prstGeom prst="rect">
            <a:avLst/>
          </a:prstGeom>
        </p:spPr>
      </p:pic>
      <p:cxnSp>
        <p:nvCxnSpPr>
          <p:cNvPr id="8" name="Taisns bultveida savienotājs 7">
            <a:extLst>
              <a:ext uri="{FF2B5EF4-FFF2-40B4-BE49-F238E27FC236}">
                <a16:creationId xmlns:a16="http://schemas.microsoft.com/office/drawing/2014/main" id="{2A239BC8-FCB7-4739-AE28-069ED79D37BE}"/>
              </a:ext>
            </a:extLst>
          </p:cNvPr>
          <p:cNvCxnSpPr>
            <a:cxnSpLocks/>
          </p:cNvCxnSpPr>
          <p:nvPr/>
        </p:nvCxnSpPr>
        <p:spPr>
          <a:xfrm>
            <a:off x="2011268" y="3010619"/>
            <a:ext cx="0" cy="41838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aisns bultveida savienotājs 8">
            <a:extLst>
              <a:ext uri="{FF2B5EF4-FFF2-40B4-BE49-F238E27FC236}">
                <a16:creationId xmlns:a16="http://schemas.microsoft.com/office/drawing/2014/main" id="{63E3ABE3-E5E8-48F1-B4BE-43E0F970008E}"/>
              </a:ext>
            </a:extLst>
          </p:cNvPr>
          <p:cNvCxnSpPr>
            <a:cxnSpLocks/>
          </p:cNvCxnSpPr>
          <p:nvPr/>
        </p:nvCxnSpPr>
        <p:spPr>
          <a:xfrm flipH="1">
            <a:off x="4996008" y="3105509"/>
            <a:ext cx="274732" cy="134572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Taisns bultveida savienotājs 9">
            <a:extLst>
              <a:ext uri="{FF2B5EF4-FFF2-40B4-BE49-F238E27FC236}">
                <a16:creationId xmlns:a16="http://schemas.microsoft.com/office/drawing/2014/main" id="{962A4D48-A6ED-4FCA-AE0E-D3652668F9B1}"/>
              </a:ext>
            </a:extLst>
          </p:cNvPr>
          <p:cNvCxnSpPr>
            <a:cxnSpLocks/>
          </p:cNvCxnSpPr>
          <p:nvPr/>
        </p:nvCxnSpPr>
        <p:spPr>
          <a:xfrm flipH="1">
            <a:off x="3748177" y="3105509"/>
            <a:ext cx="1257299" cy="1345721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ttēls 17">
            <a:extLst>
              <a:ext uri="{FF2B5EF4-FFF2-40B4-BE49-F238E27FC236}">
                <a16:creationId xmlns:a16="http://schemas.microsoft.com/office/drawing/2014/main" id="{0AC1B253-4623-448C-BEBB-E59A414591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851" y="5408581"/>
            <a:ext cx="2081334" cy="1345720"/>
          </a:xfrm>
          <a:prstGeom prst="rect">
            <a:avLst/>
          </a:prstGeom>
        </p:spPr>
      </p:pic>
      <p:cxnSp>
        <p:nvCxnSpPr>
          <p:cNvPr id="19" name="Taisns bultveida savienotājs 18">
            <a:extLst>
              <a:ext uri="{FF2B5EF4-FFF2-40B4-BE49-F238E27FC236}">
                <a16:creationId xmlns:a16="http://schemas.microsoft.com/office/drawing/2014/main" id="{068509A9-51F0-4671-8BF8-542C9ADCB4F0}"/>
              </a:ext>
            </a:extLst>
          </p:cNvPr>
          <p:cNvCxnSpPr>
            <a:cxnSpLocks/>
          </p:cNvCxnSpPr>
          <p:nvPr/>
        </p:nvCxnSpPr>
        <p:spPr>
          <a:xfrm>
            <a:off x="3485072" y="5098211"/>
            <a:ext cx="674803" cy="664234"/>
          </a:xfrm>
          <a:prstGeom prst="straightConnector1">
            <a:avLst/>
          </a:prstGeom>
          <a:ln w="1047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ttēls 21">
            <a:extLst>
              <a:ext uri="{FF2B5EF4-FFF2-40B4-BE49-F238E27FC236}">
                <a16:creationId xmlns:a16="http://schemas.microsoft.com/office/drawing/2014/main" id="{68E61F84-4691-48DA-A4E5-E161BADBF2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286" y="154982"/>
            <a:ext cx="1777042" cy="7108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E6AB3A-B70A-4C3E-8B88-E601C17B001A}"/>
              </a:ext>
            </a:extLst>
          </p:cNvPr>
          <p:cNvSpPr txBox="1"/>
          <p:nvPr/>
        </p:nvSpPr>
        <p:spPr>
          <a:xfrm>
            <a:off x="24064" y="4507532"/>
            <a:ext cx="1321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>
                <a:solidFill>
                  <a:srgbClr val="FF9900"/>
                </a:solidFill>
              </a:rPr>
              <a:t>Skaties dziļāk un vairāk </a:t>
            </a:r>
            <a:r>
              <a:rPr lang="lv-LV" sz="2800" b="1" dirty="0">
                <a:solidFill>
                  <a:srgbClr val="FF9900"/>
                </a:solidFill>
                <a:sym typeface="Wingdings" panose="05000000000000000000" pitchFamily="2" charset="2"/>
              </a:rPr>
              <a:t> </a:t>
            </a:r>
            <a:endParaRPr lang="lv-LV" sz="2800" b="1" dirty="0">
              <a:solidFill>
                <a:srgbClr val="FF9900"/>
              </a:solidFill>
            </a:endParaRPr>
          </a:p>
        </p:txBody>
      </p:sp>
      <p:cxnSp>
        <p:nvCxnSpPr>
          <p:cNvPr id="27" name="Taisns bultveida savienotājs 26">
            <a:extLst>
              <a:ext uri="{FF2B5EF4-FFF2-40B4-BE49-F238E27FC236}">
                <a16:creationId xmlns:a16="http://schemas.microsoft.com/office/drawing/2014/main" id="{B176B76A-3FFD-465E-8B51-5B2D24BEC680}"/>
              </a:ext>
            </a:extLst>
          </p:cNvPr>
          <p:cNvCxnSpPr>
            <a:cxnSpLocks/>
          </p:cNvCxnSpPr>
          <p:nvPr/>
        </p:nvCxnSpPr>
        <p:spPr>
          <a:xfrm>
            <a:off x="1337224" y="6262777"/>
            <a:ext cx="0" cy="491524"/>
          </a:xfrm>
          <a:prstGeom prst="straightConnector1">
            <a:avLst/>
          </a:prstGeom>
          <a:ln w="825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5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D25DD-A01C-44B8-9ABB-0C5B7765884A}"/>
              </a:ext>
            </a:extLst>
          </p:cNvPr>
          <p:cNvSpPr txBox="1"/>
          <p:nvPr/>
        </p:nvSpPr>
        <p:spPr>
          <a:xfrm>
            <a:off x="207033" y="219975"/>
            <a:ext cx="7867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>
                <a:solidFill>
                  <a:srgbClr val="800000"/>
                </a:solidFill>
              </a:rPr>
              <a:t>Informācija – zināšanu kopums.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088CF-49B9-4A8A-9653-30EF11E7F515}"/>
              </a:ext>
            </a:extLst>
          </p:cNvPr>
          <p:cNvSpPr txBox="1"/>
          <p:nvPr/>
        </p:nvSpPr>
        <p:spPr>
          <a:xfrm>
            <a:off x="215659" y="3269411"/>
            <a:ext cx="62368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dirty="0">
                <a:solidFill>
                  <a:srgbClr val="800000"/>
                </a:solidFill>
              </a:rPr>
              <a:t>Informatīvā plūsma veido tā saucamo </a:t>
            </a:r>
            <a:r>
              <a:rPr lang="lv-LV" sz="3600" b="1" dirty="0">
                <a:solidFill>
                  <a:srgbClr val="800000"/>
                </a:solidFill>
              </a:rPr>
              <a:t>informācijas piramīdu</a:t>
            </a:r>
            <a:r>
              <a:rPr lang="lv-LV" sz="3600" dirty="0">
                <a:solidFill>
                  <a:srgbClr val="800000"/>
                </a:solidFill>
              </a:rPr>
              <a:t>, kuras pamatā ir </a:t>
            </a:r>
            <a:r>
              <a:rPr lang="lv-LV" sz="3600" b="1" dirty="0">
                <a:solidFill>
                  <a:srgbClr val="800000"/>
                </a:solidFill>
              </a:rPr>
              <a:t>dati</a:t>
            </a:r>
            <a:r>
              <a:rPr lang="lv-LV" sz="3600" dirty="0">
                <a:solidFill>
                  <a:srgbClr val="800000"/>
                </a:solidFill>
              </a:rPr>
              <a:t>, nākamais līmenis ir </a:t>
            </a:r>
            <a:r>
              <a:rPr lang="lv-LV" sz="3600" b="1" dirty="0">
                <a:solidFill>
                  <a:srgbClr val="800000"/>
                </a:solidFill>
              </a:rPr>
              <a:t>informācija</a:t>
            </a:r>
            <a:r>
              <a:rPr lang="lv-LV" sz="3600" dirty="0">
                <a:solidFill>
                  <a:srgbClr val="800000"/>
                </a:solidFill>
              </a:rPr>
              <a:t>, kuru noslēdz </a:t>
            </a:r>
            <a:r>
              <a:rPr lang="lv-LV" sz="3600" b="1" dirty="0">
                <a:solidFill>
                  <a:srgbClr val="800000"/>
                </a:solidFill>
              </a:rPr>
              <a:t>zināšanas</a:t>
            </a:r>
            <a:r>
              <a:rPr lang="lv-LV" sz="3600" dirty="0">
                <a:solidFill>
                  <a:srgbClr val="800000"/>
                </a:solidFill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29AEA1-38F3-42F2-BF88-C5A98D66A765}"/>
              </a:ext>
            </a:extLst>
          </p:cNvPr>
          <p:cNvSpPr txBox="1"/>
          <p:nvPr/>
        </p:nvSpPr>
        <p:spPr>
          <a:xfrm>
            <a:off x="207033" y="1426415"/>
            <a:ext cx="8195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solidFill>
                  <a:schemeClr val="accent6">
                    <a:lumMod val="50000"/>
                  </a:schemeClr>
                </a:solidFill>
              </a:rPr>
              <a:t>Informācija ir ziņas, dati par kādu priekšmetu, jēdzienu, notikumu.</a:t>
            </a:r>
          </a:p>
        </p:txBody>
      </p:sp>
      <p:sp>
        <p:nvSpPr>
          <p:cNvPr id="5" name="Vienādsānu trīsstūris 4">
            <a:extLst>
              <a:ext uri="{FF2B5EF4-FFF2-40B4-BE49-F238E27FC236}">
                <a16:creationId xmlns:a16="http://schemas.microsoft.com/office/drawing/2014/main" id="{B8F0F5BA-4653-4A74-A459-39818D003D7E}"/>
              </a:ext>
            </a:extLst>
          </p:cNvPr>
          <p:cNvSpPr/>
          <p:nvPr/>
        </p:nvSpPr>
        <p:spPr>
          <a:xfrm>
            <a:off x="6003985" y="2863974"/>
            <a:ext cx="2398143" cy="37740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DB5ED06A-7059-41AD-B4BC-FB1E2C4F5290}"/>
              </a:ext>
            </a:extLst>
          </p:cNvPr>
          <p:cNvCxnSpPr/>
          <p:nvPr/>
        </p:nvCxnSpPr>
        <p:spPr>
          <a:xfrm>
            <a:off x="6599208" y="4278702"/>
            <a:ext cx="1268083" cy="0"/>
          </a:xfrm>
          <a:prstGeom prst="line">
            <a:avLst/>
          </a:prstGeom>
          <a:ln w="6032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D88F1ED4-69C7-4597-8AFD-103DA5AEC0FF}"/>
              </a:ext>
            </a:extLst>
          </p:cNvPr>
          <p:cNvCxnSpPr>
            <a:cxnSpLocks/>
          </p:cNvCxnSpPr>
          <p:nvPr/>
        </p:nvCxnSpPr>
        <p:spPr>
          <a:xfrm>
            <a:off x="6003985" y="5676181"/>
            <a:ext cx="2398143" cy="0"/>
          </a:xfrm>
          <a:prstGeom prst="line">
            <a:avLst/>
          </a:prstGeom>
          <a:ln w="6032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aisns bultveida savienotājs 11">
            <a:extLst>
              <a:ext uri="{FF2B5EF4-FFF2-40B4-BE49-F238E27FC236}">
                <a16:creationId xmlns:a16="http://schemas.microsoft.com/office/drawing/2014/main" id="{0E6CAECA-2BA8-4C8A-885B-44CBFD7C7546}"/>
              </a:ext>
            </a:extLst>
          </p:cNvPr>
          <p:cNvCxnSpPr/>
          <p:nvPr/>
        </p:nvCxnSpPr>
        <p:spPr>
          <a:xfrm flipV="1">
            <a:off x="8807570" y="2794958"/>
            <a:ext cx="0" cy="3843067"/>
          </a:xfrm>
          <a:prstGeom prst="straightConnector1">
            <a:avLst/>
          </a:prstGeom>
          <a:ln w="79375">
            <a:solidFill>
              <a:srgbClr val="8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6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421420F8-EA10-415F-AEC3-C8EEC85BA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145" y="3278038"/>
            <a:ext cx="4137855" cy="3320629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BA1E5651-C31B-474F-B072-13E3DC920C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13" y="159589"/>
            <a:ext cx="3429000" cy="34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41108F-E8D5-4B25-88A8-4128C97254BB}"/>
              </a:ext>
            </a:extLst>
          </p:cNvPr>
          <p:cNvSpPr txBox="1"/>
          <p:nvPr/>
        </p:nvSpPr>
        <p:spPr>
          <a:xfrm>
            <a:off x="4321834" y="269520"/>
            <a:ext cx="4908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dirty="0">
                <a:solidFill>
                  <a:srgbClr val="800000"/>
                </a:solidFill>
              </a:rPr>
              <a:t>Izsekojamība</a:t>
            </a:r>
          </a:p>
          <a:p>
            <a:r>
              <a:rPr lang="lv-LV" sz="4400" b="1" dirty="0">
                <a:solidFill>
                  <a:srgbClr val="800000"/>
                </a:solidFill>
              </a:rPr>
              <a:t>Izcelsme</a:t>
            </a:r>
          </a:p>
          <a:p>
            <a:r>
              <a:rPr lang="lv-LV" sz="4400" b="1" dirty="0">
                <a:solidFill>
                  <a:srgbClr val="800000"/>
                </a:solidFill>
              </a:rPr>
              <a:t>Atpazīstamība</a:t>
            </a:r>
          </a:p>
        </p:txBody>
      </p:sp>
    </p:spTree>
    <p:extLst>
      <p:ext uri="{BB962C8B-B14F-4D97-AF65-F5344CB8AC3E}">
        <p14:creationId xmlns:p14="http://schemas.microsoft.com/office/powerpoint/2010/main" val="30126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FE452-F89A-4939-ABE3-16D15AC267EC}"/>
              </a:ext>
            </a:extLst>
          </p:cNvPr>
          <p:cNvSpPr txBox="1"/>
          <p:nvPr/>
        </p:nvSpPr>
        <p:spPr>
          <a:xfrm>
            <a:off x="144233" y="208587"/>
            <a:ext cx="50657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b="1" dirty="0">
                <a:solidFill>
                  <a:srgbClr val="800000"/>
                </a:solidFill>
              </a:rPr>
              <a:t>Lietotne par slimību izturīgām ābeļu šķirnēm</a:t>
            </a:r>
          </a:p>
          <a:p>
            <a:pPr algn="ctr"/>
            <a:r>
              <a:rPr lang="lv-LV" sz="2000" dirty="0" err="1"/>
              <a:t>Android</a:t>
            </a:r>
            <a:r>
              <a:rPr lang="lv-LV" sz="2000" dirty="0"/>
              <a:t> operētājsistēmu lietotājiem, izmantojot Google </a:t>
            </a:r>
            <a:r>
              <a:rPr lang="lv-LV" sz="2000" dirty="0" err="1"/>
              <a:t>Play</a:t>
            </a:r>
            <a:r>
              <a:rPr lang="lv-LV" sz="2000" dirty="0"/>
              <a:t> meklēt: </a:t>
            </a:r>
            <a:br>
              <a:rPr lang="lv-LV" sz="2000" dirty="0"/>
            </a:br>
            <a:r>
              <a:rPr lang="lv-LV" sz="2000" dirty="0"/>
              <a:t>«</a:t>
            </a:r>
            <a:r>
              <a:rPr lang="lv-LV" sz="2000" b="1" dirty="0" err="1">
                <a:solidFill>
                  <a:srgbClr val="FF0000"/>
                </a:solidFill>
              </a:rPr>
              <a:t>Slimībizturīgas</a:t>
            </a:r>
            <a:r>
              <a:rPr lang="lv-LV" sz="2000" b="1" dirty="0">
                <a:solidFill>
                  <a:srgbClr val="FF0000"/>
                </a:solidFill>
              </a:rPr>
              <a:t> ābeles</a:t>
            </a:r>
            <a:r>
              <a:rPr lang="lv-LV" sz="2000" dirty="0"/>
              <a:t>» vai </a:t>
            </a:r>
            <a:br>
              <a:rPr lang="lv-LV" sz="2000" dirty="0"/>
            </a:br>
            <a:r>
              <a:rPr lang="lv-LV" sz="2000" dirty="0"/>
              <a:t>«</a:t>
            </a:r>
            <a:r>
              <a:rPr lang="lv-LV" sz="2000" dirty="0" err="1"/>
              <a:t>Resistant</a:t>
            </a:r>
            <a:r>
              <a:rPr lang="lv-LV" sz="2000" dirty="0"/>
              <a:t> apples».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77D950FB-EA91-436A-996B-767600A1C2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37" y="2458492"/>
            <a:ext cx="2398384" cy="4265927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6E531BD7-6567-4539-8261-5BA36FD9CB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931" y="0"/>
            <a:ext cx="3583069" cy="1433228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FA38B7DB-72E9-465D-9DBD-B99DB89B91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47" y="3259197"/>
            <a:ext cx="1359846" cy="1359846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A462BF43-594E-4C3C-9739-41B52FA0B7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199" y="1363666"/>
            <a:ext cx="3863393" cy="5360753"/>
          </a:xfrm>
          <a:prstGeom prst="rect">
            <a:avLst/>
          </a:prstGeom>
          <a:ln w="22225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10196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4687" y="1711619"/>
            <a:ext cx="609348" cy="60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37" y="1538936"/>
            <a:ext cx="2319427" cy="412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2380" y="2639683"/>
            <a:ext cx="2319427" cy="412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72796" y="1538936"/>
            <a:ext cx="2319427" cy="412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43000" y="2639683"/>
            <a:ext cx="2241789" cy="398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8710" y="5937720"/>
            <a:ext cx="609348" cy="60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6859" y="5937720"/>
            <a:ext cx="609348" cy="60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1342" y="1711619"/>
            <a:ext cx="609348" cy="60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3EFF807E-0AC1-46B8-9CD2-1A408DEF19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83069" cy="1433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770" y="1728718"/>
            <a:ext cx="2333983" cy="414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7168" y="2548645"/>
            <a:ext cx="2232084" cy="39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1807" y="1711619"/>
            <a:ext cx="2419308" cy="430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21336" y="2548645"/>
            <a:ext cx="2421586" cy="4305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148F0EFB-9A4D-4F3F-A020-FB37102FCD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011"/>
            <a:ext cx="3583069" cy="1433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hape 1036"/>
          <p:cNvSpPr txBox="1"/>
          <p:nvPr/>
        </p:nvSpPr>
        <p:spPr>
          <a:xfrm rot="16200000">
            <a:off x="-367419" y="3073838"/>
            <a:ext cx="6480175" cy="8302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lv-LV" sz="4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www.fruittechcentre.eu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96AA9F99-4A62-4896-9EDC-40B196601A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0" y="248882"/>
            <a:ext cx="2263130" cy="1424643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39B5DE1B-5795-402B-B23B-49647AD88B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88" y="2744484"/>
            <a:ext cx="2173857" cy="38646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59DB9-6010-47C8-BF69-C8165BBA533B}"/>
              </a:ext>
            </a:extLst>
          </p:cNvPr>
          <p:cNvSpPr txBox="1"/>
          <p:nvPr/>
        </p:nvSpPr>
        <p:spPr>
          <a:xfrm>
            <a:off x="246488" y="2320506"/>
            <a:ext cx="204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mob. versija</a:t>
            </a: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E739C222-DCFB-4629-BE5C-85DFB3A32F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535" y="983411"/>
            <a:ext cx="5864391" cy="4804914"/>
          </a:xfrm>
          <a:prstGeom prst="rect">
            <a:avLst/>
          </a:prstGeom>
        </p:spPr>
      </p:pic>
      <p:sp>
        <p:nvSpPr>
          <p:cNvPr id="7" name="Bultiņa: uz leju 6">
            <a:extLst>
              <a:ext uri="{FF2B5EF4-FFF2-40B4-BE49-F238E27FC236}">
                <a16:creationId xmlns:a16="http://schemas.microsoft.com/office/drawing/2014/main" id="{8481C05C-B1F4-4EA2-994B-CC4937E8DD37}"/>
              </a:ext>
            </a:extLst>
          </p:cNvPr>
          <p:cNvSpPr/>
          <p:nvPr/>
        </p:nvSpPr>
        <p:spPr>
          <a:xfrm>
            <a:off x="8186468" y="248881"/>
            <a:ext cx="830265" cy="7345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D542E7-F62F-401C-B108-7D239030C882}"/>
              </a:ext>
            </a:extLst>
          </p:cNvPr>
          <p:cNvSpPr txBox="1"/>
          <p:nvPr/>
        </p:nvSpPr>
        <p:spPr>
          <a:xfrm>
            <a:off x="1677838" y="62206"/>
            <a:ext cx="578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>
                <a:solidFill>
                  <a:srgbClr val="800000"/>
                </a:solidFill>
              </a:rPr>
              <a:t>Lauku dienas un meistarklases: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490B6-8089-47B0-A51E-7E88337CAD51}"/>
              </a:ext>
            </a:extLst>
          </p:cNvPr>
          <p:cNvSpPr txBox="1"/>
          <p:nvPr/>
        </p:nvSpPr>
        <p:spPr>
          <a:xfrm>
            <a:off x="4710025" y="646981"/>
            <a:ext cx="4244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"Augļu, dārzeņu un dekoratīvo augu seno šķirņu dārzi un tradicionālie pārstrādes produkti: Vēsturisko dārzu maršruts (</a:t>
            </a:r>
            <a:r>
              <a:rPr lang="lv-LV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Heritage</a:t>
            </a:r>
            <a:r>
              <a:rPr lang="lv-LV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lv-LV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Gardens</a:t>
            </a:r>
            <a:r>
              <a:rPr lang="lv-LV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)"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FBF89-DF7A-42A4-BC01-46E8ADD90686}"/>
              </a:ext>
            </a:extLst>
          </p:cNvPr>
          <p:cNvSpPr txBox="1"/>
          <p:nvPr/>
        </p:nvSpPr>
        <p:spPr>
          <a:xfrm>
            <a:off x="388189" y="1802921"/>
            <a:ext cx="79966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b="1" dirty="0">
                <a:solidFill>
                  <a:srgbClr val="800000"/>
                </a:solidFill>
              </a:rPr>
              <a:t>26. marts	 </a:t>
            </a:r>
            <a:r>
              <a:rPr lang="lv-LV" sz="4000" b="1" dirty="0" err="1">
                <a:solidFill>
                  <a:srgbClr val="800000"/>
                </a:solidFill>
              </a:rPr>
              <a:t>z/s</a:t>
            </a:r>
            <a:r>
              <a:rPr lang="lv-LV" sz="4000" b="1" dirty="0">
                <a:solidFill>
                  <a:srgbClr val="800000"/>
                </a:solidFill>
              </a:rPr>
              <a:t> «</a:t>
            </a:r>
            <a:r>
              <a:rPr lang="lv-LV" sz="4000" b="1" dirty="0" err="1">
                <a:solidFill>
                  <a:srgbClr val="800000"/>
                </a:solidFill>
              </a:rPr>
              <a:t>Jumari</a:t>
            </a:r>
            <a:r>
              <a:rPr lang="lv-LV" sz="4000" b="1" dirty="0">
                <a:solidFill>
                  <a:srgbClr val="800000"/>
                </a:solidFill>
              </a:rPr>
              <a:t>» </a:t>
            </a:r>
            <a:br>
              <a:rPr lang="lv-LV" sz="4000" b="1" dirty="0">
                <a:solidFill>
                  <a:srgbClr val="800000"/>
                </a:solidFill>
              </a:rPr>
            </a:br>
            <a:r>
              <a:rPr lang="lv-LV" sz="4000" b="1" dirty="0">
                <a:solidFill>
                  <a:srgbClr val="800000"/>
                </a:solidFill>
              </a:rPr>
              <a:t>(</a:t>
            </a:r>
            <a:r>
              <a:rPr lang="lv-LV" sz="4000" b="1" dirty="0" err="1">
                <a:solidFill>
                  <a:srgbClr val="800000"/>
                </a:solidFill>
              </a:rPr>
              <a:t>Valpene</a:t>
            </a:r>
            <a:r>
              <a:rPr lang="lv-LV" sz="4000" b="1" dirty="0">
                <a:solidFill>
                  <a:srgbClr val="800000"/>
                </a:solidFill>
              </a:rPr>
              <a:t>, Dundagas pag.);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29. marts 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Jaunbrēmeles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» (Kocēnu nov.);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30. marts	 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Ķenteni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» (Ķeipenes pag.);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 5. aprīlis      Dārzkopības institūts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 9. aprīlis 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«Eži» (Dagdas nov.);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12. aprīlis 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Ievulejas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» (Viļakas nov.);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18. aprīlis 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«Kurpnieki» (Smiltenes nov.);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16. maijs       SIA «Poceri»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BA7E9B6E-7848-445F-B29A-49FA365802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1" y="526762"/>
            <a:ext cx="4364965" cy="1421893"/>
          </a:xfrm>
          <a:prstGeom prst="rect">
            <a:avLst/>
          </a:prstGeom>
        </p:spPr>
      </p:pic>
      <p:sp>
        <p:nvSpPr>
          <p:cNvPr id="8" name="Shape 1036">
            <a:extLst>
              <a:ext uri="{FF2B5EF4-FFF2-40B4-BE49-F238E27FC236}">
                <a16:creationId xmlns:a16="http://schemas.microsoft.com/office/drawing/2014/main" id="{55762457-F44F-44E2-B3D4-EA342D53B76F}"/>
              </a:ext>
            </a:extLst>
          </p:cNvPr>
          <p:cNvSpPr txBox="1"/>
          <p:nvPr/>
        </p:nvSpPr>
        <p:spPr>
          <a:xfrm rot="16200000">
            <a:off x="6728377" y="3768453"/>
            <a:ext cx="4054868" cy="8302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lv-LV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www.fruittechcentre.eu</a:t>
            </a:r>
          </a:p>
        </p:txBody>
      </p:sp>
    </p:spTree>
    <p:extLst>
      <p:ext uri="{BB962C8B-B14F-4D97-AF65-F5344CB8AC3E}">
        <p14:creationId xmlns:p14="http://schemas.microsoft.com/office/powerpoint/2010/main" val="35298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36C341CE-F19F-4FEA-AE63-E1CFBC98D3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4" y="518226"/>
            <a:ext cx="4404013" cy="1187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D542E7-F62F-401C-B108-7D239030C882}"/>
              </a:ext>
            </a:extLst>
          </p:cNvPr>
          <p:cNvSpPr txBox="1"/>
          <p:nvPr/>
        </p:nvSpPr>
        <p:spPr>
          <a:xfrm>
            <a:off x="1677838" y="62206"/>
            <a:ext cx="578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>
                <a:solidFill>
                  <a:srgbClr val="800000"/>
                </a:solidFill>
              </a:rPr>
              <a:t>Lauku dienas un meistarklases: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490B6-8089-47B0-A51E-7E88337CAD51}"/>
              </a:ext>
            </a:extLst>
          </p:cNvPr>
          <p:cNvSpPr txBox="1"/>
          <p:nvPr/>
        </p:nvSpPr>
        <p:spPr>
          <a:xfrm>
            <a:off x="4710025" y="646981"/>
            <a:ext cx="4244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“Zināšanu </a:t>
            </a:r>
            <a:r>
              <a:rPr lang="lv-LV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pārneses</a:t>
            </a:r>
            <a:r>
              <a:rPr lang="lv-LV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un informācijas pasākumi”” </a:t>
            </a:r>
            <a:r>
              <a:rPr lang="lv-LV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apakšpasākums</a:t>
            </a:r>
            <a:r>
              <a:rPr lang="lv-LV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“Atbalsts demonstrējumu pasākumiem un informācijas pasākumiem”.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FBF89-DF7A-42A4-BC01-46E8ADD90686}"/>
              </a:ext>
            </a:extLst>
          </p:cNvPr>
          <p:cNvSpPr txBox="1"/>
          <p:nvPr/>
        </p:nvSpPr>
        <p:spPr>
          <a:xfrm>
            <a:off x="388189" y="1802921"/>
            <a:ext cx="79966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26. marts	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Jumari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» (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Valpene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, Dundagas pag.);</a:t>
            </a:r>
          </a:p>
          <a:p>
            <a:r>
              <a:rPr lang="lv-LV" sz="2800" b="1" dirty="0"/>
              <a:t>29. marts      </a:t>
            </a:r>
            <a:r>
              <a:rPr lang="lv-LV" sz="2800" b="1" dirty="0" err="1"/>
              <a:t>z/s</a:t>
            </a:r>
            <a:r>
              <a:rPr lang="lv-LV" sz="2800" b="1" dirty="0"/>
              <a:t> «</a:t>
            </a:r>
            <a:r>
              <a:rPr lang="lv-LV" sz="2800" b="1" dirty="0" err="1"/>
              <a:t>Jaunbrēmeles</a:t>
            </a:r>
            <a:r>
              <a:rPr lang="lv-LV" sz="2800" b="1" dirty="0"/>
              <a:t>» (Kocēnu nov.);</a:t>
            </a:r>
          </a:p>
          <a:p>
            <a:r>
              <a:rPr lang="lv-LV" sz="2800" b="1" dirty="0"/>
              <a:t>30. marts	 </a:t>
            </a:r>
            <a:r>
              <a:rPr lang="lv-LV" sz="2800" b="1" dirty="0" err="1"/>
              <a:t>z/s</a:t>
            </a:r>
            <a:r>
              <a:rPr lang="lv-LV" sz="2800" b="1" dirty="0"/>
              <a:t> «</a:t>
            </a:r>
            <a:r>
              <a:rPr lang="lv-LV" sz="2800" b="1" dirty="0" err="1"/>
              <a:t>Ķenteni</a:t>
            </a:r>
            <a:r>
              <a:rPr lang="lv-LV" sz="2800" b="1" dirty="0"/>
              <a:t>» (Ķeipenes pag.);</a:t>
            </a:r>
          </a:p>
          <a:p>
            <a:r>
              <a:rPr lang="lv-LV" sz="2800" dirty="0"/>
              <a:t>  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5. aprīlis      Dārzkopības institūts</a:t>
            </a:r>
          </a:p>
          <a:p>
            <a:r>
              <a:rPr lang="lv-LV" sz="2800" dirty="0"/>
              <a:t>  </a:t>
            </a:r>
            <a:r>
              <a:rPr lang="lv-LV" sz="2800" b="1" dirty="0"/>
              <a:t>9. aprīlis      </a:t>
            </a:r>
            <a:r>
              <a:rPr lang="lv-LV" sz="2800" b="1" dirty="0" err="1"/>
              <a:t>z/s</a:t>
            </a:r>
            <a:r>
              <a:rPr lang="lv-LV" sz="2800" b="1" dirty="0"/>
              <a:t> «Eži» (Dagdas nov.);</a:t>
            </a:r>
          </a:p>
          <a:p>
            <a:r>
              <a:rPr lang="lv-LV" sz="2800" b="1" dirty="0"/>
              <a:t>12. aprīlis      </a:t>
            </a:r>
            <a:r>
              <a:rPr lang="lv-LV" sz="2800" b="1" dirty="0" err="1"/>
              <a:t>z/s</a:t>
            </a:r>
            <a:r>
              <a:rPr lang="lv-LV" sz="2800" b="1" dirty="0"/>
              <a:t> «</a:t>
            </a:r>
            <a:r>
              <a:rPr lang="lv-LV" sz="2800" b="1" dirty="0" err="1"/>
              <a:t>Ievulejas</a:t>
            </a:r>
            <a:r>
              <a:rPr lang="lv-LV" sz="2800" b="1" dirty="0"/>
              <a:t>» (Viļakas nov.);</a:t>
            </a:r>
          </a:p>
          <a:p>
            <a:r>
              <a:rPr lang="lv-LV" sz="2800" b="1" dirty="0"/>
              <a:t>18. aprīlis      </a:t>
            </a:r>
            <a:r>
              <a:rPr lang="lv-LV" sz="2800" b="1" dirty="0" err="1"/>
              <a:t>z/s</a:t>
            </a:r>
            <a:r>
              <a:rPr lang="lv-LV" sz="2800" b="1" dirty="0"/>
              <a:t> «Kurpnieki» (Smiltenes nov.);</a:t>
            </a:r>
          </a:p>
          <a:p>
            <a:r>
              <a:rPr lang="lv-LV" sz="2800" b="1" dirty="0"/>
              <a:t>16. maijs       SIA «Poceri»</a:t>
            </a:r>
          </a:p>
        </p:txBody>
      </p:sp>
      <p:sp>
        <p:nvSpPr>
          <p:cNvPr id="8" name="Shape 1036">
            <a:extLst>
              <a:ext uri="{FF2B5EF4-FFF2-40B4-BE49-F238E27FC236}">
                <a16:creationId xmlns:a16="http://schemas.microsoft.com/office/drawing/2014/main" id="{30EC0AA2-CCBC-431F-8886-07E62DD05ADB}"/>
              </a:ext>
            </a:extLst>
          </p:cNvPr>
          <p:cNvSpPr txBox="1"/>
          <p:nvPr/>
        </p:nvSpPr>
        <p:spPr>
          <a:xfrm rot="16200000">
            <a:off x="6728377" y="3768453"/>
            <a:ext cx="4054868" cy="8302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lv-LV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www.fruittechcentre.eu</a:t>
            </a:r>
          </a:p>
        </p:txBody>
      </p:sp>
    </p:spTree>
    <p:extLst>
      <p:ext uri="{BB962C8B-B14F-4D97-AF65-F5344CB8AC3E}">
        <p14:creationId xmlns:p14="http://schemas.microsoft.com/office/powerpoint/2010/main" val="17419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D542E7-F62F-401C-B108-7D239030C882}"/>
              </a:ext>
            </a:extLst>
          </p:cNvPr>
          <p:cNvSpPr txBox="1"/>
          <p:nvPr/>
        </p:nvSpPr>
        <p:spPr>
          <a:xfrm>
            <a:off x="1677838" y="62206"/>
            <a:ext cx="5788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b="1" dirty="0">
                <a:solidFill>
                  <a:srgbClr val="800000"/>
                </a:solidFill>
              </a:rPr>
              <a:t>Lauku dienas un meistarklases: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FBF89-DF7A-42A4-BC01-46E8ADD90686}"/>
              </a:ext>
            </a:extLst>
          </p:cNvPr>
          <p:cNvSpPr txBox="1"/>
          <p:nvPr/>
        </p:nvSpPr>
        <p:spPr>
          <a:xfrm>
            <a:off x="343993" y="646981"/>
            <a:ext cx="799668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26. marts	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Jumari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» (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Valpene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, Dundagas pag.);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29. marts 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Jaunbrēmeles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» (Kocēnu nov.);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30. marts	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Ķenteni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» (Ķeipenes pag.);</a:t>
            </a:r>
          </a:p>
          <a:p>
            <a:r>
              <a:rPr lang="lv-LV" sz="2800" dirty="0"/>
              <a:t>  </a:t>
            </a:r>
            <a:r>
              <a:rPr lang="lv-LV" sz="4000" b="1" dirty="0">
                <a:solidFill>
                  <a:srgbClr val="800000"/>
                </a:solidFill>
              </a:rPr>
              <a:t>5. aprīlis      Dārzkopības institūts;</a:t>
            </a:r>
          </a:p>
          <a:p>
            <a:r>
              <a:rPr lang="lv-LV" sz="2800" dirty="0"/>
              <a:t>  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9. aprīlis 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«Eži» (Dagdas nov.);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12. aprīlis 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Ievulejas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» (Viļakas nov.);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18. aprīlis      </a:t>
            </a:r>
            <a:r>
              <a:rPr lang="lv-LV" sz="2800" dirty="0" err="1">
                <a:solidFill>
                  <a:schemeClr val="bg1">
                    <a:lumMod val="50000"/>
                  </a:schemeClr>
                </a:solidFill>
              </a:rPr>
              <a:t>z/s</a:t>
            </a:r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 «Kurpnieki» (Smiltenes nov.);</a:t>
            </a:r>
          </a:p>
          <a:p>
            <a:r>
              <a:rPr lang="lv-LV" sz="2800" dirty="0">
                <a:solidFill>
                  <a:schemeClr val="bg1">
                    <a:lumMod val="50000"/>
                  </a:schemeClr>
                </a:solidFill>
              </a:rPr>
              <a:t>16. maijs       SIA «Poceri»</a:t>
            </a:r>
          </a:p>
        </p:txBody>
      </p:sp>
      <p:sp>
        <p:nvSpPr>
          <p:cNvPr id="8" name="Shape 1036">
            <a:extLst>
              <a:ext uri="{FF2B5EF4-FFF2-40B4-BE49-F238E27FC236}">
                <a16:creationId xmlns:a16="http://schemas.microsoft.com/office/drawing/2014/main" id="{FBC85FFA-C9B1-4DBC-9B9C-6017EE7C89F3}"/>
              </a:ext>
            </a:extLst>
          </p:cNvPr>
          <p:cNvSpPr txBox="1"/>
          <p:nvPr/>
        </p:nvSpPr>
        <p:spPr>
          <a:xfrm rot="16200000">
            <a:off x="6728377" y="3768453"/>
            <a:ext cx="4054868" cy="8302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lv-LV" sz="2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www.fruittechcentre.eu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EFDEE363-31AA-4315-ACC9-C3E87110B3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15" y="4103690"/>
            <a:ext cx="2566100" cy="25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8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dizains">
  <a:themeElements>
    <a:clrScheme name="Office dizain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dizains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1541</TotalTime>
  <Words>384</Words>
  <Application>Microsoft Office PowerPoint</Application>
  <PresentationFormat>Slaidrāde ekrānā (4:3)</PresentationFormat>
  <Paragraphs>72</Paragraphs>
  <Slides>20</Slides>
  <Notes>5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dizains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Edgars Rubauskis</dc:creator>
  <cp:lastModifiedBy>Edgars Rubauskis</cp:lastModifiedBy>
  <cp:revision>40</cp:revision>
  <dcterms:created xsi:type="dcterms:W3CDTF">2019-02-11T09:56:08Z</dcterms:created>
  <dcterms:modified xsi:type="dcterms:W3CDTF">2019-02-28T14:40:12Z</dcterms:modified>
</cp:coreProperties>
</file>