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5.jpg" ContentType="image/png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1" r:id="rId4"/>
    <p:sldId id="269" r:id="rId5"/>
    <p:sldId id="261" r:id="rId6"/>
    <p:sldId id="262" r:id="rId7"/>
    <p:sldId id="263" r:id="rId8"/>
    <p:sldId id="266" r:id="rId9"/>
    <p:sldId id="260" r:id="rId10"/>
    <p:sldId id="264" r:id="rId11"/>
    <p:sldId id="267" r:id="rId12"/>
    <p:sldId id="270" r:id="rId13"/>
    <p:sldId id="265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33"/>
    <a:srgbClr val="6C1A00"/>
    <a:srgbClr val="C79E37"/>
    <a:srgbClr val="202E54"/>
    <a:srgbClr val="FF2549"/>
    <a:srgbClr val="1D3A00"/>
    <a:srgbClr val="5EEC3C"/>
    <a:srgbClr val="990099"/>
    <a:srgbClr val="CC0099"/>
    <a:srgbClr val="FE9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nate\Documents\Renate\Doc\Kopsapulce\2019\Dati\Apkopojums%20pa%20visiem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nate\Documents\Renate\Doc\Kopsapulce\2019\Dati\Apkopojums%20pa%20visiem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nate\Documents\Renate\Doc\Kopsapulce\2019\Dati\Apkopojums%20pa%20visiem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nate\Documents\Renate\Doc\Kopsapulce\2019\Dati\Apkopojums%20pa%20visiem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556593977154723E-2"/>
          <c:y val="0.19298486932599726"/>
          <c:w val="0.94288681204569058"/>
          <c:h val="0.61315368591305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Sheet2!$B$5</c:f>
              <c:strCache>
                <c:ptCount val="1"/>
                <c:pt idx="0">
                  <c:v>Krūmcidonijas</c:v>
                </c:pt>
              </c:strCache>
            </c:strRef>
          </c:tx>
          <c:spPr>
            <a:solidFill>
              <a:srgbClr val="FFFF00"/>
            </a:solidFill>
            <a:ln w="9525" cap="flat" cmpd="sng" algn="ctr">
              <a:noFill/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Sheet2!$C$4:$G$4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Sheet2!$C$5:$G$5</c:f>
              <c:numCache>
                <c:formatCode>General</c:formatCode>
                <c:ptCount val="5"/>
                <c:pt idx="0">
                  <c:v>107.13</c:v>
                </c:pt>
                <c:pt idx="1">
                  <c:v>160.74</c:v>
                </c:pt>
                <c:pt idx="2">
                  <c:v>228.65</c:v>
                </c:pt>
                <c:pt idx="3">
                  <c:v>312.81</c:v>
                </c:pt>
                <c:pt idx="4">
                  <c:v>467.33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63-4125-B623-5DA72C3D3BE9}"/>
            </c:ext>
          </c:extLst>
        </c:ser>
        <c:ser>
          <c:idx val="1"/>
          <c:order val="1"/>
          <c:tx>
            <c:strRef>
              <c:f>Sheet2!$B$6</c:f>
              <c:strCache>
                <c:ptCount val="1"/>
                <c:pt idx="0">
                  <c:v>Smiltsērkšķis</c:v>
                </c:pt>
              </c:strCache>
            </c:strRef>
          </c:tx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1"/>
              <c:layout>
                <c:manualLayout>
                  <c:x val="-2.0768431983385301E-2"/>
                  <c:y val="9.1701054562127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963-4125-B623-5DA72C3D3BE9}"/>
                </c:ext>
              </c:extLst>
            </c:dLbl>
            <c:dLbl>
              <c:idx val="2"/>
              <c:layout>
                <c:manualLayout>
                  <c:x val="-7.7881619937694704E-3"/>
                  <c:y val="4.5850527281063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963-4125-B623-5DA72C3D3BE9}"/>
                </c:ext>
              </c:extLst>
            </c:dLbl>
            <c:dLbl>
              <c:idx val="3"/>
              <c:layout>
                <c:manualLayout>
                  <c:x val="-1.5576304809202185E-2"/>
                  <c:y val="5.91992126070494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963-4125-B623-5DA72C3D3BE9}"/>
                </c:ext>
              </c:extLst>
            </c:dLbl>
            <c:dLbl>
              <c:idx val="4"/>
              <c:layout>
                <c:manualLayout>
                  <c:x val="-1.1939824555576298E-2"/>
                  <c:y val="2.875238040843662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866190125495786E-2"/>
                      <c:h val="7.126809853678228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3963-4125-B623-5DA72C3D3B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Sheet2!$C$4:$G$4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Sheet2!$C$6:$G$6</c:f>
              <c:numCache>
                <c:formatCode>General</c:formatCode>
                <c:ptCount val="5"/>
                <c:pt idx="1">
                  <c:v>515.29</c:v>
                </c:pt>
                <c:pt idx="2">
                  <c:v>798.97</c:v>
                </c:pt>
                <c:pt idx="3">
                  <c:v>959.71</c:v>
                </c:pt>
                <c:pt idx="4">
                  <c:v>1127.48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963-4125-B623-5DA72C3D3BE9}"/>
            </c:ext>
          </c:extLst>
        </c:ser>
        <c:ser>
          <c:idx val="2"/>
          <c:order val="2"/>
          <c:tx>
            <c:strRef>
              <c:f>Sheet2!$B$7</c:f>
              <c:strCache>
                <c:ptCount val="1"/>
                <c:pt idx="0">
                  <c:v>Upenes</c:v>
                </c:pt>
              </c:strCache>
            </c:strRef>
          </c:tx>
          <c:spPr>
            <a:solidFill>
              <a:srgbClr val="000054"/>
            </a:soli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1.9154757452613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963-4125-B623-5DA72C3D3BE9}"/>
                </c:ext>
              </c:extLst>
            </c:dLbl>
            <c:dLbl>
              <c:idx val="2"/>
              <c:layout>
                <c:manualLayout>
                  <c:x val="1.2980269989615784E-2"/>
                  <c:y val="1.37551581843191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963-4125-B623-5DA72C3D3BE9}"/>
                </c:ext>
              </c:extLst>
            </c:dLbl>
            <c:dLbl>
              <c:idx val="4"/>
              <c:layout>
                <c:manualLayout>
                  <c:x val="-1.8182401268129428E-3"/>
                  <c:y val="-7.254671233712708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963-4125-B623-5DA72C3D3B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Sheet2!$C$4:$G$4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Sheet2!$C$7:$G$7</c:f>
              <c:numCache>
                <c:formatCode>General</c:formatCode>
                <c:ptCount val="5"/>
                <c:pt idx="0">
                  <c:v>501</c:v>
                </c:pt>
                <c:pt idx="1">
                  <c:v>597.61</c:v>
                </c:pt>
                <c:pt idx="2">
                  <c:v>719.69</c:v>
                </c:pt>
                <c:pt idx="3">
                  <c:v>1019.85</c:v>
                </c:pt>
                <c:pt idx="4">
                  <c:v>1251.81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963-4125-B623-5DA72C3D3BE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85544208"/>
        <c:axId val="485540600"/>
      </c:barChart>
      <c:catAx>
        <c:axId val="48554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pPr>
            <a:endParaRPr lang="lv-LV"/>
          </a:p>
        </c:txPr>
        <c:crossAx val="485540600"/>
        <c:crosses val="autoZero"/>
        <c:auto val="1"/>
        <c:lblAlgn val="ctr"/>
        <c:lblOffset val="100"/>
        <c:noMultiLvlLbl val="0"/>
      </c:catAx>
      <c:valAx>
        <c:axId val="485540600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85544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rial Black" panose="020B0A04020102020204" pitchFamily="34" charset="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0.21747703412073491"/>
          <c:w val="0.93888888888888888"/>
          <c:h val="0.583958151064450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Sheet1!$B$5</c:f>
              <c:strCache>
                <c:ptCount val="1"/>
                <c:pt idx="0">
                  <c:v>Ābeles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>
              <a:glow rad="127000">
                <a:schemeClr val="bg1"/>
              </a:glow>
            </a:effectLst>
          </c:spPr>
          <c:invertIfNegative val="0"/>
          <c:dLbls>
            <c:dLbl>
              <c:idx val="0"/>
              <c:layout>
                <c:manualLayout>
                  <c:x val="-7.2037787548914082E-3"/>
                  <c:y val="1.5172787591221097E-3"/>
                </c:manualLayout>
              </c:layout>
              <c:tx>
                <c:rich>
                  <a:bodyPr/>
                  <a:lstStyle/>
                  <a:p>
                    <a:fld id="{34C29659-B73F-4B83-BB95-EA5B95F0171D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lv-LV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D3A-41BB-851D-2E90C0D129C6}"/>
                </c:ext>
              </c:extLst>
            </c:dLbl>
            <c:dLbl>
              <c:idx val="1"/>
              <c:layout>
                <c:manualLayout>
                  <c:x val="-2.5462668816039986E-17"/>
                  <c:y val="-1.858778069407988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3A-41BB-851D-2E90C0D129C6}"/>
                </c:ext>
              </c:extLst>
            </c:dLbl>
            <c:dLbl>
              <c:idx val="2"/>
              <c:layout>
                <c:manualLayout>
                  <c:x val="-5.4938080696102418E-4"/>
                  <c:y val="-1.59869371692873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3A-41BB-851D-2E90C0D129C6}"/>
                </c:ext>
              </c:extLst>
            </c:dLbl>
            <c:dLbl>
              <c:idx val="3"/>
              <c:layout>
                <c:manualLayout>
                  <c:x val="-6.9388939039072284E-18"/>
                  <c:y val="-1.83667204220869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098634682591098E-2"/>
                      <c:h val="4.374488309836861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D3A-41BB-851D-2E90C0D129C6}"/>
                </c:ext>
              </c:extLst>
            </c:dLbl>
            <c:dLbl>
              <c:idx val="4"/>
              <c:layout>
                <c:manualLayout>
                  <c:x val="0"/>
                  <c:y val="4.118287393662386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3A-41BB-851D-2E90C0D129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Sheet1!$C$4:$G$4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Sheet1!$C$5:$G$5</c:f>
              <c:numCache>
                <c:formatCode>General</c:formatCode>
                <c:ptCount val="5"/>
                <c:pt idx="0">
                  <c:v>1782.32</c:v>
                </c:pt>
                <c:pt idx="1">
                  <c:v>2975.34</c:v>
                </c:pt>
                <c:pt idx="2">
                  <c:v>2969.86</c:v>
                </c:pt>
                <c:pt idx="3">
                  <c:v>2852.73</c:v>
                </c:pt>
                <c:pt idx="4">
                  <c:v>2836.62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D3A-41BB-851D-2E90C0D129C6}"/>
            </c:ext>
          </c:extLst>
        </c:ser>
        <c:ser>
          <c:idx val="1"/>
          <c:order val="1"/>
          <c:tx>
            <c:strRef>
              <c:f>Sheet1!$B$6</c:f>
              <c:strCache>
                <c:ptCount val="1"/>
                <c:pt idx="0">
                  <c:v>Bumbieres</c:v>
                </c:pt>
              </c:strCache>
            </c:strRef>
          </c:tx>
          <c:spPr>
            <a:solidFill>
              <a:srgbClr val="FFC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2.7777777777777779E-3"/>
                  <c:y val="-4.94787109944598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3A-41BB-851D-2E90C0D129C6}"/>
                </c:ext>
              </c:extLst>
            </c:dLbl>
            <c:dLbl>
              <c:idx val="1"/>
              <c:layout>
                <c:manualLayout>
                  <c:x val="0"/>
                  <c:y val="-5.1312335958006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3A-41BB-851D-2E90C0D129C6}"/>
                </c:ext>
              </c:extLst>
            </c:dLbl>
            <c:dLbl>
              <c:idx val="2"/>
              <c:layout>
                <c:manualLayout>
                  <c:x val="5.5555555555555558E-3"/>
                  <c:y val="-6.1351706036745404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D3A-41BB-851D-2E90C0D129C6}"/>
                </c:ext>
              </c:extLst>
            </c:dLbl>
            <c:dLbl>
              <c:idx val="3"/>
              <c:layout>
                <c:manualLayout>
                  <c:x val="8.3333333333333332E-3"/>
                  <c:y val="-5.42578011081956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3A-41BB-851D-2E90C0D129C6}"/>
                </c:ext>
              </c:extLst>
            </c:dLbl>
            <c:dLbl>
              <c:idx val="4"/>
              <c:layout>
                <c:manualLayout>
                  <c:x val="8.3333333333333332E-3"/>
                  <c:y val="3.24620880723242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3A-41BB-851D-2E90C0D129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Sheet1!$C$4:$G$4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Sheet1!$C$6:$G$6</c:f>
              <c:numCache>
                <c:formatCode>General</c:formatCode>
                <c:ptCount val="5"/>
                <c:pt idx="0">
                  <c:v>134.88999999999999</c:v>
                </c:pt>
                <c:pt idx="1">
                  <c:v>161.16</c:v>
                </c:pt>
                <c:pt idx="2">
                  <c:v>160.5</c:v>
                </c:pt>
                <c:pt idx="3">
                  <c:v>159.41999999999999</c:v>
                </c:pt>
                <c:pt idx="4">
                  <c:v>155.94999999999999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D3A-41BB-851D-2E90C0D129C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90366936"/>
        <c:axId val="490365624"/>
      </c:barChart>
      <c:catAx>
        <c:axId val="490366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baseline="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pPr>
            <a:endParaRPr lang="lv-LV"/>
          </a:p>
        </c:txPr>
        <c:crossAx val="490365624"/>
        <c:crosses val="autoZero"/>
        <c:auto val="1"/>
        <c:lblAlgn val="ctr"/>
        <c:lblOffset val="100"/>
        <c:noMultiLvlLbl val="0"/>
      </c:catAx>
      <c:valAx>
        <c:axId val="490365624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90366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pPr>
            <a:endParaRPr lang="lv-LV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pPr>
            <a:endParaRPr lang="lv-LV"/>
          </a:p>
        </c:txPr>
      </c:legendEntry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Arial Black" panose="020B0A04020102020204" pitchFamily="34" charset="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Sheet3!$B$6</c:f>
              <c:strCache>
                <c:ptCount val="1"/>
                <c:pt idx="0">
                  <c:v>Krūmmellenes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Sheet3!$C$5:$G$5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Sheet3!$C$6:$G$6</c:f>
              <c:numCache>
                <c:formatCode>General</c:formatCode>
                <c:ptCount val="5"/>
                <c:pt idx="0">
                  <c:v>237.75</c:v>
                </c:pt>
                <c:pt idx="1">
                  <c:v>260.17</c:v>
                </c:pt>
                <c:pt idx="2">
                  <c:v>297.23</c:v>
                </c:pt>
                <c:pt idx="3">
                  <c:v>300.98</c:v>
                </c:pt>
                <c:pt idx="4">
                  <c:v>318.19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02-4105-9502-7EE7E5A03422}"/>
            </c:ext>
          </c:extLst>
        </c:ser>
        <c:ser>
          <c:idx val="1"/>
          <c:order val="1"/>
          <c:tx>
            <c:strRef>
              <c:f>Sheet3!$B$7</c:f>
              <c:strCache>
                <c:ptCount val="1"/>
                <c:pt idx="0">
                  <c:v>Lielogu dzērvenes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Sheet3!$C$5:$G$5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Sheet3!$C$7:$G$7</c:f>
              <c:numCache>
                <c:formatCode>General</c:formatCode>
                <c:ptCount val="5"/>
                <c:pt idx="1">
                  <c:v>126.73</c:v>
                </c:pt>
                <c:pt idx="2">
                  <c:v>142.44999999999999</c:v>
                </c:pt>
                <c:pt idx="3">
                  <c:v>144.79</c:v>
                </c:pt>
                <c:pt idx="4">
                  <c:v>171.63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02-4105-9502-7EE7E5A0342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53604728"/>
        <c:axId val="453609976"/>
      </c:barChart>
      <c:catAx>
        <c:axId val="453604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pPr>
            <a:endParaRPr lang="lv-LV"/>
          </a:p>
        </c:txPr>
        <c:crossAx val="453609976"/>
        <c:crosses val="autoZero"/>
        <c:auto val="1"/>
        <c:lblAlgn val="ctr"/>
        <c:lblOffset val="100"/>
        <c:noMultiLvlLbl val="0"/>
      </c:catAx>
      <c:valAx>
        <c:axId val="45360997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53604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749146981627298"/>
          <c:y val="0.88946704578594338"/>
          <c:w val="0.51041622922134733"/>
          <c:h val="8.37171916010498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 Black" panose="020B0A04020102020204" pitchFamily="34" charset="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Sheet5!$B$4</c:f>
              <c:strCache>
                <c:ptCount val="1"/>
                <c:pt idx="0">
                  <c:v>Ķirši</c:v>
                </c:pt>
              </c:strCache>
            </c:strRef>
          </c:tx>
          <c:spPr>
            <a:solidFill>
              <a:srgbClr val="00B050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-2.421840598855131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F3A-4EA4-80EC-640732320CF9}"/>
                </c:ext>
              </c:extLst>
            </c:dLbl>
            <c:dLbl>
              <c:idx val="1"/>
              <c:layout>
                <c:manualLayout>
                  <c:x val="-8.806693086745967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F3A-4EA4-80EC-640732320CF9}"/>
                </c:ext>
              </c:extLst>
            </c:dLbl>
            <c:dLbl>
              <c:idx val="2"/>
              <c:layout>
                <c:manualLayout>
                  <c:x val="-1.1008366358432409E-2"/>
                  <c:y val="3.51246926589392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F3A-4EA4-80EC-640732320CF9}"/>
                </c:ext>
              </c:extLst>
            </c:dLbl>
            <c:dLbl>
              <c:idx val="3"/>
              <c:layout>
                <c:manualLayout>
                  <c:x val="-1.9444444444444445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F3A-4EA4-80EC-640732320CF9}"/>
                </c:ext>
              </c:extLst>
            </c:dLbl>
            <c:dLbl>
              <c:idx val="4"/>
              <c:layout>
                <c:manualLayout>
                  <c:x val="-2.777777777777788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F3A-4EA4-80EC-640732320C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Sheet5!$C$3:$G$3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Sheet5!$C$4:$G$4</c:f>
              <c:numCache>
                <c:formatCode>General</c:formatCode>
                <c:ptCount val="5"/>
                <c:pt idx="0">
                  <c:v>94.83</c:v>
                </c:pt>
                <c:pt idx="1">
                  <c:v>132.81</c:v>
                </c:pt>
                <c:pt idx="2">
                  <c:v>133.86000000000001</c:v>
                </c:pt>
                <c:pt idx="3">
                  <c:v>129.93</c:v>
                </c:pt>
                <c:pt idx="4">
                  <c:v>120.47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F3A-4EA4-80EC-640732320CF9}"/>
            </c:ext>
          </c:extLst>
        </c:ser>
        <c:ser>
          <c:idx val="1"/>
          <c:order val="1"/>
          <c:tx>
            <c:strRef>
              <c:f>Sheet5!$B$5</c:f>
              <c:strCache>
                <c:ptCount val="1"/>
                <c:pt idx="0">
                  <c:v>Avenes</c:v>
                </c:pt>
              </c:strCache>
            </c:strRef>
          </c:tx>
          <c:spPr>
            <a:solidFill>
              <a:srgbClr val="C00000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Sheet5!$C$3:$G$3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Sheet5!$C$5:$G$5</c:f>
              <c:numCache>
                <c:formatCode>General</c:formatCode>
                <c:ptCount val="5"/>
                <c:pt idx="0">
                  <c:v>193.7</c:v>
                </c:pt>
                <c:pt idx="1">
                  <c:v>209.71</c:v>
                </c:pt>
                <c:pt idx="2">
                  <c:v>218.96</c:v>
                </c:pt>
                <c:pt idx="3">
                  <c:v>218.55</c:v>
                </c:pt>
                <c:pt idx="4">
                  <c:v>221.48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F3A-4EA4-80EC-640732320CF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407606400"/>
        <c:axId val="407605744"/>
        <c:axId val="0"/>
      </c:bar3DChart>
      <c:catAx>
        <c:axId val="40760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07605744"/>
        <c:crosses val="autoZero"/>
        <c:auto val="1"/>
        <c:lblAlgn val="ctr"/>
        <c:lblOffset val="100"/>
        <c:noMultiLvlLbl val="0"/>
      </c:catAx>
      <c:valAx>
        <c:axId val="4076057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0760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1655520"/>
            <a:ext cx="8246070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335275"/>
            <a:ext cx="8231372" cy="1221640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</a:p>
          <a:p>
            <a:r>
              <a:rPr lang="en-US" dirty="0"/>
              <a:t>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70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2">
                    <a:lumMod val="9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664918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592" y="281175"/>
            <a:ext cx="5967443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9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7592" y="1197405"/>
            <a:ext cx="5967443" cy="3511061"/>
          </a:xfrm>
        </p:spPr>
        <p:txBody>
          <a:bodyPr/>
          <a:lstStyle>
            <a:lvl1pPr>
              <a:defRPr sz="2800">
                <a:solidFill>
                  <a:schemeClr val="bg2">
                    <a:lumMod val="90000"/>
                  </a:schemeClr>
                </a:solidFill>
              </a:defRPr>
            </a:lvl1pPr>
            <a:lvl2pPr>
              <a:defRPr>
                <a:solidFill>
                  <a:schemeClr val="bg2">
                    <a:lumMod val="90000"/>
                  </a:schemeClr>
                </a:solidFill>
              </a:defRPr>
            </a:lvl2pPr>
            <a:lvl3pPr>
              <a:defRPr>
                <a:solidFill>
                  <a:schemeClr val="bg2">
                    <a:lumMod val="90000"/>
                  </a:schemeClr>
                </a:solidFill>
              </a:defRPr>
            </a:lvl3pPr>
            <a:lvl4pPr>
              <a:defRPr>
                <a:solidFill>
                  <a:schemeClr val="bg2">
                    <a:lumMod val="90000"/>
                  </a:schemeClr>
                </a:solidFill>
              </a:defRPr>
            </a:lvl4pPr>
            <a:lvl5pPr>
              <a:defRPr>
                <a:solidFill>
                  <a:schemeClr val="bg2">
                    <a:lumMod val="9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317" y="281175"/>
            <a:ext cx="8093365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2">
                    <a:lumMod val="9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50281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1975212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0281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975212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1502815"/>
            <a:ext cx="8246070" cy="1679755"/>
          </a:xfrm>
        </p:spPr>
        <p:txBody>
          <a:bodyPr>
            <a:normAutofit fontScale="90000"/>
          </a:bodyPr>
          <a:lstStyle/>
          <a:p>
            <a:r>
              <a:rPr lang="es-UY" altLang="lv-LV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LATVIJAS AUGĻKOPJU </a:t>
            </a:r>
            <a:br>
              <a:rPr lang="es-UY" altLang="lv-LV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UY" altLang="lv-LV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ASOCIĀCIJA</a:t>
            </a:r>
            <a:br>
              <a:rPr 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533686-40F7-44BC-ABBB-6CCF598B29C1}"/>
              </a:ext>
            </a:extLst>
          </p:cNvPr>
          <p:cNvSpPr txBox="1"/>
          <p:nvPr/>
        </p:nvSpPr>
        <p:spPr>
          <a:xfrm>
            <a:off x="6404460" y="4709620"/>
            <a:ext cx="26963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2019.gads 1.marts, </a:t>
            </a:r>
            <a:r>
              <a:rPr lang="en-US" dirty="0" err="1">
                <a:solidFill>
                  <a:schemeClr val="bg1"/>
                </a:solidFill>
              </a:rPr>
              <a:t>Bulduri</a:t>
            </a:r>
            <a:endParaRPr lang="lv-LV" dirty="0">
              <a:solidFill>
                <a:schemeClr val="bg1"/>
              </a:solidFill>
            </a:endParaRPr>
          </a:p>
          <a:p>
            <a:endParaRPr lang="lv-LV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DFE39A-A852-4AB2-A256-6A6CF5CC42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18756"/>
            <a:ext cx="1189157" cy="11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2882E5-FE1B-46C3-BAD2-AEB8C05DAD24}"/>
              </a:ext>
            </a:extLst>
          </p:cNvPr>
          <p:cNvSpPr txBox="1"/>
          <p:nvPr/>
        </p:nvSpPr>
        <p:spPr>
          <a:xfrm>
            <a:off x="4113885" y="128470"/>
            <a:ext cx="4877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Latvijas </a:t>
            </a:r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aug</a:t>
            </a:r>
            <a:r>
              <a:rPr lang="lv-LV" b="1" dirty="0">
                <a:solidFill>
                  <a:schemeClr val="bg1"/>
                </a:solidFill>
                <a:latin typeface="Arial Black" panose="020B0A04020102020204" pitchFamily="34" charset="0"/>
              </a:rPr>
              <a:t>ļ</a:t>
            </a:r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kopības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nozares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kooperatīvu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rādītāji</a:t>
            </a:r>
            <a:endParaRPr lang="lv-LV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95A8054-47D6-4869-BFC2-2F895BDA8D77}"/>
              </a:ext>
            </a:extLst>
          </p:cNvPr>
          <p:cNvSpPr/>
          <p:nvPr/>
        </p:nvSpPr>
        <p:spPr>
          <a:xfrm>
            <a:off x="4113885" y="1960930"/>
            <a:ext cx="22905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lv-LV" b="1" dirty="0">
                <a:latin typeface="Calibri" panose="020F0502020204030204" pitchFamily="34" charset="0"/>
                <a:ea typeface="Calibri" panose="020F0502020204030204" pitchFamily="34" charset="0"/>
              </a:rPr>
              <a:t>Augļu nams realizētā 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lv-LV" b="1" dirty="0">
                <a:latin typeface="Calibri" panose="020F0502020204030204" pitchFamily="34" charset="0"/>
                <a:ea typeface="Calibri" panose="020F0502020204030204" pitchFamily="34" charset="0"/>
              </a:rPr>
              <a:t>produkcija</a:t>
            </a:r>
          </a:p>
          <a:p>
            <a:pPr>
              <a:spcAft>
                <a:spcPts val="0"/>
              </a:spcAft>
            </a:pPr>
            <a:r>
              <a:rPr lang="lv-LV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lv-LV" dirty="0">
                <a:latin typeface="Calibri" panose="020F0502020204030204" pitchFamily="34" charset="0"/>
                <a:ea typeface="Calibri" panose="020F0502020204030204" pitchFamily="34" charset="0"/>
              </a:rPr>
              <a:t>2018.g.- 386 t</a:t>
            </a:r>
          </a:p>
          <a:p>
            <a:pPr>
              <a:spcAft>
                <a:spcPts val="0"/>
              </a:spcAft>
            </a:pPr>
            <a:r>
              <a:rPr lang="lv-LV" dirty="0">
                <a:latin typeface="Calibri" panose="020F0502020204030204" pitchFamily="34" charset="0"/>
                <a:ea typeface="Calibri" panose="020F0502020204030204" pitchFamily="34" charset="0"/>
              </a:rPr>
              <a:t>2017.g.- 323 t</a:t>
            </a:r>
          </a:p>
          <a:p>
            <a:pPr>
              <a:spcAft>
                <a:spcPts val="0"/>
              </a:spcAft>
            </a:pPr>
            <a:r>
              <a:rPr lang="lv-LV" dirty="0">
                <a:latin typeface="Calibri" panose="020F0502020204030204" pitchFamily="34" charset="0"/>
                <a:ea typeface="Calibri" panose="020F0502020204030204" pitchFamily="34" charset="0"/>
              </a:rPr>
              <a:t>2016.g.- 339 t</a:t>
            </a:r>
          </a:p>
          <a:p>
            <a:pPr>
              <a:spcAft>
                <a:spcPts val="0"/>
              </a:spcAft>
            </a:pPr>
            <a:r>
              <a:rPr lang="lv-LV" dirty="0">
                <a:latin typeface="Calibri" panose="020F0502020204030204" pitchFamily="34" charset="0"/>
                <a:ea typeface="Calibri" panose="020F0502020204030204" pitchFamily="34" charset="0"/>
              </a:rPr>
              <a:t>2015.g.- 235 t</a:t>
            </a:r>
          </a:p>
          <a:p>
            <a:pPr>
              <a:spcAft>
                <a:spcPts val="0"/>
              </a:spcAft>
            </a:pPr>
            <a:r>
              <a:rPr lang="lv-LV" dirty="0">
                <a:latin typeface="Calibri" panose="020F0502020204030204" pitchFamily="34" charset="0"/>
                <a:ea typeface="Calibri" panose="020F0502020204030204" pitchFamily="34" charset="0"/>
              </a:rPr>
              <a:t>2014.g.- 240 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D2FE43-4A3B-46E3-8E11-501D8AF770B0}"/>
              </a:ext>
            </a:extLst>
          </p:cNvPr>
          <p:cNvSpPr txBox="1"/>
          <p:nvPr/>
        </p:nvSpPr>
        <p:spPr>
          <a:xfrm>
            <a:off x="6427766" y="2571750"/>
            <a:ext cx="24432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Zelta</a:t>
            </a:r>
            <a:r>
              <a:rPr lang="en-US" b="1" dirty="0"/>
              <a:t> </a:t>
            </a:r>
            <a:r>
              <a:rPr lang="en-US" b="1" dirty="0" err="1"/>
              <a:t>ābele</a:t>
            </a:r>
            <a:r>
              <a:rPr lang="en-US" b="1" dirty="0"/>
              <a:t> </a:t>
            </a:r>
            <a:r>
              <a:rPr lang="en-US" b="1" dirty="0" err="1"/>
              <a:t>apgrozījums</a:t>
            </a:r>
            <a:endParaRPr lang="en-US" b="1" dirty="0"/>
          </a:p>
          <a:p>
            <a:r>
              <a:rPr lang="en-US" b="1" dirty="0"/>
              <a:t>Eur</a:t>
            </a:r>
          </a:p>
          <a:p>
            <a:endParaRPr lang="en-US" sz="1400" b="1" dirty="0"/>
          </a:p>
          <a:p>
            <a:r>
              <a:rPr lang="en-US" dirty="0">
                <a:latin typeface="+mj-lt"/>
              </a:rPr>
              <a:t>2018.g. – 579771</a:t>
            </a:r>
          </a:p>
          <a:p>
            <a:r>
              <a:rPr lang="en-US" dirty="0">
                <a:latin typeface="+mj-lt"/>
              </a:rPr>
              <a:t>2017.g. – </a:t>
            </a:r>
            <a:r>
              <a:rPr lang="lv-LV" dirty="0"/>
              <a:t>508864 </a:t>
            </a:r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2016.g. – 427380</a:t>
            </a:r>
          </a:p>
          <a:p>
            <a:r>
              <a:rPr lang="en-US" dirty="0">
                <a:latin typeface="+mj-lt"/>
              </a:rPr>
              <a:t>2015.g. – 421250</a:t>
            </a:r>
          </a:p>
          <a:p>
            <a:r>
              <a:rPr lang="en-US" dirty="0">
                <a:latin typeface="+mj-lt"/>
              </a:rPr>
              <a:t>2014.g. – 336874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C5FB36-747F-4813-B7DF-B5CA33123B8C}"/>
              </a:ext>
            </a:extLst>
          </p:cNvPr>
          <p:cNvSpPr txBox="1"/>
          <p:nvPr/>
        </p:nvSpPr>
        <p:spPr>
          <a:xfrm>
            <a:off x="296260" y="1197405"/>
            <a:ext cx="320680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BOK </a:t>
            </a:r>
            <a:r>
              <a:rPr lang="en-US" b="1" dirty="0" err="1"/>
              <a:t>realizētā</a:t>
            </a:r>
            <a:r>
              <a:rPr lang="en-US" b="1" dirty="0"/>
              <a:t> </a:t>
            </a:r>
            <a:r>
              <a:rPr lang="en-US" b="1" dirty="0" err="1"/>
              <a:t>produkcija</a:t>
            </a:r>
            <a:endParaRPr lang="en-US" b="1" dirty="0"/>
          </a:p>
          <a:p>
            <a:endParaRPr lang="en-US" b="1" dirty="0"/>
          </a:p>
          <a:p>
            <a:endParaRPr lang="en-US" sz="1200" b="1" dirty="0"/>
          </a:p>
          <a:p>
            <a:r>
              <a:rPr lang="en-US" dirty="0"/>
              <a:t>2018.g. – 225t, t.sk. 68t – </a:t>
            </a:r>
            <a:r>
              <a:rPr lang="en-US" dirty="0" err="1"/>
              <a:t>sulas</a:t>
            </a:r>
            <a:endParaRPr lang="en-US" dirty="0"/>
          </a:p>
          <a:p>
            <a:r>
              <a:rPr lang="en-US" dirty="0"/>
              <a:t>2017.g. – 231t, t.sk. 75t – </a:t>
            </a:r>
            <a:r>
              <a:rPr lang="en-US" dirty="0" err="1"/>
              <a:t>sulas</a:t>
            </a:r>
            <a:r>
              <a:rPr lang="lv-LV" dirty="0"/>
              <a:t> </a:t>
            </a:r>
            <a:endParaRPr lang="en-US" dirty="0"/>
          </a:p>
          <a:p>
            <a:r>
              <a:rPr lang="en-US" dirty="0"/>
              <a:t>2016.g. – 211t, t.sk. 71t – </a:t>
            </a:r>
            <a:r>
              <a:rPr lang="en-US" dirty="0" err="1"/>
              <a:t>sulas</a:t>
            </a:r>
            <a:endParaRPr lang="en-US" dirty="0"/>
          </a:p>
          <a:p>
            <a:r>
              <a:rPr lang="en-US" dirty="0"/>
              <a:t>2015.g. – 201t, t.sk. 73t – </a:t>
            </a:r>
            <a:r>
              <a:rPr lang="en-US" dirty="0" err="1"/>
              <a:t>sulas</a:t>
            </a:r>
            <a:endParaRPr lang="en-US" dirty="0"/>
          </a:p>
          <a:p>
            <a:r>
              <a:rPr lang="en-US" dirty="0"/>
              <a:t>2014.g. – 205t, t.sk. 72t – </a:t>
            </a:r>
            <a:r>
              <a:rPr lang="en-US" dirty="0" err="1"/>
              <a:t>sulas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43441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DFD8A25-4EAC-461D-A9B1-D359257A3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266114"/>
              </p:ext>
            </p:extLst>
          </p:nvPr>
        </p:nvGraphicFramePr>
        <p:xfrm>
          <a:off x="1212491" y="1144588"/>
          <a:ext cx="7177134" cy="3717740"/>
        </p:xfrm>
        <a:graphic>
          <a:graphicData uri="http://schemas.openxmlformats.org/drawingml/2006/table">
            <a:tbl>
              <a:tblPr/>
              <a:tblGrid>
                <a:gridCol w="1669100">
                  <a:extLst>
                    <a:ext uri="{9D8B030D-6E8A-4147-A177-3AD203B41FA5}">
                      <a16:colId xmlns:a16="http://schemas.microsoft.com/office/drawing/2014/main" val="2761496061"/>
                    </a:ext>
                  </a:extLst>
                </a:gridCol>
                <a:gridCol w="1001461">
                  <a:extLst>
                    <a:ext uri="{9D8B030D-6E8A-4147-A177-3AD203B41FA5}">
                      <a16:colId xmlns:a16="http://schemas.microsoft.com/office/drawing/2014/main" val="2113087603"/>
                    </a:ext>
                  </a:extLst>
                </a:gridCol>
                <a:gridCol w="1299768">
                  <a:extLst>
                    <a:ext uri="{9D8B030D-6E8A-4147-A177-3AD203B41FA5}">
                      <a16:colId xmlns:a16="http://schemas.microsoft.com/office/drawing/2014/main" val="1114507527"/>
                    </a:ext>
                  </a:extLst>
                </a:gridCol>
                <a:gridCol w="1129546">
                  <a:extLst>
                    <a:ext uri="{9D8B030D-6E8A-4147-A177-3AD203B41FA5}">
                      <a16:colId xmlns:a16="http://schemas.microsoft.com/office/drawing/2014/main" val="1822334111"/>
                    </a:ext>
                  </a:extLst>
                </a:gridCol>
                <a:gridCol w="2077259">
                  <a:extLst>
                    <a:ext uri="{9D8B030D-6E8A-4147-A177-3AD203B41FA5}">
                      <a16:colId xmlns:a16="http://schemas.microsoft.com/office/drawing/2014/main" val="16612153"/>
                    </a:ext>
                  </a:extLst>
                </a:gridCol>
              </a:tblGrid>
              <a:tr h="323282">
                <a:tc gridSpan="3">
                  <a:txBody>
                    <a:bodyPr/>
                    <a:lstStyle/>
                    <a:p>
                      <a:endParaRPr lang="lv-LV" sz="1000" dirty="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57296"/>
                  </a:ext>
                </a:extLst>
              </a:tr>
              <a:tr h="161640">
                <a:tc>
                  <a:txBody>
                    <a:bodyPr/>
                    <a:lstStyle/>
                    <a:p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2166503"/>
                  </a:ext>
                </a:extLst>
              </a:tr>
              <a:tr h="808204">
                <a:tc>
                  <a:txBody>
                    <a:bodyPr/>
                    <a:lstStyle/>
                    <a:p>
                      <a:pPr algn="ctr"/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</a:rPr>
                        <a:t>  </a:t>
                      </a:r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solidFill>
                            <a:srgbClr val="000000"/>
                          </a:solidFill>
                          <a:effectLst/>
                        </a:rPr>
                        <a:t>Saimniecības </a:t>
                      </a:r>
                      <a:endParaRPr lang="lv-LV" sz="1000" dirty="0">
                        <a:effectLst/>
                      </a:endParaRPr>
                    </a:p>
                  </a:txBody>
                  <a:tcPr marL="36892" marR="3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solidFill>
                            <a:srgbClr val="000000"/>
                          </a:solidFill>
                          <a:effectLst/>
                        </a:rPr>
                        <a:t>Sezonas laukstrādnieki </a:t>
                      </a:r>
                      <a:endParaRPr lang="lv-LV" sz="1000" dirty="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solidFill>
                            <a:srgbClr val="000000"/>
                          </a:solidFill>
                          <a:effectLst/>
                        </a:rPr>
                        <a:t>Sezonas laukstrādnieku ienākums (</a:t>
                      </a:r>
                      <a:r>
                        <a:rPr lang="lv-LV" sz="1000" i="1" dirty="0" err="1">
                          <a:solidFill>
                            <a:srgbClr val="000000"/>
                          </a:solidFill>
                          <a:effectLst/>
                        </a:rPr>
                        <a:t>euro</a:t>
                      </a:r>
                      <a:r>
                        <a:rPr lang="lv-LV" sz="1000" dirty="0">
                          <a:solidFill>
                            <a:srgbClr val="000000"/>
                          </a:solidFill>
                          <a:effectLst/>
                        </a:rPr>
                        <a:t>) </a:t>
                      </a:r>
                      <a:endParaRPr lang="lv-LV" sz="1000" dirty="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solidFill>
                            <a:srgbClr val="000000"/>
                          </a:solidFill>
                          <a:effectLst/>
                        </a:rPr>
                        <a:t>Sezonas laukstrādnieku ienākuma nodoklis (</a:t>
                      </a:r>
                      <a:r>
                        <a:rPr lang="lv-LV" sz="1000" i="1" dirty="0" err="1">
                          <a:solidFill>
                            <a:srgbClr val="000000"/>
                          </a:solidFill>
                          <a:effectLst/>
                        </a:rPr>
                        <a:t>euro</a:t>
                      </a:r>
                      <a:r>
                        <a:rPr lang="lv-LV" sz="1000" dirty="0">
                          <a:solidFill>
                            <a:srgbClr val="000000"/>
                          </a:solidFill>
                          <a:effectLst/>
                        </a:rPr>
                        <a:t>) </a:t>
                      </a:r>
                      <a:endParaRPr lang="lv-LV" sz="1000" dirty="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792386"/>
                  </a:ext>
                </a:extLst>
              </a:tr>
              <a:tr h="323282">
                <a:tc>
                  <a:txBody>
                    <a:bodyPr/>
                    <a:lstStyle/>
                    <a:p>
                      <a:pPr algn="r"/>
                      <a:r>
                        <a:rPr lang="lv-LV" sz="1100" b="1" dirty="0">
                          <a:solidFill>
                            <a:schemeClr val="tx1"/>
                          </a:solidFill>
                          <a:effectLst/>
                        </a:rPr>
                        <a:t>2014 </a:t>
                      </a:r>
                    </a:p>
                  </a:txBody>
                  <a:tcPr marL="36892" marR="3689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>
                          <a:solidFill>
                            <a:srgbClr val="808080"/>
                          </a:solidFill>
                          <a:effectLst/>
                        </a:rPr>
                        <a:t>89 </a:t>
                      </a:r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>
                          <a:solidFill>
                            <a:srgbClr val="808080"/>
                          </a:solidFill>
                          <a:effectLst/>
                        </a:rPr>
                        <a:t>1 804 </a:t>
                      </a:r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solidFill>
                            <a:srgbClr val="808080"/>
                          </a:solidFill>
                          <a:effectLst/>
                        </a:rPr>
                        <a:t>                     40 528,00 </a:t>
                      </a:r>
                      <a:endParaRPr lang="lv-LV" sz="1000" dirty="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239920"/>
                  </a:ext>
                </a:extLst>
              </a:tr>
              <a:tr h="323282">
                <a:tc>
                  <a:txBody>
                    <a:bodyPr/>
                    <a:lstStyle/>
                    <a:p>
                      <a:pPr algn="r"/>
                      <a:r>
                        <a:rPr lang="lv-LV" sz="1100" b="1" dirty="0">
                          <a:solidFill>
                            <a:schemeClr val="tx1"/>
                          </a:solidFill>
                          <a:effectLst/>
                        </a:rPr>
                        <a:t>2015 </a:t>
                      </a:r>
                    </a:p>
                  </a:txBody>
                  <a:tcPr marL="36892" marR="3689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</a:rPr>
                        <a:t>135 </a:t>
                      </a:r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</a:rPr>
                        <a:t>2 681 </a:t>
                      </a:r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</a:rPr>
                        <a:t>        549 014,00 </a:t>
                      </a:r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solidFill>
                            <a:srgbClr val="000000"/>
                          </a:solidFill>
                          <a:effectLst/>
                        </a:rPr>
                        <a:t>                     83 926,00 </a:t>
                      </a:r>
                      <a:endParaRPr lang="lv-LV" sz="1000" dirty="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355344"/>
                  </a:ext>
                </a:extLst>
              </a:tr>
              <a:tr h="323282">
                <a:tc>
                  <a:txBody>
                    <a:bodyPr/>
                    <a:lstStyle/>
                    <a:p>
                      <a:pPr algn="r"/>
                      <a:r>
                        <a:rPr lang="lv-LV" sz="1100" b="1" dirty="0">
                          <a:solidFill>
                            <a:schemeClr val="tx1"/>
                          </a:solidFill>
                          <a:effectLst/>
                        </a:rPr>
                        <a:t>2016 </a:t>
                      </a:r>
                    </a:p>
                  </a:txBody>
                  <a:tcPr marL="36892" marR="3689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</a:rPr>
                        <a:t>151 </a:t>
                      </a:r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</a:rPr>
                        <a:t>2 733 </a:t>
                      </a:r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</a:rPr>
                        <a:t>        706 836,18 </a:t>
                      </a:r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dirty="0">
                          <a:solidFill>
                            <a:srgbClr val="000000"/>
                          </a:solidFill>
                          <a:effectLst/>
                        </a:rPr>
                        <a:t>107 575,85 </a:t>
                      </a:r>
                      <a:endParaRPr lang="lv-LV" sz="1000" dirty="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459212"/>
                  </a:ext>
                </a:extLst>
              </a:tr>
              <a:tr h="323282">
                <a:tc>
                  <a:txBody>
                    <a:bodyPr/>
                    <a:lstStyle/>
                    <a:p>
                      <a:pPr algn="r"/>
                      <a:r>
                        <a:rPr lang="lv-LV" sz="1100" b="1" dirty="0">
                          <a:solidFill>
                            <a:schemeClr val="tx1"/>
                          </a:solidFill>
                          <a:effectLst/>
                        </a:rPr>
                        <a:t>2017 </a:t>
                      </a:r>
                    </a:p>
                  </a:txBody>
                  <a:tcPr marL="36892" marR="3689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</a:rPr>
                        <a:t>166 </a:t>
                      </a:r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</a:rPr>
                        <a:t>2 763 </a:t>
                      </a:r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000">
                          <a:solidFill>
                            <a:srgbClr val="000000"/>
                          </a:solidFill>
                          <a:effectLst/>
                        </a:rPr>
                        <a:t>        923 314,73 </a:t>
                      </a:r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dirty="0">
                          <a:solidFill>
                            <a:srgbClr val="000000"/>
                          </a:solidFill>
                          <a:effectLst/>
                        </a:rPr>
                        <a:t>139 972,62 </a:t>
                      </a:r>
                      <a:endParaRPr lang="lv-LV" sz="1000" dirty="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493627"/>
                  </a:ext>
                </a:extLst>
              </a:tr>
              <a:tr h="323282">
                <a:tc>
                  <a:txBody>
                    <a:bodyPr/>
                    <a:lstStyle/>
                    <a:p>
                      <a:pPr algn="r"/>
                      <a:r>
                        <a:rPr lang="lv-LV" sz="1100" b="1" dirty="0">
                          <a:solidFill>
                            <a:schemeClr val="tx1"/>
                          </a:solidFill>
                          <a:effectLst/>
                        </a:rPr>
                        <a:t>2018 </a:t>
                      </a:r>
                    </a:p>
                  </a:txBody>
                  <a:tcPr marL="36892" marR="3689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b="1">
                          <a:solidFill>
                            <a:srgbClr val="000000"/>
                          </a:solidFill>
                          <a:effectLst/>
                        </a:rPr>
                        <a:t>186 </a:t>
                      </a:r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b="1">
                          <a:solidFill>
                            <a:srgbClr val="000000"/>
                          </a:solidFill>
                          <a:effectLst/>
                        </a:rPr>
                        <a:t>2 516 </a:t>
                      </a:r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000" b="1">
                          <a:solidFill>
                            <a:srgbClr val="000000"/>
                          </a:solidFill>
                          <a:effectLst/>
                        </a:rPr>
                        <a:t>     1 116 514,13 </a:t>
                      </a:r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000" b="1" dirty="0">
                          <a:solidFill>
                            <a:srgbClr val="000000"/>
                          </a:solidFill>
                          <a:effectLst/>
                        </a:rPr>
                        <a:t>168 528,89 </a:t>
                      </a:r>
                      <a:endParaRPr lang="lv-LV" sz="1000" dirty="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57674"/>
                  </a:ext>
                </a:extLst>
              </a:tr>
              <a:tr h="323282">
                <a:tc>
                  <a:txBody>
                    <a:bodyPr/>
                    <a:lstStyle/>
                    <a:p>
                      <a:pPr algn="r"/>
                      <a:r>
                        <a:rPr lang="lv-LV" sz="1100" b="1" dirty="0">
                          <a:solidFill>
                            <a:schemeClr val="tx1"/>
                          </a:solidFill>
                          <a:effectLst/>
                        </a:rPr>
                        <a:t>Sasniedzamais rādītājs </a:t>
                      </a:r>
                    </a:p>
                  </a:txBody>
                  <a:tcPr marL="36892" marR="3689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1000" u="sng">
                          <a:solidFill>
                            <a:srgbClr val="000000"/>
                          </a:solidFill>
                          <a:effectLst/>
                        </a:rPr>
                        <a:t>  </a:t>
                      </a:r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</a:rPr>
                        <a:t>7 700 </a:t>
                      </a:r>
                      <a:endParaRPr lang="lv-LV" sz="1200" b="1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</a:rPr>
                        <a:t>  </a:t>
                      </a:r>
                      <a:endParaRPr lang="lv-LV" sz="1200" b="1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</a:rPr>
                        <a:t>                  370 000,00 </a:t>
                      </a:r>
                      <a:endParaRPr lang="lv-LV" sz="1200" b="1" dirty="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391703"/>
                  </a:ext>
                </a:extLst>
              </a:tr>
              <a:tr h="484922">
                <a:tc>
                  <a:txBody>
                    <a:bodyPr/>
                    <a:lstStyle/>
                    <a:p>
                      <a:pPr algn="r"/>
                      <a:r>
                        <a:rPr lang="lv-LV" sz="1100" b="1" dirty="0">
                          <a:solidFill>
                            <a:schemeClr val="tx1"/>
                          </a:solidFill>
                          <a:effectLst/>
                        </a:rPr>
                        <a:t>Starpība </a:t>
                      </a:r>
                    </a:p>
                  </a:txBody>
                  <a:tcPr marL="36892" marR="3689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lv-LV" sz="1000">
                        <a:effectLst/>
                      </a:endParaRPr>
                    </a:p>
                  </a:txBody>
                  <a:tcPr marL="36892" marR="3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1">
                          <a:solidFill>
                            <a:srgbClr val="C00000"/>
                          </a:solidFill>
                          <a:effectLst/>
                        </a:rPr>
                        <a:t>-                    5 184 </a:t>
                      </a:r>
                      <a:endParaRPr lang="lv-LV" sz="1200" b="1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200" b="1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1200" b="1" dirty="0">
                          <a:solidFill>
                            <a:srgbClr val="C00000"/>
                          </a:solidFill>
                          <a:effectLst/>
                        </a:rPr>
                        <a:t>-                 201 471,11 </a:t>
                      </a:r>
                      <a:endParaRPr lang="lv-LV" sz="1200" b="1" dirty="0">
                        <a:effectLst/>
                      </a:endParaRPr>
                    </a:p>
                  </a:txBody>
                  <a:tcPr marL="36892" marR="3689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209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8DC4E0D3-0287-4DFA-81BB-12AEBB99B39C}"/>
              </a:ext>
            </a:extLst>
          </p:cNvPr>
          <p:cNvSpPr/>
          <p:nvPr/>
        </p:nvSpPr>
        <p:spPr>
          <a:xfrm>
            <a:off x="4419295" y="281172"/>
            <a:ext cx="43502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b="1" dirty="0">
                <a:solidFill>
                  <a:schemeClr val="bg1"/>
                </a:solidFill>
                <a:latin typeface="Arial Black" panose="020B0A04020102020204" pitchFamily="34" charset="0"/>
              </a:rPr>
              <a:t>Sezonas laukstrādnieku nodokļa </a:t>
            </a:r>
            <a:endParaRPr lang="en-US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lv-LV" b="1" dirty="0">
                <a:solidFill>
                  <a:schemeClr val="bg1"/>
                </a:solidFill>
                <a:latin typeface="Arial Black" panose="020B0A04020102020204" pitchFamily="34" charset="0"/>
              </a:rPr>
              <a:t>režīma izpilde </a:t>
            </a:r>
            <a:endParaRPr lang="lv-LV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093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CAE4EDF-EAB6-4D5B-9D14-30E8DDC330B9}"/>
              </a:ext>
            </a:extLst>
          </p:cNvPr>
          <p:cNvSpPr/>
          <p:nvPr/>
        </p:nvSpPr>
        <p:spPr>
          <a:xfrm>
            <a:off x="4419295" y="281172"/>
            <a:ext cx="35092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b="1" dirty="0">
                <a:solidFill>
                  <a:schemeClr val="bg2"/>
                </a:solidFill>
                <a:latin typeface="Arial Black" panose="020B0A04020102020204" pitchFamily="34" charset="0"/>
              </a:rPr>
              <a:t>Latvijas augļkopju aptauja</a:t>
            </a:r>
            <a:endParaRPr lang="lv-LV" dirty="0">
              <a:solidFill>
                <a:schemeClr val="bg2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4D289B7A-FEB9-4C97-9EDD-5FADD8D5C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209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A9C4CF3-5235-4399-9B9D-345341ADA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417821"/>
              </p:ext>
            </p:extLst>
          </p:nvPr>
        </p:nvGraphicFramePr>
        <p:xfrm>
          <a:off x="907079" y="1468250"/>
          <a:ext cx="7482545" cy="3241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93430">
                  <a:extLst>
                    <a:ext uri="{9D8B030D-6E8A-4147-A177-3AD203B41FA5}">
                      <a16:colId xmlns:a16="http://schemas.microsoft.com/office/drawing/2014/main" val="173530281"/>
                    </a:ext>
                  </a:extLst>
                </a:gridCol>
                <a:gridCol w="3789115">
                  <a:extLst>
                    <a:ext uri="{9D8B030D-6E8A-4147-A177-3AD203B41FA5}">
                      <a16:colId xmlns:a16="http://schemas.microsoft.com/office/drawing/2014/main" val="1647490138"/>
                    </a:ext>
                  </a:extLst>
                </a:gridCol>
              </a:tblGrid>
              <a:tr h="325982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Saimniecības lielums ha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0" marR="6440" marT="64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</a:rPr>
                        <a:t>Vai plānojat palielināt platības, stādīt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0" marR="6440" marT="64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224112"/>
                  </a:ext>
                </a:extLst>
              </a:tr>
              <a:tr h="325982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</a:rPr>
                        <a:t>Ražas glabātuves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0" marR="6440" marT="64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u="none" strike="noStrike">
                          <a:effectLst/>
                        </a:rPr>
                        <a:t> </a:t>
                      </a:r>
                      <a:endParaRPr lang="lv-L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0" marR="6440" marT="64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23002"/>
                  </a:ext>
                </a:extLst>
              </a:tr>
              <a:tr h="325982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Ražas šķirojamās, pakojamās iekārtas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0" marR="6440" marT="64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u="none" strike="noStrike">
                          <a:effectLst/>
                        </a:rPr>
                        <a:t> </a:t>
                      </a:r>
                      <a:endParaRPr lang="lv-L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0" marR="6440" marT="64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8713510"/>
                  </a:ext>
                </a:extLst>
              </a:tr>
              <a:tr h="430542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</a:rPr>
                        <a:t>Ražas vākšanas tehnika, ražas transportēšanas mašīnas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0" marR="6440" marT="64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u="none" strike="noStrike">
                          <a:effectLst/>
                        </a:rPr>
                        <a:t> </a:t>
                      </a:r>
                      <a:endParaRPr lang="lv-L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0" marR="6440" marT="64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001305"/>
                  </a:ext>
                </a:extLst>
              </a:tr>
              <a:tr h="325982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Dārzu traktortehnika ( jauda ZS)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0" marR="6440" marT="64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u="none" strike="noStrike">
                          <a:effectLst/>
                        </a:rPr>
                        <a:t> </a:t>
                      </a:r>
                      <a:endParaRPr lang="lv-L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0" marR="6440" marT="64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9684323"/>
                  </a:ext>
                </a:extLst>
              </a:tr>
              <a:tr h="528952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</a:rPr>
                        <a:t>Dārzu kopšanas tehnika frēzes, miglotāji, zāles pļāvēji. Kas tieši? Izmēru īpatnības.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0" marR="6440" marT="64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u="none" strike="noStrike" dirty="0">
                          <a:effectLst/>
                        </a:rPr>
                        <a:t> 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0" marR="6440" marT="64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9006785"/>
                  </a:ext>
                </a:extLst>
              </a:tr>
              <a:tr h="325982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Dārza laistīšanas iekārtas un sistēmas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0" marR="6440" marT="64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u="none" strike="noStrike">
                          <a:effectLst/>
                        </a:rPr>
                        <a:t> </a:t>
                      </a:r>
                      <a:endParaRPr lang="lv-L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0" marR="6440" marT="64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36777"/>
                  </a:ext>
                </a:extLst>
              </a:tr>
              <a:tr h="325982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>
                          <a:effectLst/>
                        </a:rPr>
                        <a:t>Pret salnu aizsardzības sistēmas.</a:t>
                      </a:r>
                      <a:endParaRPr lang="lv-LV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0" marR="6440" marT="64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u="none" strike="noStrike">
                          <a:effectLst/>
                        </a:rPr>
                        <a:t> </a:t>
                      </a:r>
                      <a:endParaRPr lang="lv-L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0" marR="6440" marT="64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507591"/>
                  </a:ext>
                </a:extLst>
              </a:tr>
              <a:tr h="325982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</a:rPr>
                        <a:t>Cits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0" marR="6440" marT="64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u="none" strike="noStrike" dirty="0">
                          <a:effectLst/>
                        </a:rPr>
                        <a:t> 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0" marR="6440" marT="64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712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309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FA163-B1D6-4AE4-A8FC-16E291B150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Paldies</a:t>
            </a:r>
            <a:r>
              <a:rPr lang="en-US" dirty="0"/>
              <a:t> par </a:t>
            </a:r>
            <a:r>
              <a:rPr lang="en-US" dirty="0" err="1"/>
              <a:t>uzmanību</a:t>
            </a:r>
            <a:r>
              <a:rPr lang="en-US" dirty="0"/>
              <a:t>!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14842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2D3E0B8-A59A-431A-B522-71E0188DE9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046831"/>
              </p:ext>
            </p:extLst>
          </p:nvPr>
        </p:nvGraphicFramePr>
        <p:xfrm>
          <a:off x="601670" y="1044701"/>
          <a:ext cx="7940659" cy="3206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93135">
                  <a:extLst>
                    <a:ext uri="{9D8B030D-6E8A-4147-A177-3AD203B41FA5}">
                      <a16:colId xmlns:a16="http://schemas.microsoft.com/office/drawing/2014/main" val="1102735187"/>
                    </a:ext>
                  </a:extLst>
                </a:gridCol>
                <a:gridCol w="1027380">
                  <a:extLst>
                    <a:ext uri="{9D8B030D-6E8A-4147-A177-3AD203B41FA5}">
                      <a16:colId xmlns:a16="http://schemas.microsoft.com/office/drawing/2014/main" val="1572690750"/>
                    </a:ext>
                  </a:extLst>
                </a:gridCol>
                <a:gridCol w="1180036">
                  <a:extLst>
                    <a:ext uri="{9D8B030D-6E8A-4147-A177-3AD203B41FA5}">
                      <a16:colId xmlns:a16="http://schemas.microsoft.com/office/drawing/2014/main" val="3119140036"/>
                    </a:ext>
                  </a:extLst>
                </a:gridCol>
                <a:gridCol w="1180036">
                  <a:extLst>
                    <a:ext uri="{9D8B030D-6E8A-4147-A177-3AD203B41FA5}">
                      <a16:colId xmlns:a16="http://schemas.microsoft.com/office/drawing/2014/main" val="3991494486"/>
                    </a:ext>
                  </a:extLst>
                </a:gridCol>
                <a:gridCol w="1180036">
                  <a:extLst>
                    <a:ext uri="{9D8B030D-6E8A-4147-A177-3AD203B41FA5}">
                      <a16:colId xmlns:a16="http://schemas.microsoft.com/office/drawing/2014/main" val="1413712992"/>
                    </a:ext>
                  </a:extLst>
                </a:gridCol>
                <a:gridCol w="1180036">
                  <a:extLst>
                    <a:ext uri="{9D8B030D-6E8A-4147-A177-3AD203B41FA5}">
                      <a16:colId xmlns:a16="http://schemas.microsoft.com/office/drawing/2014/main" val="942140634"/>
                    </a:ext>
                  </a:extLst>
                </a:gridCol>
              </a:tblGrid>
              <a:tr h="458115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u="none" strike="noStrike" dirty="0">
                          <a:effectLst/>
                        </a:rPr>
                        <a:t>Gads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u="none" strike="noStrike" dirty="0">
                          <a:effectLst/>
                        </a:rPr>
                        <a:t>2014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u="none" strike="noStrike" dirty="0">
                          <a:effectLst/>
                        </a:rPr>
                        <a:t>2015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u="none" strike="noStrike" dirty="0">
                          <a:effectLst/>
                        </a:rPr>
                        <a:t>2016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u="none" strike="noStrike" dirty="0">
                          <a:effectLst/>
                        </a:rPr>
                        <a:t>2017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u="none" strike="noStrike" dirty="0">
                          <a:effectLst/>
                        </a:rPr>
                        <a:t>2018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40206445"/>
                  </a:ext>
                </a:extLst>
              </a:tr>
              <a:tr h="458115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u="none" strike="noStrike" dirty="0">
                          <a:effectLst/>
                        </a:rPr>
                        <a:t>Ābeles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1782.32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2975.34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2969.86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2852.73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2836.62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1969"/>
                  </a:ext>
                </a:extLst>
              </a:tr>
              <a:tr h="458115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u="none" strike="noStrike">
                          <a:effectLst/>
                        </a:rPr>
                        <a:t>Bumbieres</a:t>
                      </a:r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134.89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161.16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160.5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159.42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155.95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34232460"/>
                  </a:ext>
                </a:extLst>
              </a:tr>
              <a:tr h="458115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u="none" strike="noStrike" dirty="0">
                          <a:effectLst/>
                        </a:rPr>
                        <a:t>Krūmcidonijas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107.13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160.74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228.65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312.81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467.33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011375"/>
                  </a:ext>
                </a:extLst>
              </a:tr>
              <a:tr h="458115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u="none" strike="noStrike" dirty="0">
                          <a:effectLst/>
                        </a:rPr>
                        <a:t>Smiltsērkšķis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Nav </a:t>
                      </a:r>
                      <a:r>
                        <a:rPr lang="en-US" sz="1800" u="none" strike="noStrike" dirty="0" err="1">
                          <a:effectLst/>
                        </a:rPr>
                        <a:t>datu</a:t>
                      </a:r>
                      <a:r>
                        <a:rPr lang="lv-LV" sz="1800" u="none" strike="noStrike" dirty="0">
                          <a:effectLst/>
                        </a:rPr>
                        <a:t> 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515.29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798.97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959.71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1127.48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11780461"/>
                  </a:ext>
                </a:extLst>
              </a:tr>
              <a:tr h="458115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u="none" strike="noStrike">
                          <a:effectLst/>
                        </a:rPr>
                        <a:t>Krūmmellenes</a:t>
                      </a:r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237.75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260.17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297.23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300.98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318.19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24214198"/>
                  </a:ext>
                </a:extLst>
              </a:tr>
              <a:tr h="458115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u="none" strike="noStrike" dirty="0" err="1">
                          <a:effectLst/>
                        </a:rPr>
                        <a:t>Lielogu</a:t>
                      </a:r>
                      <a:r>
                        <a:rPr lang="lv-LV" sz="1800" b="1" u="none" strike="noStrike" dirty="0">
                          <a:effectLst/>
                        </a:rPr>
                        <a:t> dzērvenes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 </a:t>
                      </a:r>
                      <a:r>
                        <a:rPr lang="en-US" sz="1800" u="none" strike="noStrike" dirty="0">
                          <a:effectLst/>
                        </a:rPr>
                        <a:t>Nav </a:t>
                      </a:r>
                      <a:r>
                        <a:rPr lang="en-US" sz="1800" u="none" strike="noStrike" dirty="0" err="1">
                          <a:effectLst/>
                        </a:rPr>
                        <a:t>datu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126.73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142.45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144.79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171.63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83300423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26E4B648-67D0-40C2-BA1B-A4840C660695}"/>
              </a:ext>
            </a:extLst>
          </p:cNvPr>
          <p:cNvSpPr/>
          <p:nvPr/>
        </p:nvSpPr>
        <p:spPr>
          <a:xfrm>
            <a:off x="4129025" y="281175"/>
            <a:ext cx="4399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Platību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izmai</a:t>
            </a:r>
            <a:r>
              <a:rPr lang="lv-LV" b="1" dirty="0">
                <a:solidFill>
                  <a:schemeClr val="bg1"/>
                </a:solidFill>
                <a:latin typeface="Arial Black" panose="020B0A04020102020204" pitchFamily="34" charset="0"/>
              </a:rPr>
              <a:t>ņ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as 2014.-2018.gads</a:t>
            </a:r>
            <a:endParaRPr lang="lv-LV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A8138F2-F5A9-4543-B0F7-849426DE6D8F}"/>
              </a:ext>
            </a:extLst>
          </p:cNvPr>
          <p:cNvSpPr/>
          <p:nvPr/>
        </p:nvSpPr>
        <p:spPr>
          <a:xfrm>
            <a:off x="3671651" y="281175"/>
            <a:ext cx="54973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Projekti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ilggadīgo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stādījumu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ierīkošanai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2015.-2018.gads</a:t>
            </a:r>
            <a:endParaRPr lang="lv-LV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927C167-5F4A-4BB7-BDC0-08C4B884A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1808226"/>
            <a:ext cx="8246070" cy="3054100"/>
          </a:xfrm>
        </p:spPr>
        <p:txBody>
          <a:bodyPr>
            <a:normAutofit/>
          </a:bodyPr>
          <a:lstStyle/>
          <a:p>
            <a:r>
              <a:rPr lang="en-US" sz="1800" dirty="0"/>
              <a:t>No 2015.g. </a:t>
            </a:r>
            <a:r>
              <a:rPr lang="en-US" sz="1800" dirty="0" err="1"/>
              <a:t>līdz</a:t>
            </a:r>
            <a:r>
              <a:rPr lang="en-US" sz="1800" dirty="0"/>
              <a:t> 2018.g. </a:t>
            </a:r>
            <a:r>
              <a:rPr lang="en-US" sz="1800" dirty="0" err="1"/>
              <a:t>aug</a:t>
            </a:r>
            <a:r>
              <a:rPr lang="lv-LV" sz="1800" dirty="0"/>
              <a:t>ļ</a:t>
            </a:r>
            <a:r>
              <a:rPr lang="en-US" sz="1800" dirty="0" err="1"/>
              <a:t>kopības</a:t>
            </a:r>
            <a:r>
              <a:rPr lang="en-US" sz="1800" dirty="0"/>
              <a:t> </a:t>
            </a:r>
            <a:r>
              <a:rPr lang="en-US" sz="1800" dirty="0" err="1"/>
              <a:t>nozarē</a:t>
            </a:r>
            <a:r>
              <a:rPr lang="en-US" sz="1800" dirty="0"/>
              <a:t> </a:t>
            </a:r>
            <a:r>
              <a:rPr lang="en-US" sz="1800" dirty="0" err="1"/>
              <a:t>realizēti</a:t>
            </a:r>
            <a:r>
              <a:rPr lang="en-US" sz="1800" dirty="0"/>
              <a:t> </a:t>
            </a:r>
            <a:r>
              <a:rPr lang="en-US" sz="1800" dirty="0" err="1"/>
              <a:t>ilggadīgo</a:t>
            </a:r>
            <a:r>
              <a:rPr lang="en-US" sz="1800" dirty="0"/>
              <a:t> </a:t>
            </a:r>
            <a:r>
              <a:rPr lang="en-US" sz="1800" dirty="0" err="1"/>
              <a:t>stādījumu</a:t>
            </a:r>
            <a:r>
              <a:rPr lang="en-US" sz="1800" dirty="0"/>
              <a:t> </a:t>
            </a:r>
            <a:r>
              <a:rPr lang="en-US" sz="1800" dirty="0" err="1"/>
              <a:t>ierīkošanas</a:t>
            </a:r>
            <a:r>
              <a:rPr lang="en-US" sz="1800" dirty="0"/>
              <a:t> </a:t>
            </a:r>
            <a:r>
              <a:rPr lang="en-US" sz="1800" dirty="0" err="1"/>
              <a:t>projekti</a:t>
            </a:r>
            <a:r>
              <a:rPr lang="en-US" sz="1800" dirty="0"/>
              <a:t> - </a:t>
            </a:r>
            <a:r>
              <a:rPr lang="en-US" sz="1800" b="1" dirty="0">
                <a:solidFill>
                  <a:srgbClr val="007033"/>
                </a:solidFill>
              </a:rPr>
              <a:t>109</a:t>
            </a:r>
            <a:r>
              <a:rPr lang="en-US" sz="1800" b="1" dirty="0"/>
              <a:t> </a:t>
            </a:r>
          </a:p>
          <a:p>
            <a:r>
              <a:rPr lang="en-US" sz="1800" dirty="0" err="1"/>
              <a:t>Ābe</a:t>
            </a:r>
            <a:r>
              <a:rPr lang="lv-LV" sz="1800" dirty="0"/>
              <a:t>ļ</a:t>
            </a:r>
            <a:r>
              <a:rPr lang="en-US" sz="1800" dirty="0"/>
              <a:t>u </a:t>
            </a:r>
            <a:r>
              <a:rPr lang="en-US" sz="1800" dirty="0" err="1"/>
              <a:t>dārzu</a:t>
            </a:r>
            <a:r>
              <a:rPr lang="en-US" sz="1800" dirty="0"/>
              <a:t> </a:t>
            </a:r>
            <a:r>
              <a:rPr lang="en-US" sz="1800" dirty="0" err="1"/>
              <a:t>ierīkošanas</a:t>
            </a:r>
            <a:r>
              <a:rPr lang="en-US" sz="1800" dirty="0"/>
              <a:t> </a:t>
            </a:r>
            <a:r>
              <a:rPr lang="en-US" sz="1800" dirty="0" err="1"/>
              <a:t>projekti</a:t>
            </a:r>
            <a:r>
              <a:rPr lang="en-US" sz="1800" dirty="0"/>
              <a:t> - No </a:t>
            </a:r>
            <a:r>
              <a:rPr lang="en-US" sz="1800" b="1" dirty="0">
                <a:solidFill>
                  <a:srgbClr val="007033"/>
                </a:solidFill>
              </a:rPr>
              <a:t>13</a:t>
            </a:r>
            <a:r>
              <a:rPr lang="en-US" sz="1800" dirty="0"/>
              <a:t>  </a:t>
            </a:r>
          </a:p>
          <a:p>
            <a:r>
              <a:rPr lang="lv-LV" sz="1800" dirty="0"/>
              <a:t>Pirms projektu īstenošanas šajās saimniecībās bija 189</a:t>
            </a:r>
            <a:r>
              <a:rPr lang="en-US" sz="1800" dirty="0"/>
              <a:t> </a:t>
            </a:r>
            <a:r>
              <a:rPr lang="lv-LV" sz="1800" dirty="0"/>
              <a:t>ha ābeļdārzu (2015</a:t>
            </a:r>
            <a:r>
              <a:rPr lang="en-US" sz="1800" dirty="0"/>
              <a:t>.</a:t>
            </a:r>
            <a:r>
              <a:rPr lang="lv-LV" sz="1800" dirty="0"/>
              <a:t>) pašlaik 237 ha (2018</a:t>
            </a:r>
            <a:r>
              <a:rPr lang="en-US" sz="1800" dirty="0"/>
              <a:t>.</a:t>
            </a:r>
            <a:r>
              <a:rPr lang="lv-LV" sz="1800" dirty="0"/>
              <a:t>)</a:t>
            </a:r>
            <a:r>
              <a:rPr lang="en-US" sz="1800" dirty="0"/>
              <a:t> </a:t>
            </a:r>
          </a:p>
          <a:p>
            <a:r>
              <a:rPr lang="en-US" sz="1800" dirty="0" err="1"/>
              <a:t>Ābe</a:t>
            </a:r>
            <a:r>
              <a:rPr lang="lv-LV" sz="1800" dirty="0"/>
              <a:t>ļ</a:t>
            </a:r>
            <a:r>
              <a:rPr lang="en-US" sz="1800" dirty="0" err="1"/>
              <a:t>dārzu</a:t>
            </a:r>
            <a:r>
              <a:rPr lang="en-US" sz="1800" dirty="0"/>
              <a:t> </a:t>
            </a:r>
            <a:r>
              <a:rPr lang="en-US" sz="1800" dirty="0" err="1"/>
              <a:t>ierīkošana</a:t>
            </a:r>
            <a:r>
              <a:rPr lang="en-US" sz="1800" dirty="0"/>
              <a:t> </a:t>
            </a:r>
            <a:r>
              <a:rPr lang="en-US" sz="1800" dirty="0" err="1"/>
              <a:t>periodā</a:t>
            </a:r>
            <a:r>
              <a:rPr lang="en-US" sz="1800" dirty="0"/>
              <a:t> - </a:t>
            </a:r>
            <a:r>
              <a:rPr lang="en-US" sz="1800" b="1" dirty="0">
                <a:solidFill>
                  <a:srgbClr val="007033"/>
                </a:solidFill>
              </a:rPr>
              <a:t>50ha</a:t>
            </a:r>
            <a:endParaRPr lang="lv-LV" sz="1800" b="1" dirty="0">
              <a:solidFill>
                <a:srgbClr val="007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951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40D8169-B3EF-4D8C-B726-6D46FC61221B}"/>
              </a:ext>
            </a:extLst>
          </p:cNvPr>
          <p:cNvSpPr/>
          <p:nvPr/>
        </p:nvSpPr>
        <p:spPr>
          <a:xfrm>
            <a:off x="4129025" y="281175"/>
            <a:ext cx="4399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Platību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izmai</a:t>
            </a:r>
            <a:r>
              <a:rPr lang="lv-LV" b="1" dirty="0">
                <a:solidFill>
                  <a:schemeClr val="bg1"/>
                </a:solidFill>
                <a:latin typeface="Arial Black" panose="020B0A04020102020204" pitchFamily="34" charset="0"/>
              </a:rPr>
              <a:t>ņ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as 2014.-2018.gads</a:t>
            </a:r>
            <a:endParaRPr lang="lv-LV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AEF27D7-99A4-4D77-A6AA-A313FD7E2E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717009"/>
              </p:ext>
            </p:extLst>
          </p:nvPr>
        </p:nvGraphicFramePr>
        <p:xfrm>
          <a:off x="1365195" y="1502815"/>
          <a:ext cx="6566315" cy="32068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7320">
                  <a:extLst>
                    <a:ext uri="{9D8B030D-6E8A-4147-A177-3AD203B41FA5}">
                      <a16:colId xmlns:a16="http://schemas.microsoft.com/office/drawing/2014/main" val="3935546569"/>
                    </a:ext>
                  </a:extLst>
                </a:gridCol>
                <a:gridCol w="975799">
                  <a:extLst>
                    <a:ext uri="{9D8B030D-6E8A-4147-A177-3AD203B41FA5}">
                      <a16:colId xmlns:a16="http://schemas.microsoft.com/office/drawing/2014/main" val="2029760262"/>
                    </a:ext>
                  </a:extLst>
                </a:gridCol>
                <a:gridCol w="975799">
                  <a:extLst>
                    <a:ext uri="{9D8B030D-6E8A-4147-A177-3AD203B41FA5}">
                      <a16:colId xmlns:a16="http://schemas.microsoft.com/office/drawing/2014/main" val="567164755"/>
                    </a:ext>
                  </a:extLst>
                </a:gridCol>
                <a:gridCol w="975799">
                  <a:extLst>
                    <a:ext uri="{9D8B030D-6E8A-4147-A177-3AD203B41FA5}">
                      <a16:colId xmlns:a16="http://schemas.microsoft.com/office/drawing/2014/main" val="2291380905"/>
                    </a:ext>
                  </a:extLst>
                </a:gridCol>
                <a:gridCol w="975799">
                  <a:extLst>
                    <a:ext uri="{9D8B030D-6E8A-4147-A177-3AD203B41FA5}">
                      <a16:colId xmlns:a16="http://schemas.microsoft.com/office/drawing/2014/main" val="2513407958"/>
                    </a:ext>
                  </a:extLst>
                </a:gridCol>
                <a:gridCol w="975799">
                  <a:extLst>
                    <a:ext uri="{9D8B030D-6E8A-4147-A177-3AD203B41FA5}">
                      <a16:colId xmlns:a16="http://schemas.microsoft.com/office/drawing/2014/main" val="235182592"/>
                    </a:ext>
                  </a:extLst>
                </a:gridCol>
              </a:tblGrid>
              <a:tr h="534468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u="none" strike="noStrike" dirty="0">
                          <a:effectLst/>
                        </a:rPr>
                        <a:t>Gads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u="none" strike="noStrike" dirty="0">
                          <a:effectLst/>
                        </a:rPr>
                        <a:t>2014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u="none" strike="noStrike" dirty="0">
                          <a:effectLst/>
                        </a:rPr>
                        <a:t>2015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u="none" strike="noStrike" dirty="0">
                          <a:effectLst/>
                        </a:rPr>
                        <a:t>2016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u="none" strike="noStrike" dirty="0">
                          <a:effectLst/>
                        </a:rPr>
                        <a:t>2017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u="none" strike="noStrike" dirty="0">
                          <a:effectLst/>
                        </a:rPr>
                        <a:t>2018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42191545"/>
                  </a:ext>
                </a:extLst>
              </a:tr>
              <a:tr h="534468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u="none" strike="noStrike" dirty="0">
                          <a:effectLst/>
                        </a:rPr>
                        <a:t>Upenes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501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597.61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719.69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1019.85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1251.81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35472210"/>
                  </a:ext>
                </a:extLst>
              </a:tr>
              <a:tr h="534468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u="none" strike="noStrike">
                          <a:effectLst/>
                        </a:rPr>
                        <a:t>Ķirši</a:t>
                      </a:r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94.83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132.81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133.86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129.93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120.47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50885998"/>
                  </a:ext>
                </a:extLst>
              </a:tr>
              <a:tr h="534468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u="none" strike="noStrike">
                          <a:effectLst/>
                        </a:rPr>
                        <a:t>Avenes</a:t>
                      </a:r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193.7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209.71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218.96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218.55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221.48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84685654"/>
                  </a:ext>
                </a:extLst>
              </a:tr>
              <a:tr h="534468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u="none" strike="noStrike">
                          <a:effectLst/>
                        </a:rPr>
                        <a:t>Sausserdis</a:t>
                      </a:r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 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 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 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 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10</a:t>
                      </a:r>
                      <a:r>
                        <a:rPr lang="lv-LV" sz="1800" u="none" strike="noStrike" dirty="0">
                          <a:effectLst/>
                        </a:rPr>
                        <a:t> 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65544788"/>
                  </a:ext>
                </a:extLst>
              </a:tr>
              <a:tr h="534468"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u="none" strike="noStrike" dirty="0">
                          <a:effectLst/>
                        </a:rPr>
                        <a:t>Irbene</a:t>
                      </a:r>
                      <a:endParaRPr lang="lv-L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 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 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 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>
                          <a:effectLst/>
                        </a:rPr>
                        <a:t> 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u="none" strike="noStrike" dirty="0">
                          <a:effectLst/>
                        </a:rPr>
                        <a:t> </a:t>
                      </a:r>
                      <a:r>
                        <a:rPr lang="en-US" sz="1800" u="none" strike="noStrike" dirty="0">
                          <a:effectLst/>
                        </a:rPr>
                        <a:t>7</a:t>
                      </a:r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33450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344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2EE657B-D127-4B98-8435-88382A57F2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7938603"/>
              </p:ext>
            </p:extLst>
          </p:nvPr>
        </p:nvGraphicFramePr>
        <p:xfrm>
          <a:off x="601670" y="1197405"/>
          <a:ext cx="7787955" cy="3664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F1D60FD-396E-438B-8A6A-85B3B74D2B94}"/>
              </a:ext>
            </a:extLst>
          </p:cNvPr>
          <p:cNvSpPr txBox="1"/>
          <p:nvPr/>
        </p:nvSpPr>
        <p:spPr>
          <a:xfrm>
            <a:off x="4266590" y="281175"/>
            <a:ext cx="4258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Platību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izmai</a:t>
            </a:r>
            <a:r>
              <a:rPr lang="lv-LV" b="1" dirty="0">
                <a:solidFill>
                  <a:schemeClr val="bg1"/>
                </a:solidFill>
                <a:latin typeface="Arial Black" panose="020B0A04020102020204" pitchFamily="34" charset="0"/>
              </a:rPr>
              <a:t>ņ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as ha 2014. -2018.</a:t>
            </a:r>
            <a:endParaRPr lang="lv-LV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399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9209FB0-E132-4813-9C95-58E282A642F8}"/>
              </a:ext>
            </a:extLst>
          </p:cNvPr>
          <p:cNvSpPr/>
          <p:nvPr/>
        </p:nvSpPr>
        <p:spPr>
          <a:xfrm>
            <a:off x="4266590" y="281175"/>
            <a:ext cx="4258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Platību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izmai</a:t>
            </a:r>
            <a:r>
              <a:rPr lang="lv-LV" b="1" dirty="0">
                <a:solidFill>
                  <a:schemeClr val="bg1"/>
                </a:solidFill>
                <a:latin typeface="Arial Black" panose="020B0A04020102020204" pitchFamily="34" charset="0"/>
              </a:rPr>
              <a:t>ņ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as ha 2014. -2018.</a:t>
            </a:r>
            <a:endParaRPr lang="lv-LV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606C233-BEE5-4443-9617-F1FAF4ED98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976983"/>
              </p:ext>
            </p:extLst>
          </p:nvPr>
        </p:nvGraphicFramePr>
        <p:xfrm>
          <a:off x="754375" y="1197405"/>
          <a:ext cx="7634049" cy="3512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611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E964FD4-BEAF-4DCC-AF3B-613EB28271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4149005"/>
              </p:ext>
            </p:extLst>
          </p:nvPr>
        </p:nvGraphicFramePr>
        <p:xfrm>
          <a:off x="1187624" y="1197405"/>
          <a:ext cx="7128792" cy="3664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C12BD66-13DB-41C9-8CA3-E7EBC5DE96AF}"/>
              </a:ext>
            </a:extLst>
          </p:cNvPr>
          <p:cNvSpPr txBox="1"/>
          <p:nvPr/>
        </p:nvSpPr>
        <p:spPr>
          <a:xfrm>
            <a:off x="4266590" y="281175"/>
            <a:ext cx="4258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Platību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izmai</a:t>
            </a:r>
            <a:r>
              <a:rPr lang="lv-LV" b="1" dirty="0">
                <a:solidFill>
                  <a:schemeClr val="bg1"/>
                </a:solidFill>
                <a:latin typeface="Arial Black" panose="020B0A04020102020204" pitchFamily="34" charset="0"/>
              </a:rPr>
              <a:t>ņ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as ha 2014. -2018.</a:t>
            </a:r>
            <a:endParaRPr lang="lv-LV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474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2D714B5-E662-4E80-B648-ADBC24027A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2546720"/>
              </p:ext>
            </p:extLst>
          </p:nvPr>
        </p:nvGraphicFramePr>
        <p:xfrm>
          <a:off x="1212490" y="1321831"/>
          <a:ext cx="6108200" cy="3615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0CBDCCC-7FD5-43F5-A292-E311DAED1C31}"/>
              </a:ext>
            </a:extLst>
          </p:cNvPr>
          <p:cNvSpPr txBox="1"/>
          <p:nvPr/>
        </p:nvSpPr>
        <p:spPr>
          <a:xfrm>
            <a:off x="4266590" y="281175"/>
            <a:ext cx="4258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Platību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izmai</a:t>
            </a:r>
            <a:r>
              <a:rPr lang="lv-LV" b="1" dirty="0">
                <a:solidFill>
                  <a:schemeClr val="bg1"/>
                </a:solidFill>
                <a:latin typeface="Arial Black" panose="020B0A04020102020204" pitchFamily="34" charset="0"/>
              </a:rPr>
              <a:t>ņ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as ha 2014. -2018.</a:t>
            </a:r>
            <a:endParaRPr lang="lv-LV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571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57EF619-B97F-4859-9ECA-8BAF162E97E0}"/>
              </a:ext>
            </a:extLst>
          </p:cNvPr>
          <p:cNvSpPr txBox="1"/>
          <p:nvPr/>
        </p:nvSpPr>
        <p:spPr>
          <a:xfrm>
            <a:off x="4113885" y="128470"/>
            <a:ext cx="4877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Latvijas </a:t>
            </a:r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aug</a:t>
            </a:r>
            <a:r>
              <a:rPr lang="lv-LV" b="1" dirty="0">
                <a:solidFill>
                  <a:schemeClr val="bg1"/>
                </a:solidFill>
                <a:latin typeface="Arial Black" panose="020B0A04020102020204" pitchFamily="34" charset="0"/>
              </a:rPr>
              <a:t>ļ</a:t>
            </a:r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kopības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nozares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kooperatīvi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</a:rPr>
              <a:t> 2018.gads</a:t>
            </a:r>
            <a:endParaRPr lang="lv-LV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59856C0-A4C5-4DE6-A5EE-384F7829F063}"/>
              </a:ext>
            </a:extLst>
          </p:cNvPr>
          <p:cNvSpPr/>
          <p:nvPr/>
        </p:nvSpPr>
        <p:spPr>
          <a:xfrm>
            <a:off x="525317" y="1197405"/>
            <a:ext cx="809336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lv-LV" sz="1600" b="1" dirty="0"/>
              <a:t>Augļu nams</a:t>
            </a:r>
            <a:r>
              <a:rPr lang="lv-LV" sz="1600" dirty="0"/>
              <a:t> </a:t>
            </a:r>
            <a:r>
              <a:rPr lang="en-US" sz="1600" dirty="0"/>
              <a:t>– </a:t>
            </a:r>
            <a:r>
              <a:rPr lang="en-US" sz="1600" dirty="0" err="1"/>
              <a:t>apvieno</a:t>
            </a:r>
            <a:r>
              <a:rPr lang="en-US" sz="1600" dirty="0"/>
              <a:t> </a:t>
            </a:r>
            <a:r>
              <a:rPr lang="en-US" sz="1600" dirty="0" err="1"/>
              <a:t>aug</a:t>
            </a:r>
            <a:r>
              <a:rPr lang="lv-LV" sz="1600" dirty="0"/>
              <a:t>ļ</a:t>
            </a:r>
            <a:r>
              <a:rPr lang="en-US" sz="1600" dirty="0"/>
              <a:t>u un </a:t>
            </a:r>
            <a:r>
              <a:rPr lang="en-US" sz="1600" dirty="0" err="1"/>
              <a:t>ogu</a:t>
            </a:r>
            <a:r>
              <a:rPr lang="en-US" sz="1600" dirty="0"/>
              <a:t> </a:t>
            </a:r>
            <a:r>
              <a:rPr lang="en-US" sz="1600" dirty="0" err="1"/>
              <a:t>audzētājus</a:t>
            </a:r>
            <a:endParaRPr lang="en-US" sz="1600" dirty="0"/>
          </a:p>
          <a:p>
            <a:pPr lvl="0"/>
            <a:endParaRPr lang="lv-LV" sz="1600" b="1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lv-LV" sz="1600" b="1" dirty="0"/>
              <a:t>Baltijas ogu kompānija </a:t>
            </a:r>
            <a:r>
              <a:rPr lang="en-US" sz="1600" dirty="0"/>
              <a:t>– </a:t>
            </a:r>
            <a:r>
              <a:rPr lang="en-US" sz="1600" dirty="0" err="1"/>
              <a:t>apvieno</a:t>
            </a:r>
            <a:r>
              <a:rPr lang="en-US" sz="1600" dirty="0"/>
              <a:t> </a:t>
            </a:r>
            <a:r>
              <a:rPr lang="en-US" sz="1600" dirty="0" err="1"/>
              <a:t>krūmmelle</a:t>
            </a:r>
            <a:r>
              <a:rPr lang="lv-LV" sz="1600" dirty="0"/>
              <a:t>ņ</a:t>
            </a:r>
            <a:r>
              <a:rPr lang="en-US" sz="1600" dirty="0"/>
              <a:t>u un </a:t>
            </a:r>
            <a:r>
              <a:rPr lang="en-US" sz="1600" dirty="0" err="1"/>
              <a:t>lieogu</a:t>
            </a:r>
            <a:r>
              <a:rPr lang="en-US" sz="1600" dirty="0"/>
              <a:t> </a:t>
            </a:r>
            <a:r>
              <a:rPr lang="en-US" sz="1600" dirty="0" err="1"/>
              <a:t>dzērve</a:t>
            </a:r>
            <a:r>
              <a:rPr lang="lv-LV" sz="1600" dirty="0"/>
              <a:t>ņ</a:t>
            </a:r>
            <a:r>
              <a:rPr lang="en-US" sz="1600" dirty="0"/>
              <a:t>u </a:t>
            </a:r>
            <a:r>
              <a:rPr lang="en-US" sz="1600" dirty="0" err="1"/>
              <a:t>audzētājus</a:t>
            </a:r>
            <a:endParaRPr lang="en-US" sz="1600" dirty="0"/>
          </a:p>
          <a:p>
            <a:pPr lvl="0"/>
            <a:r>
              <a:rPr lang="lv-LV" sz="1600" b="1" dirty="0"/>
              <a:t>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lv-LV" sz="1600" b="1" dirty="0" err="1"/>
              <a:t>Bio</a:t>
            </a:r>
            <a:r>
              <a:rPr lang="lv-LV" sz="1600" b="1" dirty="0"/>
              <a:t> </a:t>
            </a:r>
            <a:r>
              <a:rPr lang="lv-LV" sz="1600" b="1" dirty="0" err="1"/>
              <a:t>Berries</a:t>
            </a:r>
            <a:r>
              <a:rPr lang="lv-LV" sz="1600" b="1" dirty="0"/>
              <a:t> Latvia </a:t>
            </a:r>
            <a:r>
              <a:rPr lang="lv-LV" sz="1600" dirty="0"/>
              <a:t>– apvieno </a:t>
            </a:r>
            <a:r>
              <a:rPr lang="lv-LV" sz="1600" dirty="0" err="1"/>
              <a:t>bioloģisk</a:t>
            </a:r>
            <a:r>
              <a:rPr lang="en-US" sz="1600" dirty="0" err="1"/>
              <a:t>os</a:t>
            </a:r>
            <a:r>
              <a:rPr lang="lv-LV" sz="1600" dirty="0"/>
              <a:t> upeņu un citu ogu audzētāj</a:t>
            </a:r>
            <a:r>
              <a:rPr lang="en-US" sz="1600" dirty="0"/>
              <a:t>us</a:t>
            </a:r>
          </a:p>
          <a:p>
            <a:pPr lvl="0"/>
            <a:endParaRPr lang="lv-LV" sz="1600" b="1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lv-LV" sz="1600" b="1" dirty="0"/>
              <a:t>Rūjienas oga </a:t>
            </a:r>
            <a:r>
              <a:rPr lang="lv-LV" sz="1600" dirty="0"/>
              <a:t>– apvieno augļu, ogu un dārzeņu audzētājus</a:t>
            </a:r>
            <a:endParaRPr lang="en-US" sz="1600" dirty="0"/>
          </a:p>
          <a:p>
            <a:pPr lvl="0"/>
            <a:endParaRPr lang="lv-LV" sz="1600" b="1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lv-LV" sz="1600" b="1" dirty="0"/>
              <a:t>Talsu novada garša </a:t>
            </a:r>
            <a:r>
              <a:rPr lang="lv-LV" sz="1600" dirty="0"/>
              <a:t>– apvieno Talsu novada audzētājus un mājražotājus </a:t>
            </a:r>
            <a:endParaRPr lang="en-US" sz="1600" dirty="0"/>
          </a:p>
          <a:p>
            <a:pPr lvl="0"/>
            <a:endParaRPr lang="lv-LV" sz="1600" b="1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lv-LV" sz="1600" b="1" dirty="0"/>
              <a:t>Zaļais grozs </a:t>
            </a:r>
            <a:r>
              <a:rPr lang="lv-LV" sz="1600" dirty="0"/>
              <a:t>– apvieno bioloģiskos lauksaimniekus</a:t>
            </a:r>
            <a:endParaRPr lang="en-US" sz="1600" dirty="0"/>
          </a:p>
          <a:p>
            <a:pPr lvl="0"/>
            <a:endParaRPr lang="lv-LV" sz="16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1600" b="1" dirty="0"/>
              <a:t>Zelta ābele  </a:t>
            </a:r>
            <a:r>
              <a:rPr lang="en-US" sz="1600" dirty="0"/>
              <a:t>– </a:t>
            </a:r>
            <a:r>
              <a:rPr lang="en-US" sz="1600" dirty="0" err="1"/>
              <a:t>apvieno</a:t>
            </a:r>
            <a:r>
              <a:rPr lang="en-US" sz="1600" dirty="0"/>
              <a:t> </a:t>
            </a:r>
            <a:r>
              <a:rPr lang="en-US" sz="1600" dirty="0" err="1"/>
              <a:t>aug</a:t>
            </a:r>
            <a:r>
              <a:rPr lang="lv-LV" sz="1600" dirty="0"/>
              <a:t>ļ</a:t>
            </a:r>
            <a:r>
              <a:rPr lang="en-US" sz="1600" dirty="0"/>
              <a:t>u un </a:t>
            </a:r>
            <a:r>
              <a:rPr lang="en-US" sz="1600" dirty="0" err="1"/>
              <a:t>ogu</a:t>
            </a:r>
            <a:r>
              <a:rPr lang="en-US" sz="1600" dirty="0"/>
              <a:t> </a:t>
            </a:r>
            <a:r>
              <a:rPr lang="en-US" sz="1600" dirty="0" err="1"/>
              <a:t>audzētājus</a:t>
            </a:r>
            <a:endParaRPr lang="en-US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lv-LV" sz="1600" b="1" dirty="0"/>
          </a:p>
        </p:txBody>
      </p:sp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545</Words>
  <Application>Microsoft Office PowerPoint</Application>
  <PresentationFormat>On-screen Show (16:9)</PresentationFormat>
  <Paragraphs>213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Calibri</vt:lpstr>
      <vt:lpstr>Wingdings</vt:lpstr>
      <vt:lpstr>Office Theme</vt:lpstr>
      <vt:lpstr>LATVIJAS AUGĻKOPJU  ASOCIĀCIJA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2019-02-28T13:02:23Z</dcterms:modified>
</cp:coreProperties>
</file>