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408" r:id="rId3"/>
    <p:sldId id="432" r:id="rId4"/>
    <p:sldId id="434" r:id="rId5"/>
    <p:sldId id="413" r:id="rId6"/>
    <p:sldId id="430" r:id="rId7"/>
    <p:sldId id="400" r:id="rId8"/>
    <p:sldId id="431" r:id="rId9"/>
    <p:sldId id="405" r:id="rId10"/>
    <p:sldId id="377" r:id="rId11"/>
    <p:sldId id="401" r:id="rId12"/>
    <p:sldId id="402" r:id="rId13"/>
    <p:sldId id="403" r:id="rId14"/>
    <p:sldId id="404" r:id="rId15"/>
    <p:sldId id="407" r:id="rId16"/>
    <p:sldId id="415" r:id="rId17"/>
    <p:sldId id="422" r:id="rId18"/>
    <p:sldId id="417" r:id="rId19"/>
    <p:sldId id="418" r:id="rId20"/>
    <p:sldId id="416" r:id="rId21"/>
    <p:sldId id="411" r:id="rId22"/>
    <p:sldId id="412" r:id="rId23"/>
    <p:sldId id="409" r:id="rId24"/>
    <p:sldId id="437" r:id="rId25"/>
    <p:sldId id="435" r:id="rId26"/>
    <p:sldId id="399" r:id="rId27"/>
    <p:sldId id="436" r:id="rId28"/>
    <p:sldId id="433" r:id="rId29"/>
    <p:sldId id="420" r:id="rId30"/>
    <p:sldId id="423" r:id="rId31"/>
    <p:sldId id="426" r:id="rId32"/>
    <p:sldId id="372" r:id="rId33"/>
    <p:sldId id="374" r:id="rId34"/>
    <p:sldId id="373" r:id="rId35"/>
    <p:sldId id="428" r:id="rId36"/>
    <p:sldId id="396" r:id="rId37"/>
    <p:sldId id="398" r:id="rId38"/>
    <p:sldId id="371" r:id="rId39"/>
    <p:sldId id="414" r:id="rId40"/>
    <p:sldId id="370" r:id="rId41"/>
    <p:sldId id="376" r:id="rId42"/>
    <p:sldId id="41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8A581-7E1C-4727-9F38-2A87DEDF27E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034FE-6D2C-481D-8DC1-C4B7D630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0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1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9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6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6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3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25BA4-284D-485B-84D2-1A0D1AEBA4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35FF5-B905-4682-AD67-341C35DD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0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uit.usask.ca/articles/pollinationstrategy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uit.usask.ca/haskap.html#Pollination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tēlu rezultāti vaicājumam “honeyberrie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9949"/>
            <a:ext cx="6552728" cy="43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4293096"/>
            <a:ext cx="4902200" cy="1752600"/>
          </a:xfrm>
        </p:spPr>
        <p:txBody>
          <a:bodyPr>
            <a:normAutofit/>
          </a:bodyPr>
          <a:lstStyle/>
          <a:p>
            <a:endParaRPr lang="lv-LV" sz="2400" b="1" dirty="0" smtClean="0"/>
          </a:p>
          <a:p>
            <a:endParaRPr lang="lv-LV" sz="2400" b="1" dirty="0"/>
          </a:p>
          <a:p>
            <a:r>
              <a:rPr lang="lv-LV" sz="2400" b="1" dirty="0" smtClean="0"/>
              <a:t> 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2658" y="3140968"/>
            <a:ext cx="4902200" cy="1470025"/>
          </a:xfrm>
        </p:spPr>
        <p:txBody>
          <a:bodyPr>
            <a:normAutofit/>
          </a:bodyPr>
          <a:lstStyle/>
          <a:p>
            <a:r>
              <a:rPr lang="lv-LV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Sausseržu audzēšana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58" y="5572125"/>
            <a:ext cx="64008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29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90010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Krūmu augšana un ražas </a:t>
            </a:r>
            <a:r>
              <a:rPr lang="lv-LV" altLang="lv-LV" dirty="0" smtClean="0"/>
              <a:t>veidošanās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Pirmos 2-3 gadus to attīstība ir lēna.</a:t>
            </a:r>
          </a:p>
          <a:p>
            <a:r>
              <a:rPr lang="lv-LV" dirty="0" err="1"/>
              <a:t>Saussērži</a:t>
            </a:r>
            <a:r>
              <a:rPr lang="lv-LV" dirty="0"/>
              <a:t> ražo un iepriekšēja gada jaunajiem dzinumiem. </a:t>
            </a:r>
          </a:p>
          <a:p>
            <a:r>
              <a:rPr lang="lv-LV" dirty="0"/>
              <a:t>Visvairāk ogas aizmetās uz viengadīgo dzinumu galiem</a:t>
            </a:r>
          </a:p>
          <a:p>
            <a:endParaRPr lang="lv-LV" dirty="0" smtClean="0"/>
          </a:p>
        </p:txBody>
      </p:sp>
    </p:spTree>
    <p:extLst>
      <p:ext uri="{BB962C8B-B14F-4D97-AF65-F5344CB8AC3E}">
        <p14:creationId xmlns:p14="http://schemas.microsoft.com/office/powerpoint/2010/main" val="27332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elenysad.ru/wp-content/uploads/2016/06/1-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61" y="191683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Krūmu veidošana 1-2. gads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00200"/>
            <a:ext cx="3240360" cy="4525963"/>
          </a:xfrm>
        </p:spPr>
        <p:txBody>
          <a:bodyPr>
            <a:normAutofit lnSpcReduction="10000"/>
          </a:bodyPr>
          <a:lstStyle/>
          <a:p>
            <a:r>
              <a:rPr lang="lv-LV" dirty="0" smtClean="0"/>
              <a:t>Atstāj 4-5 galvenos dzinumus </a:t>
            </a:r>
          </a:p>
          <a:p>
            <a:r>
              <a:rPr lang="lv-LV" dirty="0" smtClean="0"/>
              <a:t>Sanitārā apgriešana (lūzušie, apsalušie, slimību un kaitēkļu bojātie. 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Krūmu veidošana 3-5. gads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Atstāj 8-15 galvenos dzinumus </a:t>
            </a:r>
          </a:p>
          <a:p>
            <a:r>
              <a:rPr lang="lv-LV" dirty="0" smtClean="0"/>
              <a:t>Izgriež visus zarus, kas ir vērsti augsnes virzienā.</a:t>
            </a:r>
          </a:p>
          <a:p>
            <a:r>
              <a:rPr lang="lv-LV" dirty="0" smtClean="0"/>
              <a:t>Retināšana (izgriež no vidus, kas sabiezina krūmu)</a:t>
            </a:r>
          </a:p>
          <a:p>
            <a:r>
              <a:rPr lang="lv-LV" dirty="0" smtClean="0"/>
              <a:t>Sanitārā apgriešana (lūzušie, apsalušie, slimību un kaitēkļu bojātie. To dara beigās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Krūmu veidošana 5-8. gads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 smtClean="0"/>
              <a:t>Izgriež sakņu atvases</a:t>
            </a:r>
          </a:p>
          <a:p>
            <a:r>
              <a:rPr lang="lv-LV" dirty="0" smtClean="0"/>
              <a:t>Retināšana:</a:t>
            </a:r>
          </a:p>
          <a:p>
            <a:pPr lvl="1"/>
            <a:r>
              <a:rPr lang="lv-LV" dirty="0"/>
              <a:t>U</a:t>
            </a:r>
            <a:r>
              <a:rPr lang="lv-LV" dirty="0" smtClean="0"/>
              <a:t>z zemi un krūma vidu vērstie</a:t>
            </a:r>
          </a:p>
          <a:p>
            <a:pPr lvl="1"/>
            <a:r>
              <a:rPr lang="lv-LV" dirty="0" smtClean="0"/>
              <a:t>Visu pieaugušos, kas ir īsāki kā pamata zaru vainags</a:t>
            </a:r>
          </a:p>
          <a:p>
            <a:pPr lvl="1"/>
            <a:r>
              <a:rPr lang="lv-LV" dirty="0" smtClean="0"/>
              <a:t>Jaunos dzinumus, kas sazarojušies, tikai galotnē (palma)</a:t>
            </a:r>
          </a:p>
          <a:p>
            <a:r>
              <a:rPr lang="lv-LV" dirty="0" smtClean="0"/>
              <a:t>Sanitārā apgriešana (lūzušie, apsalušie, slimību un kaitēkļu bojātie. 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aistīts attē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5" y="3264931"/>
            <a:ext cx="4762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1560" y="25802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Krūmu veidošana 8-10. gads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92500" lnSpcReduction="20000"/>
          </a:bodyPr>
          <a:lstStyle/>
          <a:p>
            <a:r>
              <a:rPr lang="lv-LV" dirty="0" smtClean="0"/>
              <a:t>3-4 dzinumus izgriež uz celmiņu, vai uz spēcīgu sānzaru</a:t>
            </a:r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Retināšana</a:t>
            </a:r>
          </a:p>
          <a:p>
            <a:endParaRPr lang="lv-LV" dirty="0" smtClean="0">
              <a:solidFill>
                <a:schemeClr val="bg1"/>
              </a:solidFill>
            </a:endParaRPr>
          </a:p>
          <a:p>
            <a:r>
              <a:rPr lang="lv-LV" dirty="0" smtClean="0">
                <a:solidFill>
                  <a:schemeClr val="bg1"/>
                </a:solidFill>
              </a:rPr>
              <a:t>Sanitārā apgriešana (lūzušie, apsalušie, slimību un kaitēkļu bojātie. 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1026" name="Picture 2" descr="Saistīts attē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960440" cy="527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altLang="lv-LV" dirty="0" smtClean="0"/>
              <a:t>Krūmu atjaunojošā veidošana &gt;20 g.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/>
          </a:bodyPr>
          <a:lstStyle/>
          <a:p>
            <a:r>
              <a:rPr lang="lv-LV" dirty="0" smtClean="0"/>
              <a:t>Krūmu nogriež uz 30-40 cm</a:t>
            </a:r>
          </a:p>
          <a:p>
            <a:r>
              <a:rPr lang="lv-LV" dirty="0" smtClean="0"/>
              <a:t>3 gadā atstāj 10-15 spēcīgākos</a:t>
            </a:r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Pārējos izgriež līdz ar zemi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3" name="Picture 2" descr="Attēlu rezultāti vaicājumam “обрезКА съедобный жимолость ДО 30-40 СМ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2976"/>
            <a:ext cx="629602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Ražas novākšana ar rokām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00323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Pārējos izgriež līdz ar zemi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honeyberryusa.com/images/atrax-honeyber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1" y="1052736"/>
            <a:ext cx="4429368" cy="349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istīts attē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9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Ražas novākšana ar rokām (2)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00323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Pārējos izgriež līdz ar zemi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3" name="Picture 2" descr="Saistīts attē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660082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Attēlu rezultāti vaicājumam “honeyberry harvesting”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5" name="AutoShape 6" descr="Attēlu rezultāti vaicājumam “honeyberry harvesting”"/>
          <p:cNvSpPr>
            <a:spLocks noChangeAspect="1" noChangeArrowheads="1"/>
          </p:cNvSpPr>
          <p:nvPr/>
        </p:nvSpPr>
        <p:spPr bwMode="auto">
          <a:xfrm>
            <a:off x="307975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048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Ražas novākšana kombinēti 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00323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Pārējos izgriež līdz ar zemi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6146" name="Picture 2" descr="Happy Honeyberry Harv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896100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Ražas novākšana ar kombainu 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00323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Pārējos izgriež līdz ar zemi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7170" name="Picture 2" descr="Attēlu rezultāti vaicājumam “honeyberry harvestin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52323"/>
            <a:ext cx="46863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istīts attē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924944"/>
            <a:ext cx="46863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116633"/>
            <a:ext cx="8229600" cy="1152128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Ar ko sausserdis ir vērtīgs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/>
          </a:bodyPr>
          <a:lstStyle/>
          <a:p>
            <a:r>
              <a:rPr lang="lv-LV" dirty="0" smtClean="0"/>
              <a:t>Dzīvības </a:t>
            </a:r>
            <a:r>
              <a:rPr lang="lv-LV" dirty="0" err="1" smtClean="0"/>
              <a:t>eleksīrs</a:t>
            </a:r>
            <a:r>
              <a:rPr lang="lv-LV" dirty="0" smtClean="0"/>
              <a:t> un jaunības </a:t>
            </a:r>
            <a:r>
              <a:rPr lang="lv-LV" dirty="0" smtClean="0"/>
              <a:t>simbols (</a:t>
            </a:r>
            <a:r>
              <a:rPr lang="ru-RU" dirty="0" smtClean="0"/>
              <a:t>жимолость</a:t>
            </a:r>
            <a:r>
              <a:rPr lang="lv-LV" dirty="0" smtClean="0"/>
              <a:t>, </a:t>
            </a:r>
            <a:r>
              <a:rPr lang="lv-LV" dirty="0"/>
              <a:t> </a:t>
            </a:r>
            <a:r>
              <a:rPr lang="lv-LV" dirty="0" err="1" smtClean="0"/>
              <a:t>haskap</a:t>
            </a:r>
            <a:r>
              <a:rPr lang="lv-LV" dirty="0" smtClean="0"/>
              <a:t>, </a:t>
            </a:r>
            <a:r>
              <a:rPr lang="lv-LV" dirty="0"/>
              <a:t> </a:t>
            </a:r>
            <a:r>
              <a:rPr lang="lv-LV" dirty="0" err="1" smtClean="0"/>
              <a:t>honeyberry</a:t>
            </a:r>
            <a:r>
              <a:rPr lang="lv-LV" b="1" dirty="0" smtClean="0"/>
              <a:t>)</a:t>
            </a:r>
          </a:p>
          <a:p>
            <a:r>
              <a:rPr lang="lv-LV" dirty="0" smtClean="0"/>
              <a:t>Satur vitamīnus C-150 mg, B1, B2, beta karotīnu, dažādas minerālvielas  </a:t>
            </a:r>
            <a:endParaRPr lang="lv-LV" dirty="0" smtClean="0"/>
          </a:p>
          <a:p>
            <a:r>
              <a:rPr lang="lv-LV" dirty="0" smtClean="0"/>
              <a:t>Līdzvērtīga oga </a:t>
            </a:r>
            <a:r>
              <a:rPr lang="lv-LV" dirty="0" err="1" smtClean="0"/>
              <a:t>krūmmellenei</a:t>
            </a:r>
            <a:r>
              <a:rPr lang="lv-LV" dirty="0" smtClean="0"/>
              <a:t>, atsevišķi rādītāji pat </a:t>
            </a:r>
            <a:r>
              <a:rPr lang="lv-LV" dirty="0" smtClean="0"/>
              <a:t>augstāki (antioksidanti – </a:t>
            </a:r>
            <a:r>
              <a:rPr lang="lv-LV" dirty="0" err="1" smtClean="0"/>
              <a:t>antociāni</a:t>
            </a:r>
            <a:r>
              <a:rPr lang="lv-LV" dirty="0" smtClean="0"/>
              <a:t>, </a:t>
            </a:r>
            <a:r>
              <a:rPr lang="lv-LV" dirty="0" err="1" smtClean="0"/>
              <a:t>polifenoli</a:t>
            </a:r>
            <a:r>
              <a:rPr lang="lv-LV" dirty="0" smtClean="0"/>
              <a:t> un </a:t>
            </a:r>
            <a:r>
              <a:rPr lang="lv-LV" dirty="0" err="1" smtClean="0"/>
              <a:t>bioflavonoīdi</a:t>
            </a:r>
            <a:r>
              <a:rPr lang="lv-LV" dirty="0" smtClean="0"/>
              <a:t>). </a:t>
            </a:r>
          </a:p>
          <a:p>
            <a:r>
              <a:rPr lang="lv-LV" dirty="0" smtClean="0"/>
              <a:t>Satur </a:t>
            </a:r>
            <a:r>
              <a:rPr lang="lv-LV" dirty="0" smtClean="0"/>
              <a:t>selēnu (</a:t>
            </a:r>
            <a:r>
              <a:rPr lang="lv-LV" dirty="0" err="1" smtClean="0"/>
              <a:t>Se</a:t>
            </a:r>
            <a:r>
              <a:rPr lang="lv-LV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459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Problēmas 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00323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Pārējos izgriež līdz ar zemi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www.lovehoneyberry.com/wp-content/uploads/2016/06/Screen-Shot-2016-06-29-at-10.40.10-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8961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1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tēlu rezultāti vaicājumam “honeysuckle berrie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54" y="1412776"/>
            <a:ext cx="681675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619672" y="4365104"/>
            <a:ext cx="5616872" cy="1143000"/>
          </a:xfrm>
        </p:spPr>
        <p:txBody>
          <a:bodyPr/>
          <a:lstStyle/>
          <a:p>
            <a:r>
              <a:rPr lang="lv-LV" altLang="lv-LV" b="1" dirty="0" err="1" smtClean="0">
                <a:solidFill>
                  <a:schemeClr val="bg1"/>
                </a:solidFill>
              </a:rPr>
              <a:t>Saussēržu</a:t>
            </a:r>
            <a:r>
              <a:rPr lang="lv-LV" altLang="lv-LV" b="1" dirty="0" smtClean="0">
                <a:solidFill>
                  <a:schemeClr val="bg1"/>
                </a:solidFill>
              </a:rPr>
              <a:t> šķirnes</a:t>
            </a:r>
            <a:endParaRPr lang="en-US" altLang="lv-LV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7633096" cy="1143000"/>
          </a:xfrm>
        </p:spPr>
        <p:txBody>
          <a:bodyPr/>
          <a:lstStyle/>
          <a:p>
            <a:r>
              <a:rPr lang="lv-LV" altLang="lv-LV" dirty="0" smtClean="0"/>
              <a:t>Selekcija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Krievija (5 centri Maskavas, Sanktpēterburgas, </a:t>
            </a:r>
            <a:r>
              <a:rPr lang="lv-LV" dirty="0" err="1" smtClean="0"/>
              <a:t>Bakčarskas</a:t>
            </a:r>
            <a:r>
              <a:rPr lang="lv-LV" dirty="0" smtClean="0"/>
              <a:t>, </a:t>
            </a:r>
            <a:r>
              <a:rPr lang="lv-LV" dirty="0" err="1" smtClean="0"/>
              <a:t>Tomskas</a:t>
            </a:r>
            <a:r>
              <a:rPr lang="lv-LV" dirty="0" smtClean="0"/>
              <a:t>, Piejūras)</a:t>
            </a:r>
          </a:p>
          <a:p>
            <a:r>
              <a:rPr lang="lv-LV" dirty="0" smtClean="0"/>
              <a:t>Polija</a:t>
            </a:r>
          </a:p>
          <a:p>
            <a:r>
              <a:rPr lang="lv-LV" dirty="0" smtClean="0"/>
              <a:t>Kanāda</a:t>
            </a:r>
          </a:p>
          <a:p>
            <a:r>
              <a:rPr lang="lv-LV" dirty="0" smtClean="0"/>
              <a:t>Kā </a:t>
            </a:r>
            <a:r>
              <a:rPr lang="lv-LV" dirty="0" err="1" smtClean="0"/>
              <a:t>komerkultūra</a:t>
            </a:r>
            <a:r>
              <a:rPr lang="lv-LV" dirty="0" smtClean="0"/>
              <a:t> reāli attīstās TIKAI šajā gadsimtā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620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Šķirnes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003232" cy="4968552"/>
          </a:xfrm>
        </p:spPr>
        <p:txBody>
          <a:bodyPr>
            <a:normAutofit fontScale="85000" lnSpcReduction="20000"/>
          </a:bodyPr>
          <a:lstStyle/>
          <a:p>
            <a:r>
              <a:rPr lang="lv-LV" sz="3800" dirty="0" smtClean="0"/>
              <a:t>&gt; 100 šķirnes</a:t>
            </a:r>
          </a:p>
          <a:p>
            <a:r>
              <a:rPr lang="lv-LV" sz="3800" dirty="0" smtClean="0"/>
              <a:t>Augļa lielums</a:t>
            </a:r>
          </a:p>
          <a:p>
            <a:r>
              <a:rPr lang="lv-LV" sz="3800" dirty="0" smtClean="0"/>
              <a:t>Forma</a:t>
            </a:r>
          </a:p>
          <a:p>
            <a:r>
              <a:rPr lang="lv-LV" sz="3800" dirty="0" smtClean="0"/>
              <a:t>Garša</a:t>
            </a:r>
          </a:p>
          <a:p>
            <a:r>
              <a:rPr lang="lv-LV" sz="3800" dirty="0" smtClean="0"/>
              <a:t>Transportējamība</a:t>
            </a:r>
          </a:p>
          <a:p>
            <a:r>
              <a:rPr lang="lv-LV" sz="3800" dirty="0" smtClean="0"/>
              <a:t>Ienākšanās</a:t>
            </a:r>
          </a:p>
          <a:p>
            <a:r>
              <a:rPr lang="lv-LV" sz="3800" dirty="0" smtClean="0"/>
              <a:t>Izturība pret nobiršanu</a:t>
            </a:r>
          </a:p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r>
              <a:rPr lang="lv-LV" dirty="0" smtClean="0">
                <a:solidFill>
                  <a:schemeClr val="bg1"/>
                </a:solidFill>
              </a:rPr>
              <a:t>Pārējos izgriež līdz ar zemi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Garša</a:t>
            </a:r>
            <a:endParaRPr lang="en-US" altLang="lv-LV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" y="1206080"/>
            <a:ext cx="896248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lv-LV" altLang="lv-LV" dirty="0" smtClean="0"/>
              <a:t>Šķirnes </a:t>
            </a:r>
            <a:br>
              <a:rPr lang="lv-LV" altLang="lv-LV" dirty="0" smtClean="0"/>
            </a:br>
            <a:r>
              <a:rPr lang="lv-LV" altLang="lv-LV" dirty="0" smtClean="0"/>
              <a:t>(CA)</a:t>
            </a:r>
            <a:endParaRPr lang="en-US" altLang="lv-LV" dirty="0" smtClean="0"/>
          </a:p>
        </p:txBody>
      </p:sp>
      <p:pic>
        <p:nvPicPr>
          <p:cNvPr id="3074" name="Picture 2" descr="http://haskap.ca/wp-content/uploads/2018/02/variet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5757670" cy="64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6700" y="648866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/>
              <a:t>(Dr. </a:t>
            </a:r>
            <a:r>
              <a:rPr lang="lv-LV" dirty="0" err="1"/>
              <a:t>Bob</a:t>
            </a:r>
            <a:r>
              <a:rPr lang="lv-LV" dirty="0"/>
              <a:t> Bors, </a:t>
            </a:r>
            <a:r>
              <a:rPr lang="lv-LV" dirty="0">
                <a:hlinkClick r:id="rId3"/>
              </a:rPr>
              <a:t>http://www.fruit.usask.ca/articles/pollinationstrategy.pdf</a:t>
            </a:r>
            <a:r>
              <a:rPr lang="lv-LV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8590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skapDuaneJ2016-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2725"/>
            <a:ext cx="4381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5184824" cy="1143000"/>
          </a:xfrm>
        </p:spPr>
        <p:txBody>
          <a:bodyPr/>
          <a:lstStyle/>
          <a:p>
            <a:r>
              <a:rPr lang="lv-LV" altLang="lv-LV" dirty="0" err="1" smtClean="0"/>
              <a:t>Borealis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31746" name="Picture 2" descr="Жимолость Бориэли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76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lv-LV" altLang="lv-LV" dirty="0" smtClean="0"/>
              <a:t>Apputeksnēšanās varianti (CA)  </a:t>
            </a:r>
            <a:br>
              <a:rPr lang="lv-LV" altLang="lv-LV" dirty="0" smtClean="0"/>
            </a:br>
            <a:r>
              <a:rPr lang="lv-LV" altLang="lv-LV" dirty="0" smtClean="0"/>
              <a:t>(CA)</a:t>
            </a:r>
            <a:endParaRPr lang="en-US" altLang="lv-LV" dirty="0" smtClean="0"/>
          </a:p>
        </p:txBody>
      </p:sp>
      <p:pic>
        <p:nvPicPr>
          <p:cNvPr id="4098" name="Picture 2" descr="http://haskap.ca/wp-content/uploads/2018/02/pollination-combin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562404"/>
            <a:ext cx="8086725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787" y="6526256"/>
            <a:ext cx="567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dirty="0">
                <a:hlinkClick r:id="rId3"/>
              </a:rPr>
              <a:t>http://www.fruit.usask.ca/haskap.html#Pollination</a:t>
            </a:r>
            <a:endParaRPr lang="lv-LV" sz="1600" dirty="0"/>
          </a:p>
        </p:txBody>
      </p:sp>
    </p:spTree>
    <p:extLst>
      <p:ext uri="{BB962C8B-B14F-4D97-AF65-F5344CB8AC3E}">
        <p14:creationId xmlns:p14="http://schemas.microsoft.com/office/powerpoint/2010/main" val="25040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reen Shot 2016-05-25 at 13.52.57 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53332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8229600" cy="8635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lv-LV" altLang="lv-LV" dirty="0" smtClean="0"/>
              <a:t>Ziedēšanas laiki</a:t>
            </a:r>
            <a:endParaRPr lang="en-US" altLang="lv-LV" dirty="0" smtClean="0"/>
          </a:p>
        </p:txBody>
      </p:sp>
    </p:spTree>
    <p:extLst>
      <p:ext uri="{BB962C8B-B14F-4D97-AF65-F5344CB8AC3E}">
        <p14:creationId xmlns:p14="http://schemas.microsoft.com/office/powerpoint/2010/main" val="6824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5288" y="549274"/>
            <a:ext cx="3888680" cy="1799605"/>
          </a:xfrm>
        </p:spPr>
        <p:txBody>
          <a:bodyPr>
            <a:normAutofit/>
          </a:bodyPr>
          <a:lstStyle/>
          <a:p>
            <a:r>
              <a:rPr lang="lv-LV" dirty="0" err="1"/>
              <a:t>Bakčarskij</a:t>
            </a:r>
            <a:r>
              <a:rPr lang="lv-LV" dirty="0"/>
              <a:t> </a:t>
            </a:r>
            <a:r>
              <a:rPr lang="lv-LV" dirty="0" err="1"/>
              <a:t>Veļikan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574752"/>
            <a:ext cx="8363272" cy="2878583"/>
          </a:xfrm>
        </p:spPr>
        <p:txBody>
          <a:bodyPr>
            <a:normAutofit fontScale="85000" lnSpcReduction="10000"/>
          </a:bodyPr>
          <a:lstStyle/>
          <a:p>
            <a:r>
              <a:rPr lang="lv-LV" dirty="0"/>
              <a:t>Krūms spēcīgi augošs pat līdz 1,9 m, ovālas formas, ar retiem dzinumiem. Dzinumi resni, stāvi un stāvi. </a:t>
            </a:r>
            <a:r>
              <a:rPr lang="lv-LV" dirty="0" smtClean="0"/>
              <a:t>Augļi </a:t>
            </a:r>
            <a:r>
              <a:rPr lang="lv-LV" dirty="0"/>
              <a:t>gareni, cilindriskas formas, garumā pat līdz 40 mm. Augļi lieli, masa pat līdz 1,8 g. Garša 4,8 balles, skābi-salda, maiga, der desertam. Vitamīna C saturs vidējs, cukurs 8,4 %. Augļi no krūma birst vidēji, labi transportējami, šķirne vidēji agrīna, universāla tipa. </a:t>
            </a:r>
          </a:p>
          <a:p>
            <a:endParaRPr lang="lv-LV" dirty="0"/>
          </a:p>
        </p:txBody>
      </p:sp>
      <p:pic>
        <p:nvPicPr>
          <p:cNvPr id="3074" name="Picture 2" descr="Сорт жимолости Бакчарский велик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63" y="0"/>
            <a:ext cx="4762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116633"/>
            <a:ext cx="8229600" cy="1152128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Ar ko sausserdis ir </a:t>
            </a:r>
            <a:r>
              <a:rPr lang="lv-LV" altLang="lv-LV" dirty="0" smtClean="0"/>
              <a:t>vērtīgs (2)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/>
          </a:bodyPr>
          <a:lstStyle/>
          <a:p>
            <a:r>
              <a:rPr lang="lv-LV" dirty="0" smtClean="0"/>
              <a:t>Raža krūmam atkarībā no šķirnes variē no 0,5 kg līdz vairāk kā 5 kg (21 t/ha)</a:t>
            </a:r>
          </a:p>
          <a:p>
            <a:r>
              <a:rPr lang="lv-LV" dirty="0" smtClean="0"/>
              <a:t>Ilgdzīvotājs 50+ gadi </a:t>
            </a:r>
            <a:endParaRPr lang="lv-LV" dirty="0" smtClean="0"/>
          </a:p>
          <a:p>
            <a:r>
              <a:rPr lang="lv-LV" dirty="0" smtClean="0"/>
              <a:t>Satur selēnu (</a:t>
            </a:r>
            <a:r>
              <a:rPr lang="lv-LV" dirty="0" err="1" smtClean="0"/>
              <a:t>Se</a:t>
            </a:r>
            <a:r>
              <a:rPr lang="lv-LV" dirty="0" smtClean="0"/>
              <a:t>) </a:t>
            </a:r>
          </a:p>
          <a:p>
            <a:r>
              <a:rPr lang="lv-LV" dirty="0" smtClean="0"/>
              <a:t>Plaši izmantojams svaigā un pārstrādātā veidā</a:t>
            </a:r>
          </a:p>
          <a:p>
            <a:r>
              <a:rPr lang="lv-LV" dirty="0" smtClean="0"/>
              <a:t>Salīdzinoši pieticīgs audzēšanā. </a:t>
            </a:r>
            <a:endParaRPr lang="lv-LV" dirty="0" smtClean="0"/>
          </a:p>
          <a:p>
            <a:r>
              <a:rPr lang="lv-LV" dirty="0" smtClean="0"/>
              <a:t>Garša starp </a:t>
            </a:r>
            <a:r>
              <a:rPr lang="lv-LV" dirty="0" err="1" smtClean="0"/>
              <a:t>krūmmelleni</a:t>
            </a:r>
            <a:r>
              <a:rPr lang="lv-LV" dirty="0" smtClean="0"/>
              <a:t>, aveni un upeni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926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5288" y="549274"/>
            <a:ext cx="3888680" cy="1799605"/>
          </a:xfrm>
        </p:spPr>
        <p:txBody>
          <a:bodyPr>
            <a:normAutofit/>
          </a:bodyPr>
          <a:lstStyle/>
          <a:p>
            <a:r>
              <a:rPr lang="lv-LV" dirty="0" err="1"/>
              <a:t>Goluboje</a:t>
            </a:r>
            <a:r>
              <a:rPr lang="lv-LV" dirty="0"/>
              <a:t> </a:t>
            </a:r>
            <a:r>
              <a:rPr lang="lv-LV" dirty="0" err="1"/>
              <a:t>Vereteno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3574752"/>
            <a:ext cx="8712968" cy="3094608"/>
          </a:xfrm>
        </p:spPr>
        <p:txBody>
          <a:bodyPr>
            <a:normAutofit fontScale="85000" lnSpcReduction="20000"/>
          </a:bodyPr>
          <a:lstStyle/>
          <a:p>
            <a:r>
              <a:rPr lang="lv-LV" dirty="0"/>
              <a:t>Krūms stāvs, dzinumi var sasniegt 1,8 m. </a:t>
            </a:r>
            <a:r>
              <a:rPr lang="lv-LV" dirty="0" smtClean="0"/>
              <a:t>Augļi </a:t>
            </a:r>
            <a:r>
              <a:rPr lang="lv-LV" dirty="0"/>
              <a:t>gareni, vārpstveida formas, ar ovālu augļa augšu un plakanu virsmu pie kātiņa. Augļu masa 0,8-0,9 g, garša saldeni-skābena, 3,5 balles un viegli rūgtenu piegaršu. Augļi ir samērā bagāti ar C vitamīnu, bet zemu cukuru saturu 3- 6 %. Ražība no krūma 1,9-2,3 kg vai 5,8 t/ha. Šķirne diemžēl spēcīgi birst, tādēļ nebūs piemērota mehanizētai novākšanai. Labākie apputeksnētāji </a:t>
            </a:r>
            <a:r>
              <a:rPr lang="lv-LV" i="1" dirty="0"/>
              <a:t>‘</a:t>
            </a:r>
            <a:r>
              <a:rPr lang="lv-LV" i="1" dirty="0" err="1"/>
              <a:t>Morena</a:t>
            </a:r>
            <a:r>
              <a:rPr lang="lv-LV" i="1" dirty="0"/>
              <a:t>’ un ‘</a:t>
            </a:r>
            <a:r>
              <a:rPr lang="lv-LV" i="1" dirty="0" err="1"/>
              <a:t>Kamčadalka</a:t>
            </a:r>
            <a:r>
              <a:rPr lang="lv-LV" i="1" dirty="0"/>
              <a:t>’</a:t>
            </a:r>
            <a:r>
              <a:rPr lang="lv-LV" dirty="0"/>
              <a:t>. </a:t>
            </a:r>
          </a:p>
          <a:p>
            <a:endParaRPr lang="lv-LV" dirty="0"/>
          </a:p>
        </p:txBody>
      </p:sp>
      <p:pic>
        <p:nvPicPr>
          <p:cNvPr id="6146" name="Picture 2" descr="Сорт жимолости Голубое верете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-161739"/>
            <a:ext cx="47625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043608" y="549275"/>
            <a:ext cx="3240360" cy="1295550"/>
          </a:xfrm>
        </p:spPr>
        <p:txBody>
          <a:bodyPr>
            <a:normAutofit/>
          </a:bodyPr>
          <a:lstStyle/>
          <a:p>
            <a:r>
              <a:rPr lang="lv-LV" altLang="lv-LV" dirty="0" err="1" smtClean="0"/>
              <a:t>Zoluška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556792"/>
            <a:ext cx="4269233" cy="5112568"/>
          </a:xfrm>
        </p:spPr>
        <p:txBody>
          <a:bodyPr>
            <a:normAutofit fontScale="85000" lnSpcReduction="10000"/>
          </a:bodyPr>
          <a:lstStyle/>
          <a:p>
            <a:r>
              <a:rPr lang="lv-LV" dirty="0"/>
              <a:t>Krūms blīvs, 1,3 m augsts, ieapaļas formas. </a:t>
            </a:r>
            <a:r>
              <a:rPr lang="lv-LV" dirty="0" smtClean="0"/>
              <a:t>Augļu </a:t>
            </a:r>
            <a:r>
              <a:rPr lang="lv-LV" dirty="0"/>
              <a:t>masa 0,7-1 g, tie ir garenas formas skābi-saldu garšu 4,1 balles un vieglu </a:t>
            </a:r>
            <a:r>
              <a:rPr lang="lv-LV" i="1" dirty="0"/>
              <a:t>zemeņu </a:t>
            </a:r>
            <a:r>
              <a:rPr lang="lv-LV" dirty="0"/>
              <a:t>aromātu. C vitamīna un cukura saturs. Raža 1,7 kg no krūma, vai 3,8-6,3 t/ha. Augļu biršana vāji izteikta, vidēji agra šķirne. Labākais apputeksnētājs ir </a:t>
            </a:r>
            <a:r>
              <a:rPr lang="lv-LV" i="1" dirty="0"/>
              <a:t>‘</a:t>
            </a:r>
            <a:r>
              <a:rPr lang="lv-LV" i="1" dirty="0" err="1"/>
              <a:t>Kamčadalka</a:t>
            </a:r>
            <a:r>
              <a:rPr lang="lv-LV" i="1" dirty="0"/>
              <a:t>’</a:t>
            </a:r>
            <a:r>
              <a:rPr lang="lv-LV" dirty="0"/>
              <a:t>. </a:t>
            </a:r>
          </a:p>
          <a:p>
            <a:endParaRPr lang="lv-LV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7" y="404664"/>
            <a:ext cx="4760913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9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lv-LV" altLang="lv-LV" dirty="0" err="1" smtClean="0"/>
              <a:t>B.Blizzard</a:t>
            </a:r>
            <a:r>
              <a:rPr lang="lv-LV" altLang="lv-LV" dirty="0" smtClean="0"/>
              <a:t>/</a:t>
            </a:r>
            <a:r>
              <a:rPr lang="lv-LV" altLang="lv-LV" dirty="0" err="1" smtClean="0"/>
              <a:t>B.Beast</a:t>
            </a:r>
            <a:endParaRPr lang="en-US" altLang="lv-LV" dirty="0" smtClean="0"/>
          </a:p>
        </p:txBody>
      </p:sp>
      <p:pic>
        <p:nvPicPr>
          <p:cNvPr id="6148" name="Picture 5" descr="http://www.lovehoneyberry.com/wp-content/uploads/2018/05/Screen-Shot-2018-05-27-at-20.27.16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2675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60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4013" y="0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Indigo </a:t>
            </a:r>
            <a:r>
              <a:rPr lang="lv-LV" altLang="lv-LV" dirty="0" err="1" smtClean="0"/>
              <a:t>Gem</a:t>
            </a:r>
            <a:endParaRPr lang="en-US" altLang="lv-LV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23850" y="1484313"/>
            <a:ext cx="8351838" cy="4886325"/>
          </a:xfrm>
        </p:spPr>
        <p:txBody>
          <a:bodyPr/>
          <a:lstStyle/>
          <a:p>
            <a:r>
              <a:rPr lang="lv-LV" altLang="lv-LV" sz="2800" smtClean="0"/>
              <a:t>Stāda no nezālēm tīrā augsnē, rudenī vai pavasarī</a:t>
            </a:r>
          </a:p>
          <a:p>
            <a:r>
              <a:rPr lang="lv-LV" altLang="lv-LV" sz="2800" smtClean="0"/>
              <a:t>Stāda viengadīgus vai divgadīgus, vismaz 15 cm augstus stādus ar kuplu sakņu sistēmu</a:t>
            </a:r>
          </a:p>
          <a:p>
            <a:r>
              <a:rPr lang="lv-LV" altLang="lv-LV" sz="2800" smtClean="0"/>
              <a:t>Stādīšanas attālums - krūmu lielums, pieejamā kopšanas tehnika un paredzamā nezāļu apkarošana. </a:t>
            </a:r>
          </a:p>
          <a:p>
            <a:r>
              <a:rPr lang="lv-LV" altLang="lv-LV" sz="2800" smtClean="0"/>
              <a:t>Rindstarpās 2-3,5 m un starp augiem 0,6-1 m</a:t>
            </a:r>
            <a:endParaRPr lang="en-US" altLang="lv-LV" sz="2800" smtClean="0"/>
          </a:p>
        </p:txBody>
      </p:sp>
      <p:pic>
        <p:nvPicPr>
          <p:cNvPr id="8196" name="Picture 5" descr="http://www.lovehoneyberry.com/wp-content/uploads/2018/05/Screen-Shot-2018-05-27-at-20.27.35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2675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7984" y="981075"/>
            <a:ext cx="4176464" cy="5328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14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r>
              <a:rPr lang="lv-LV" altLang="lv-LV" dirty="0" err="1" smtClean="0"/>
              <a:t>Beauty</a:t>
            </a:r>
            <a:r>
              <a:rPr lang="lv-LV" altLang="lv-LV" dirty="0" smtClean="0"/>
              <a:t>/Aurora</a:t>
            </a:r>
            <a:endParaRPr lang="en-US" altLang="lv-LV" dirty="0" smtClean="0"/>
          </a:p>
        </p:txBody>
      </p:sp>
      <p:pic>
        <p:nvPicPr>
          <p:cNvPr id="7172" name="Picture 5" descr="http://www.lovehoneyberry.com/wp-content/uploads/2018/05/Screen-Shot-2018-05-27-at-20.27.25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9" y="1411725"/>
            <a:ext cx="6769248" cy="48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024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043608" y="549275"/>
            <a:ext cx="3240360" cy="1295550"/>
          </a:xfrm>
        </p:spPr>
        <p:txBody>
          <a:bodyPr>
            <a:normAutofit/>
          </a:bodyPr>
          <a:lstStyle/>
          <a:p>
            <a:r>
              <a:rPr lang="lv-LV" altLang="lv-LV" dirty="0" err="1" smtClean="0"/>
              <a:t>Roksana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556792"/>
            <a:ext cx="4269233" cy="5112568"/>
          </a:xfrm>
        </p:spPr>
        <p:txBody>
          <a:bodyPr>
            <a:normAutofit fontScale="85000" lnSpcReduction="20000"/>
          </a:bodyPr>
          <a:lstStyle/>
          <a:p>
            <a:r>
              <a:rPr lang="lv-LV" dirty="0"/>
              <a:t>Krūms </a:t>
            </a:r>
            <a:r>
              <a:rPr lang="lv-LV" dirty="0" smtClean="0"/>
              <a:t>neliels līdz 1,5 m, </a:t>
            </a:r>
            <a:r>
              <a:rPr lang="lv-LV" dirty="0" err="1" smtClean="0"/>
              <a:t>pusapaļs</a:t>
            </a:r>
            <a:r>
              <a:rPr lang="lv-LV" dirty="0" smtClean="0"/>
              <a:t>, vidēji biezs.  Augļi </a:t>
            </a:r>
            <a:r>
              <a:rPr lang="lv-LV" dirty="0"/>
              <a:t>lieli </a:t>
            </a:r>
            <a:r>
              <a:rPr lang="lv-LV" dirty="0" smtClean="0"/>
              <a:t>1,3 g, nepareizas formas</a:t>
            </a:r>
            <a:r>
              <a:rPr lang="lv-LV" dirty="0"/>
              <a:t>, </a:t>
            </a:r>
            <a:r>
              <a:rPr lang="lv-LV" dirty="0" smtClean="0"/>
              <a:t>3 cm gari, 1 cm diametrs. Miza plāna , skābi-saldena ar zemeņu aromātu. Mīkstums šķiedrains (retums). C </a:t>
            </a:r>
            <a:r>
              <a:rPr lang="lv-LV" dirty="0"/>
              <a:t>vitamīna saturs 54 mg%, cukura saturs 7,2 %. Raža no krūma </a:t>
            </a:r>
            <a:r>
              <a:rPr lang="lv-LV" dirty="0" smtClean="0"/>
              <a:t>3,5 </a:t>
            </a:r>
            <a:r>
              <a:rPr lang="lv-LV" dirty="0"/>
              <a:t>kg </a:t>
            </a:r>
            <a:r>
              <a:rPr lang="lv-LV" dirty="0" smtClean="0"/>
              <a:t>Augļi birst vidēji, vēla šķirne</a:t>
            </a:r>
            <a:r>
              <a:rPr lang="lv-LV" dirty="0"/>
              <a:t>. Labākais apputeksnētājs </a:t>
            </a:r>
            <a:r>
              <a:rPr lang="lv-LV" i="1" dirty="0" smtClean="0"/>
              <a:t>‘</a:t>
            </a:r>
            <a:r>
              <a:rPr lang="lv-LV" i="1" dirty="0" err="1" smtClean="0"/>
              <a:t>Kamčadalka</a:t>
            </a:r>
            <a:r>
              <a:rPr lang="lv-LV" i="1" dirty="0" smtClean="0"/>
              <a:t>’</a:t>
            </a:r>
            <a:r>
              <a:rPr lang="lv-LV" dirty="0" smtClean="0"/>
              <a:t>. ‘</a:t>
            </a:r>
            <a:r>
              <a:rPr lang="lv-LV" i="1" dirty="0" err="1" smtClean="0"/>
              <a:t>Tomička</a:t>
            </a:r>
            <a:r>
              <a:rPr lang="lv-LV" dirty="0" smtClean="0"/>
              <a:t>’.</a:t>
            </a:r>
            <a:endParaRPr lang="lv-LV" dirty="0"/>
          </a:p>
          <a:p>
            <a:endParaRPr lang="lv-LV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332656"/>
            <a:ext cx="4760913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1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5184824" cy="1143000"/>
          </a:xfrm>
        </p:spPr>
        <p:txBody>
          <a:bodyPr/>
          <a:lstStyle/>
          <a:p>
            <a:r>
              <a:rPr lang="lv-LV" altLang="lv-LV" dirty="0" err="1" smtClean="0"/>
              <a:t>Silginka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/>
          <a:lstStyle/>
          <a:p>
            <a:r>
              <a:rPr lang="lv-LV" dirty="0"/>
              <a:t>Krūms līdz 1,5m augsts, 1,2m plats. Ogas 3,5cm garas, saldas. Vidējā raža no pieauguša krūma 2,5kg </a:t>
            </a:r>
          </a:p>
        </p:txBody>
      </p:sp>
      <p:pic>
        <p:nvPicPr>
          <p:cNvPr id="28674" name="Picture 2" descr="Жимолость Сильг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764704"/>
            <a:ext cx="476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5184824" cy="1143000"/>
          </a:xfrm>
        </p:spPr>
        <p:txBody>
          <a:bodyPr>
            <a:normAutofit fontScale="90000"/>
          </a:bodyPr>
          <a:lstStyle/>
          <a:p>
            <a:r>
              <a:rPr lang="lv-LV" altLang="lv-LV" dirty="0" err="1" smtClean="0"/>
              <a:t>Doč</a:t>
            </a:r>
            <a:r>
              <a:rPr lang="lv-LV" altLang="lv-LV" dirty="0" smtClean="0"/>
              <a:t> </a:t>
            </a:r>
            <a:br>
              <a:rPr lang="lv-LV" altLang="lv-LV" dirty="0" smtClean="0"/>
            </a:br>
            <a:r>
              <a:rPr lang="lv-LV" altLang="lv-LV" dirty="0" err="1" smtClean="0"/>
              <a:t>Veļikana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92500" lnSpcReduction="10000"/>
          </a:bodyPr>
          <a:lstStyle/>
          <a:p>
            <a:r>
              <a:rPr lang="lv-LV" dirty="0" smtClean="0"/>
              <a:t>Krūms 1,8mx1,5 ml-1,5m, vainags </a:t>
            </a:r>
            <a:r>
              <a:rPr lang="lv-LV" dirty="0"/>
              <a:t>spēcīgs, noapaļots; </a:t>
            </a:r>
            <a:r>
              <a:rPr lang="lv-LV" dirty="0" smtClean="0"/>
              <a:t>ogas </a:t>
            </a:r>
            <a:r>
              <a:rPr lang="lv-LV" dirty="0"/>
              <a:t>ļoti lielas, 1,8- 2,5gr., pagarinātas, tumši zilas ar pārklājumu, nedaudz izlocītas, saldskābas, deserta; nogatavojas jūnijā; ļoti </a:t>
            </a:r>
            <a:r>
              <a:rPr lang="lv-LV" dirty="0" smtClean="0"/>
              <a:t>ražīga</a:t>
            </a:r>
            <a:endParaRPr lang="lv-LV" dirty="0"/>
          </a:p>
        </p:txBody>
      </p:sp>
      <p:pic>
        <p:nvPicPr>
          <p:cNvPr id="30722" name="Picture 2" descr="Жимолость Дочь Велик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00" y="689964"/>
            <a:ext cx="476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lv-LV" altLang="lv-LV" dirty="0" err="1" smtClean="0"/>
              <a:t>Jugana</a:t>
            </a:r>
            <a:r>
              <a:rPr lang="lv-LV" altLang="lv-LV" dirty="0"/>
              <a:t>/</a:t>
            </a:r>
            <a:r>
              <a:rPr lang="lv-LV" altLang="lv-LV" dirty="0" err="1" smtClean="0"/>
              <a:t>Vostorg</a:t>
            </a:r>
            <a:endParaRPr lang="en-US" altLang="lv-LV" dirty="0" smtClean="0"/>
          </a:p>
        </p:txBody>
      </p:sp>
      <p:pic>
        <p:nvPicPr>
          <p:cNvPr id="5124" name="Picture 5" descr="http://www.lovehoneyberry.com/wp-content/uploads/2018/05/Screen-Shot-2018-05-27-at-20.27.06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2675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313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/>
          <a:lstStyle/>
          <a:p>
            <a:r>
              <a:rPr lang="lv-LV" altLang="lv-LV" dirty="0" err="1" smtClean="0"/>
              <a:t>Jugana</a:t>
            </a:r>
            <a:r>
              <a:rPr lang="lv-LV" altLang="lv-LV" dirty="0" smtClean="0"/>
              <a:t> un </a:t>
            </a:r>
            <a:r>
              <a:rPr lang="lv-LV" altLang="lv-LV" dirty="0" err="1" smtClean="0"/>
              <a:t>Vostorg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628800"/>
            <a:ext cx="7920880" cy="4896544"/>
          </a:xfrm>
        </p:spPr>
        <p:txBody>
          <a:bodyPr>
            <a:normAutofit/>
          </a:bodyPr>
          <a:lstStyle/>
          <a:p>
            <a:r>
              <a:rPr lang="lv-LV" dirty="0" err="1" smtClean="0"/>
              <a:t>Jugana</a:t>
            </a:r>
            <a:r>
              <a:rPr lang="lv-LV" dirty="0" smtClean="0"/>
              <a:t> - Krūms 1,5 x 1,9m, vainags </a:t>
            </a:r>
            <a:r>
              <a:rPr lang="lv-LV" dirty="0"/>
              <a:t>spēcīgs; </a:t>
            </a:r>
            <a:r>
              <a:rPr lang="lv-LV" dirty="0" smtClean="0"/>
              <a:t>ogas 1,4 g., </a:t>
            </a:r>
            <a:r>
              <a:rPr lang="lv-LV" dirty="0"/>
              <a:t>Ogas tumši violetas (1,4-1,8 g).  </a:t>
            </a:r>
            <a:r>
              <a:rPr lang="lv-LV" dirty="0" smtClean="0"/>
              <a:t>ar </a:t>
            </a:r>
            <a:r>
              <a:rPr lang="lv-LV" dirty="0"/>
              <a:t>apsarmi, </a:t>
            </a:r>
            <a:r>
              <a:rPr lang="lv-LV" dirty="0" smtClean="0"/>
              <a:t>saldas, </a:t>
            </a:r>
            <a:r>
              <a:rPr lang="lv-LV" dirty="0"/>
              <a:t>nogatavojas jūnijā; </a:t>
            </a:r>
            <a:r>
              <a:rPr lang="lv-LV" dirty="0" smtClean="0"/>
              <a:t>jaunie dzinumi </a:t>
            </a:r>
            <a:r>
              <a:rPr lang="lv-LV" dirty="0" smtClean="0"/>
              <a:t>mataini </a:t>
            </a:r>
            <a:r>
              <a:rPr lang="lv-LV" dirty="0" smtClean="0"/>
              <a:t>(bez </a:t>
            </a:r>
            <a:r>
              <a:rPr lang="lv-LV" dirty="0" err="1" smtClean="0"/>
              <a:t>antociāna</a:t>
            </a:r>
            <a:r>
              <a:rPr lang="lv-LV" dirty="0" smtClean="0"/>
              <a:t> krāsojuma). </a:t>
            </a:r>
          </a:p>
          <a:p>
            <a:r>
              <a:rPr lang="lv-LV" dirty="0" err="1" smtClean="0"/>
              <a:t>Vostorg</a:t>
            </a:r>
            <a:r>
              <a:rPr lang="lv-LV" dirty="0" smtClean="0"/>
              <a:t> – krūms 1,5 x 1,8 m, retināts, viegli vācama šķirne. Ogas milzīgas 1,6-2,8 g, tumši zilas ar stingru mizu, bagātīgu apsarmi, saldskābas, ar stingru mīkstumu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606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536" y="-8628"/>
            <a:ext cx="8229600" cy="1152128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>Ar ko sausserdis ir </a:t>
            </a:r>
            <a:r>
              <a:rPr lang="lv-LV" altLang="lv-LV" dirty="0" smtClean="0"/>
              <a:t>vērtīgs (3)</a:t>
            </a:r>
            <a:endParaRPr lang="en-US" altLang="lv-LV" dirty="0" smtClean="0"/>
          </a:p>
        </p:txBody>
      </p:sp>
      <p:pic>
        <p:nvPicPr>
          <p:cNvPr id="2050" name="Picture 2" descr="http://haskap.ca/wp-content/uploads/2018/02/anti-oxida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344816" cy="55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90587" y="292363"/>
            <a:ext cx="8229600" cy="1143000"/>
          </a:xfrm>
        </p:spPr>
        <p:txBody>
          <a:bodyPr/>
          <a:lstStyle/>
          <a:p>
            <a:r>
              <a:rPr lang="lv-LV" altLang="lv-LV" dirty="0" err="1" smtClean="0"/>
              <a:t>Sinij</a:t>
            </a:r>
            <a:r>
              <a:rPr lang="lv-LV" altLang="lv-LV" dirty="0" smtClean="0"/>
              <a:t> </a:t>
            </a:r>
            <a:r>
              <a:rPr lang="lv-LV" altLang="lv-LV" dirty="0" err="1" smtClean="0"/>
              <a:t>Utjos</a:t>
            </a:r>
            <a:r>
              <a:rPr lang="lv-LV" altLang="lv-LV" dirty="0" smtClean="0"/>
              <a:t>/</a:t>
            </a:r>
            <a:r>
              <a:rPr lang="lv-LV" altLang="lv-LV" dirty="0" err="1" smtClean="0"/>
              <a:t>Strežewczanka</a:t>
            </a:r>
            <a:endParaRPr lang="en-US" altLang="lv-LV" dirty="0" smtClean="0"/>
          </a:p>
        </p:txBody>
      </p:sp>
      <p:pic>
        <p:nvPicPr>
          <p:cNvPr id="4100" name="Picture 5" descr="http://www.lovehoneyberry.com/wp-content/uploads/2018/05/Screen-Shot-2018-05-27-at-20.24.59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675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793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539551" y="345827"/>
            <a:ext cx="8229600" cy="9229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altLang="lv-LV" dirty="0" smtClean="0"/>
              <a:t>Citas </a:t>
            </a:r>
            <a:r>
              <a:rPr lang="lv-LV" altLang="lv-LV" dirty="0" smtClean="0"/>
              <a:t>šķirnes – poļu selekcija</a:t>
            </a:r>
            <a:endParaRPr lang="en-US" altLang="lv-LV" dirty="0" smtClean="0"/>
          </a:p>
        </p:txBody>
      </p:sp>
      <p:sp>
        <p:nvSpPr>
          <p:cNvPr id="1024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68760"/>
            <a:ext cx="959240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1" y="1268760"/>
            <a:ext cx="8604449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Rectangle 2"/>
          <p:cNvSpPr/>
          <p:nvPr/>
        </p:nvSpPr>
        <p:spPr>
          <a:xfrm>
            <a:off x="6228184" y="2276872"/>
            <a:ext cx="3456384" cy="417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34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lv-LV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lv-LV" altLang="en-US" dirty="0" smtClean="0"/>
          </a:p>
          <a:p>
            <a:pPr algn="ctr">
              <a:buFontTx/>
              <a:buNone/>
            </a:pPr>
            <a:endParaRPr lang="lv-LV" altLang="en-US" dirty="0" smtClean="0"/>
          </a:p>
          <a:p>
            <a:pPr algn="ctr">
              <a:buFontTx/>
              <a:buNone/>
            </a:pPr>
            <a:r>
              <a:rPr lang="lv-LV" altLang="en-US" sz="4800" dirty="0" smtClean="0"/>
              <a:t>Paldies par uzmanību!</a:t>
            </a:r>
            <a:endParaRPr lang="en-US" alt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39073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Priekšnoteikumi attīstībai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lv-LV" dirty="0" smtClean="0"/>
              <a:t>Bioloģiskā un uzturvērtība</a:t>
            </a:r>
          </a:p>
          <a:p>
            <a:r>
              <a:rPr lang="lv-LV" dirty="0" smtClean="0"/>
              <a:t>Vienkārša audzēšanas tehnoloģija</a:t>
            </a:r>
          </a:p>
          <a:p>
            <a:r>
              <a:rPr lang="lv-LV" dirty="0" smtClean="0"/>
              <a:t>Viegli pavairojama kultūra</a:t>
            </a:r>
          </a:p>
          <a:p>
            <a:r>
              <a:rPr lang="lv-LV" dirty="0" smtClean="0"/>
              <a:t>Liela šķirņu izvēle</a:t>
            </a:r>
          </a:p>
          <a:p>
            <a:r>
              <a:rPr lang="lv-LV" dirty="0" smtClean="0"/>
              <a:t>Mehanizēta novākšana</a:t>
            </a:r>
          </a:p>
          <a:p>
            <a:r>
              <a:rPr lang="lv-LV" dirty="0" smtClean="0"/>
              <a:t>Garšu dažādība</a:t>
            </a:r>
          </a:p>
          <a:p>
            <a:r>
              <a:rPr lang="lv-LV" dirty="0" smtClean="0"/>
              <a:t>Labas pārstrādes iespējas</a:t>
            </a:r>
          </a:p>
          <a:p>
            <a:r>
              <a:rPr lang="lv-LV" dirty="0" smtClean="0"/>
              <a:t>Lieliski piemērots audzēt bioloģiski</a:t>
            </a:r>
          </a:p>
          <a:p>
            <a:r>
              <a:rPr lang="lv-LV" dirty="0" smtClean="0"/>
              <a:t>Var audzēt no 2-8 salcietības zonai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46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Augšanas prasības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v-LV" dirty="0" err="1" smtClean="0"/>
              <a:t>pH</a:t>
            </a:r>
            <a:r>
              <a:rPr lang="lv-LV" dirty="0" smtClean="0"/>
              <a:t> </a:t>
            </a:r>
            <a:r>
              <a:rPr lang="lv-LV" dirty="0" err="1" smtClean="0"/>
              <a:t>opt</a:t>
            </a:r>
            <a:r>
              <a:rPr lang="lv-LV" dirty="0" smtClean="0"/>
              <a:t>. 5-8, spēj augt (4,5-8,5)</a:t>
            </a:r>
          </a:p>
          <a:p>
            <a:r>
              <a:rPr lang="lv-LV" dirty="0" smtClean="0"/>
              <a:t>Noregulēts </a:t>
            </a:r>
            <a:r>
              <a:rPr lang="lv-LV" dirty="0" smtClean="0"/>
              <a:t>mitruma režīms, gruntsūdens 1 m.</a:t>
            </a:r>
          </a:p>
          <a:p>
            <a:r>
              <a:rPr lang="lv-LV" dirty="0" smtClean="0"/>
              <a:t>Augsnes </a:t>
            </a:r>
            <a:r>
              <a:rPr lang="lv-LV" dirty="0"/>
              <a:t>no </a:t>
            </a:r>
            <a:r>
              <a:rPr lang="lv-LV" dirty="0" smtClean="0"/>
              <a:t>mālsmilts līdz smilšmālam, neder smilts augsnes (jālaista).</a:t>
            </a:r>
          </a:p>
          <a:p>
            <a:r>
              <a:rPr lang="lv-LV" dirty="0" smtClean="0"/>
              <a:t>Augsnes ielabošana – zaļmēslojuma izmantošana (AUDZI, AUVEL).</a:t>
            </a:r>
          </a:p>
          <a:p>
            <a:r>
              <a:rPr lang="lv-LV" dirty="0" smtClean="0"/>
              <a:t>Organiskais mēslojums 30-35 t/ha. </a:t>
            </a:r>
          </a:p>
          <a:p>
            <a:r>
              <a:rPr lang="lv-LV" dirty="0" smtClean="0"/>
              <a:t>Labs fosfora nodrošinājums uz 40 kg/ha </a:t>
            </a:r>
            <a:r>
              <a:rPr lang="lv-LV" dirty="0" err="1" smtClean="0"/>
              <a:t>tīrvielas</a:t>
            </a:r>
            <a:r>
              <a:rPr lang="lv-LV" dirty="0" smtClean="0"/>
              <a:t>, un kālijs 60 kg/ha </a:t>
            </a:r>
            <a:r>
              <a:rPr lang="lv-LV" dirty="0" err="1" smtClean="0"/>
              <a:t>tīrvielas</a:t>
            </a:r>
            <a:r>
              <a:rPr lang="lv-LV" dirty="0" smtClean="0"/>
              <a:t>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846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Krūmu veidošana s principi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 lnSpcReduction="10000"/>
          </a:bodyPr>
          <a:lstStyle/>
          <a:p>
            <a:r>
              <a:rPr lang="lv-LV" dirty="0" smtClean="0"/>
              <a:t>Rudenī (pēc lapu nobiršanas), īss miera periods</a:t>
            </a:r>
          </a:p>
          <a:p>
            <a:r>
              <a:rPr lang="lv-LV" dirty="0" smtClean="0">
                <a:solidFill>
                  <a:srgbClr val="FF0000"/>
                </a:solidFill>
              </a:rPr>
              <a:t>Nedrīkst īsināt viengadīgos dzinumus (nogriezīsim daļu ražas). </a:t>
            </a:r>
          </a:p>
          <a:p>
            <a:r>
              <a:rPr lang="lv-LV" dirty="0" smtClean="0"/>
              <a:t>Jo vecāks ir </a:t>
            </a:r>
            <a:r>
              <a:rPr lang="lv-LV" dirty="0" err="1" smtClean="0"/>
              <a:t>pamatzars</a:t>
            </a:r>
            <a:r>
              <a:rPr lang="lv-LV" dirty="0" smtClean="0"/>
              <a:t>, no kā veidojas viengadīgie dzinumi, jo mazāka raža un ogas </a:t>
            </a:r>
            <a:r>
              <a:rPr lang="lv-LV" dirty="0" smtClean="0"/>
              <a:t>veidosies</a:t>
            </a:r>
          </a:p>
          <a:p>
            <a:r>
              <a:rPr lang="lv-LV" dirty="0" smtClean="0"/>
              <a:t>Vienā sezonā izgriež ne vairāk kā 25 % no zariem</a:t>
            </a:r>
          </a:p>
          <a:p>
            <a:r>
              <a:rPr lang="lv-LV" dirty="0" smtClean="0"/>
              <a:t>Vācot mehanizēti izgriež spēcīgāk, lai aug augstāki krūmi </a:t>
            </a:r>
            <a:endParaRPr lang="lv-LV" dirty="0" smtClean="0"/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863501"/>
          </a:xfrm>
        </p:spPr>
        <p:txBody>
          <a:bodyPr/>
          <a:lstStyle/>
          <a:p>
            <a:r>
              <a:rPr lang="lv-LV" altLang="lv-LV" dirty="0" smtClean="0"/>
              <a:t>Stādīšana 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dirty="0" smtClean="0"/>
              <a:t>Stāda pēc shēmas 0,6 m x 4 m (4166 augi/ha), ja stāda vākšanai ar rokām var stādīt 1,5 - 2,5 - 3 m attālumā.</a:t>
            </a:r>
          </a:p>
          <a:p>
            <a:r>
              <a:rPr lang="lv-LV" dirty="0" smtClean="0"/>
              <a:t>Stādot ar rokām veido (40x40x40 cm) bedri. Organisko mēslojumu liek apakšā, minerālmēslojumu sajauc ar augsni.</a:t>
            </a:r>
          </a:p>
          <a:p>
            <a:r>
              <a:rPr lang="lv-LV" dirty="0" smtClean="0"/>
              <a:t>Var stādīt ar upenēm domāto stādītāju.</a:t>
            </a:r>
          </a:p>
          <a:p>
            <a:r>
              <a:rPr lang="lv-LV" dirty="0" smtClean="0"/>
              <a:t>Stādīšanas dziļums, sakņu kakls līdz ar augsnes virskārtu. 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43753" y="188640"/>
            <a:ext cx="8229600" cy="1143000"/>
          </a:xfrm>
        </p:spPr>
        <p:txBody>
          <a:bodyPr/>
          <a:lstStyle/>
          <a:p>
            <a:r>
              <a:rPr lang="lv-LV" altLang="lv-LV" dirty="0" smtClean="0"/>
              <a:t>Sausseržu stādīšana</a:t>
            </a:r>
            <a:endParaRPr lang="en-US" altLang="lv-LV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00200"/>
            <a:ext cx="3240360" cy="4525963"/>
          </a:xfrm>
        </p:spPr>
        <p:txBody>
          <a:bodyPr>
            <a:normAutofit/>
          </a:bodyPr>
          <a:lstStyle/>
          <a:p>
            <a:endParaRPr lang="lv-LV" dirty="0" smtClean="0"/>
          </a:p>
          <a:p>
            <a:pPr marL="0" indent="0">
              <a:buNone/>
            </a:pPr>
            <a:endParaRPr lang="lv-LV" dirty="0">
              <a:solidFill>
                <a:srgbClr val="FF0000"/>
              </a:solidFill>
            </a:endParaRPr>
          </a:p>
        </p:txBody>
      </p:sp>
      <p:pic>
        <p:nvPicPr>
          <p:cNvPr id="3074" name="Picture 2" descr="Пересад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53" y="1052736"/>
            <a:ext cx="46096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aistīts attē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2458"/>
            <a:ext cx="7429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17438</TotalTime>
  <Words>1084</Words>
  <Application>Microsoft Office PowerPoint</Application>
  <PresentationFormat>On-screen Show (4:3)</PresentationFormat>
  <Paragraphs>148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Sausseržu audzēšana </vt:lpstr>
      <vt:lpstr>Ar ko sausserdis ir vērtīgs</vt:lpstr>
      <vt:lpstr>Ar ko sausserdis ir vērtīgs (2)</vt:lpstr>
      <vt:lpstr>Ar ko sausserdis ir vērtīgs (3)</vt:lpstr>
      <vt:lpstr>Priekšnoteikumi attīstībai</vt:lpstr>
      <vt:lpstr>Augšanas prasības</vt:lpstr>
      <vt:lpstr>Krūmu veidošana s principi</vt:lpstr>
      <vt:lpstr>Stādīšana </vt:lpstr>
      <vt:lpstr>Sausseržu stādīšana</vt:lpstr>
      <vt:lpstr>Krūmu augšana un ražas veidošanās</vt:lpstr>
      <vt:lpstr>Krūmu veidošana 1-2. gads</vt:lpstr>
      <vt:lpstr>Krūmu veidošana 3-5. gads</vt:lpstr>
      <vt:lpstr>Krūmu veidošana 5-8. gads</vt:lpstr>
      <vt:lpstr>Krūmu veidošana 8-10. gads</vt:lpstr>
      <vt:lpstr>Krūmu atjaunojošā veidošana &gt;20 g.</vt:lpstr>
      <vt:lpstr>Ražas novākšana ar rokām</vt:lpstr>
      <vt:lpstr>Ražas novākšana ar rokām (2)</vt:lpstr>
      <vt:lpstr>Ražas novākšana kombinēti </vt:lpstr>
      <vt:lpstr>Ražas novākšana ar kombainu </vt:lpstr>
      <vt:lpstr>Problēmas </vt:lpstr>
      <vt:lpstr>Saussēržu šķirnes</vt:lpstr>
      <vt:lpstr>Selekcija</vt:lpstr>
      <vt:lpstr>Šķirnes</vt:lpstr>
      <vt:lpstr>Garša</vt:lpstr>
      <vt:lpstr>Šķirnes  (CA)</vt:lpstr>
      <vt:lpstr>Borealis</vt:lpstr>
      <vt:lpstr>Apputeksnēšanās varianti (CA)   (CA)</vt:lpstr>
      <vt:lpstr>Ziedēšanas laiki</vt:lpstr>
      <vt:lpstr>Bakčarskij Veļikan</vt:lpstr>
      <vt:lpstr>Goluboje Vereteno</vt:lpstr>
      <vt:lpstr>Zoluška</vt:lpstr>
      <vt:lpstr>B.Blizzard/B.Beast</vt:lpstr>
      <vt:lpstr>Indigo Gem</vt:lpstr>
      <vt:lpstr>Beauty/Aurora</vt:lpstr>
      <vt:lpstr>Roksana</vt:lpstr>
      <vt:lpstr>Silginka</vt:lpstr>
      <vt:lpstr>Doč  Veļikana</vt:lpstr>
      <vt:lpstr>Jugana/Vostorg</vt:lpstr>
      <vt:lpstr>Jugana un Vostorg</vt:lpstr>
      <vt:lpstr>Sinij Utjos/Strežewczanka</vt:lpstr>
      <vt:lpstr>Citas šķirnes – poļu selekcija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Mūsu idejas inovācijām</dc:title>
  <dc:creator>Aiva Saulīte</dc:creator>
  <cp:lastModifiedBy>Māris Narvils</cp:lastModifiedBy>
  <cp:revision>77</cp:revision>
  <dcterms:created xsi:type="dcterms:W3CDTF">2017-04-06T11:25:08Z</dcterms:created>
  <dcterms:modified xsi:type="dcterms:W3CDTF">2019-02-28T21:17:03Z</dcterms:modified>
</cp:coreProperties>
</file>