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5" r:id="rId2"/>
    <p:sldId id="344" r:id="rId3"/>
    <p:sldId id="781" r:id="rId4"/>
    <p:sldId id="526" r:id="rId5"/>
    <p:sldId id="809" r:id="rId6"/>
    <p:sldId id="548" r:id="rId7"/>
    <p:sldId id="854" r:id="rId8"/>
    <p:sldId id="273" r:id="rId9"/>
    <p:sldId id="320" r:id="rId10"/>
    <p:sldId id="321" r:id="rId11"/>
    <p:sldId id="523" r:id="rId12"/>
    <p:sldId id="325" r:id="rId13"/>
    <p:sldId id="326" r:id="rId14"/>
    <p:sldId id="322" r:id="rId15"/>
    <p:sldId id="323" r:id="rId16"/>
    <p:sldId id="328" r:id="rId17"/>
    <p:sldId id="779" r:id="rId18"/>
    <p:sldId id="568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va Zvirbule" initials="AZ" lastIdx="1" clrIdx="0">
    <p:extLst>
      <p:ext uri="{19B8F6BF-5375-455C-9EA6-DF929625EA0E}">
        <p15:presenceInfo xmlns:p15="http://schemas.microsoft.com/office/powerpoint/2012/main" userId="S::Aiva.Zvirbule@zm.gov.lv::1d1fbc8d-7a0e-4965-8f96-ab34c15b1b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33D4D-A5EC-400A-96EF-BDF14019061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v-LV"/>
        </a:p>
      </dgm:t>
    </dgm:pt>
    <dgm:pt modelId="{94AF236D-6BBB-47ED-B1F4-B90245CD5A7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lv-LV" sz="2400" dirty="0">
              <a:solidFill>
                <a:schemeClr val="tx1"/>
              </a:solidFill>
            </a:rPr>
            <a:t>Konkurētspējas veicināšana:</a:t>
          </a:r>
        </a:p>
        <a:p>
          <a:pPr>
            <a:spcAft>
              <a:spcPts val="0"/>
            </a:spcAft>
          </a:pPr>
          <a:r>
            <a:rPr lang="lv-LV" sz="1800" dirty="0">
              <a:solidFill>
                <a:schemeClr val="tx1"/>
              </a:solidFill>
            </a:rPr>
            <a:t>- </a:t>
          </a:r>
          <a:r>
            <a:rPr lang="lv-LV" sz="1600" dirty="0">
              <a:solidFill>
                <a:schemeClr val="tx1"/>
              </a:solidFill>
            </a:rPr>
            <a:t>produktivitāte </a:t>
          </a:r>
        </a:p>
        <a:p>
          <a:pPr>
            <a:spcAft>
              <a:spcPts val="0"/>
            </a:spcAft>
            <a:buFont typeface="Wingdings" panose="05000000000000000000" pitchFamily="2" charset="2"/>
            <a:buChar char="q"/>
          </a:pPr>
          <a:r>
            <a:rPr lang="lv-LV" sz="1600" dirty="0">
              <a:solidFill>
                <a:schemeClr val="tx1"/>
              </a:solidFill>
            </a:rPr>
            <a:t>- orientēšanās uz tirgu mazo saimniecību grupai</a:t>
          </a:r>
        </a:p>
        <a:p>
          <a:pPr>
            <a:spcAft>
              <a:spcPts val="0"/>
            </a:spcAft>
            <a:buFont typeface="Wingdings" panose="05000000000000000000" pitchFamily="2" charset="2"/>
            <a:buChar char="q"/>
          </a:pPr>
          <a:r>
            <a:rPr lang="lv-LV" sz="1600" dirty="0">
              <a:solidFill>
                <a:schemeClr val="tx1"/>
              </a:solidFill>
            </a:rPr>
            <a:t>- pētniecība un inovācijas</a:t>
          </a:r>
        </a:p>
        <a:p>
          <a:pPr>
            <a:spcAft>
              <a:spcPts val="0"/>
            </a:spcAft>
            <a:buFont typeface="Wingdings" panose="05000000000000000000" pitchFamily="2" charset="2"/>
            <a:buChar char="q"/>
          </a:pPr>
          <a:r>
            <a:rPr lang="lv-LV" sz="1600" dirty="0">
              <a:solidFill>
                <a:schemeClr val="tx1"/>
              </a:solidFill>
            </a:rPr>
            <a:t>- pievienotās vērtības radīšana vietējam saražotajam produktam</a:t>
          </a:r>
        </a:p>
      </dgm:t>
    </dgm:pt>
    <dgm:pt modelId="{C4552FE8-CA26-4F27-8446-3F1A36343B09}" type="parTrans" cxnId="{D02DEB10-4C3B-41FC-863D-A7ED10113FD7}">
      <dgm:prSet/>
      <dgm:spPr/>
      <dgm:t>
        <a:bodyPr/>
        <a:lstStyle/>
        <a:p>
          <a:endParaRPr lang="lv-LV"/>
        </a:p>
      </dgm:t>
    </dgm:pt>
    <dgm:pt modelId="{6257EEDE-5777-4534-A860-A81942E6EBD1}" type="sibTrans" cxnId="{D02DEB10-4C3B-41FC-863D-A7ED10113FD7}">
      <dgm:prSet/>
      <dgm:spPr/>
      <dgm:t>
        <a:bodyPr/>
        <a:lstStyle/>
        <a:p>
          <a:endParaRPr lang="lv-LV"/>
        </a:p>
      </dgm:t>
    </dgm:pt>
    <dgm:pt modelId="{F23C031E-6A1F-448B-95DE-7B3EA7AF0246}">
      <dgm:prSet phldrT="[Text]" custT="1"/>
      <dgm:spPr/>
      <dgm:t>
        <a:bodyPr/>
        <a:lstStyle/>
        <a:p>
          <a:r>
            <a:rPr lang="lv-LV" sz="2800" dirty="0">
              <a:solidFill>
                <a:schemeClr val="tx1"/>
              </a:solidFill>
            </a:rPr>
            <a:t>Ieguldījums klimata mērķu sasniegšanā un Zaļā kursa mērķu izpildē</a:t>
          </a:r>
        </a:p>
      </dgm:t>
    </dgm:pt>
    <dgm:pt modelId="{EB4DA176-A08A-4B31-A20E-63AA96868B9D}" type="parTrans" cxnId="{22420306-54E1-4283-A32D-6605FAAF7729}">
      <dgm:prSet/>
      <dgm:spPr/>
      <dgm:t>
        <a:bodyPr/>
        <a:lstStyle/>
        <a:p>
          <a:endParaRPr lang="lv-LV"/>
        </a:p>
      </dgm:t>
    </dgm:pt>
    <dgm:pt modelId="{B87068FC-390E-4BB4-A39B-1D580919FC65}" type="sibTrans" cxnId="{22420306-54E1-4283-A32D-6605FAAF7729}">
      <dgm:prSet/>
      <dgm:spPr/>
      <dgm:t>
        <a:bodyPr/>
        <a:lstStyle/>
        <a:p>
          <a:endParaRPr lang="lv-LV"/>
        </a:p>
      </dgm:t>
    </dgm:pt>
    <dgm:pt modelId="{73368DEC-8136-4625-96F8-D04C6849A5D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lv-LV" sz="2800" dirty="0">
              <a:solidFill>
                <a:schemeClr val="tx1"/>
              </a:solidFill>
            </a:rPr>
            <a:t>Jauno lauksaimnieku iesaiste</a:t>
          </a:r>
        </a:p>
      </dgm:t>
    </dgm:pt>
    <dgm:pt modelId="{D940A9F5-ABF8-4DEB-B05B-591823C3FDD7}" type="parTrans" cxnId="{80BC7E76-D46A-4F3B-869E-14F0DDF063D8}">
      <dgm:prSet/>
      <dgm:spPr/>
      <dgm:t>
        <a:bodyPr/>
        <a:lstStyle/>
        <a:p>
          <a:endParaRPr lang="lv-LV"/>
        </a:p>
      </dgm:t>
    </dgm:pt>
    <dgm:pt modelId="{B63EF3C5-9404-4BA4-A821-351547D990AF}" type="sibTrans" cxnId="{80BC7E76-D46A-4F3B-869E-14F0DDF063D8}">
      <dgm:prSet/>
      <dgm:spPr/>
      <dgm:t>
        <a:bodyPr/>
        <a:lstStyle/>
        <a:p>
          <a:endParaRPr lang="lv-LV"/>
        </a:p>
      </dgm:t>
    </dgm:pt>
    <dgm:pt modelId="{A7C7BD8D-C0E1-4C20-8E0E-639EDAA5E32A}" type="pres">
      <dgm:prSet presAssocID="{A0A33D4D-A5EC-400A-96EF-BDF140190610}" presName="Name0" presStyleCnt="0">
        <dgm:presLayoutVars>
          <dgm:chMax val="7"/>
          <dgm:chPref val="7"/>
          <dgm:dir/>
        </dgm:presLayoutVars>
      </dgm:prSet>
      <dgm:spPr/>
    </dgm:pt>
    <dgm:pt modelId="{8D56744F-8E1B-440A-AA45-649390A4CDD4}" type="pres">
      <dgm:prSet presAssocID="{A0A33D4D-A5EC-400A-96EF-BDF140190610}" presName="Name1" presStyleCnt="0"/>
      <dgm:spPr/>
    </dgm:pt>
    <dgm:pt modelId="{00CF0423-C366-4979-9A42-2F55317D4A75}" type="pres">
      <dgm:prSet presAssocID="{A0A33D4D-A5EC-400A-96EF-BDF140190610}" presName="cycle" presStyleCnt="0"/>
      <dgm:spPr/>
    </dgm:pt>
    <dgm:pt modelId="{5340BC2F-6456-45D1-9DC5-C8B1BE5DE572}" type="pres">
      <dgm:prSet presAssocID="{A0A33D4D-A5EC-400A-96EF-BDF140190610}" presName="srcNode" presStyleLbl="node1" presStyleIdx="0" presStyleCnt="3"/>
      <dgm:spPr/>
    </dgm:pt>
    <dgm:pt modelId="{45D8173F-1F30-4854-8212-AF5F1C963B9A}" type="pres">
      <dgm:prSet presAssocID="{A0A33D4D-A5EC-400A-96EF-BDF140190610}" presName="conn" presStyleLbl="parChTrans1D2" presStyleIdx="0" presStyleCnt="1"/>
      <dgm:spPr/>
    </dgm:pt>
    <dgm:pt modelId="{C0D2E8A2-D13D-459F-85CE-7D331688623C}" type="pres">
      <dgm:prSet presAssocID="{A0A33D4D-A5EC-400A-96EF-BDF140190610}" presName="extraNode" presStyleLbl="node1" presStyleIdx="0" presStyleCnt="3"/>
      <dgm:spPr/>
    </dgm:pt>
    <dgm:pt modelId="{AE64B85C-F4C8-4F26-8EC8-CFCE07223F6E}" type="pres">
      <dgm:prSet presAssocID="{A0A33D4D-A5EC-400A-96EF-BDF140190610}" presName="dstNode" presStyleLbl="node1" presStyleIdx="0" presStyleCnt="3"/>
      <dgm:spPr/>
    </dgm:pt>
    <dgm:pt modelId="{DB5B67D7-3D16-4F3F-A4DE-EBD4F2D57FD9}" type="pres">
      <dgm:prSet presAssocID="{94AF236D-6BBB-47ED-B1F4-B90245CD5A7E}" presName="text_1" presStyleLbl="node1" presStyleIdx="0" presStyleCnt="3" custScaleX="98945" custScaleY="134095">
        <dgm:presLayoutVars>
          <dgm:bulletEnabled val="1"/>
        </dgm:presLayoutVars>
      </dgm:prSet>
      <dgm:spPr/>
    </dgm:pt>
    <dgm:pt modelId="{18E6F1F2-44A0-4C08-89F2-61A19A9CAE76}" type="pres">
      <dgm:prSet presAssocID="{94AF236D-6BBB-47ED-B1F4-B90245CD5A7E}" presName="accent_1" presStyleCnt="0"/>
      <dgm:spPr/>
    </dgm:pt>
    <dgm:pt modelId="{6BE032FA-986B-42EE-BDF7-8828C9C62E7F}" type="pres">
      <dgm:prSet presAssocID="{94AF236D-6BBB-47ED-B1F4-B90245CD5A7E}" presName="accentRepeatNode" presStyleLbl="solidFgAcc1" presStyleIdx="0" presStyleCnt="3" custScaleX="109842" custScaleY="113111" custLinFactNeighborX="-1478" custLinFactNeighborY="-2812"/>
      <dgm:spPr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>
          <a:noFill/>
        </a:ln>
      </dgm:spPr>
    </dgm:pt>
    <dgm:pt modelId="{B98E5B7F-A9E4-4FA8-9EE8-A8E09F871A3F}" type="pres">
      <dgm:prSet presAssocID="{F23C031E-6A1F-448B-95DE-7B3EA7AF0246}" presName="text_2" presStyleLbl="node1" presStyleIdx="1" presStyleCnt="3">
        <dgm:presLayoutVars>
          <dgm:bulletEnabled val="1"/>
        </dgm:presLayoutVars>
      </dgm:prSet>
      <dgm:spPr/>
    </dgm:pt>
    <dgm:pt modelId="{B37F5E59-B264-48C4-B250-21FF602E7EC6}" type="pres">
      <dgm:prSet presAssocID="{F23C031E-6A1F-448B-95DE-7B3EA7AF0246}" presName="accent_2" presStyleCnt="0"/>
      <dgm:spPr/>
    </dgm:pt>
    <dgm:pt modelId="{FDC74967-80D1-47D7-A8CE-4630048585C7}" type="pres">
      <dgm:prSet presAssocID="{F23C031E-6A1F-448B-95DE-7B3EA7AF0246}" presName="accentRepeatNode" presStyleLbl="solidFgAcc1" presStyleIdx="1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</dgm:pt>
    <dgm:pt modelId="{C8535184-A1E4-4110-A841-85AC77ACBA67}" type="pres">
      <dgm:prSet presAssocID="{73368DEC-8136-4625-96F8-D04C6849A5DD}" presName="text_3" presStyleLbl="node1" presStyleIdx="2" presStyleCnt="3">
        <dgm:presLayoutVars>
          <dgm:bulletEnabled val="1"/>
        </dgm:presLayoutVars>
      </dgm:prSet>
      <dgm:spPr/>
    </dgm:pt>
    <dgm:pt modelId="{C9FD329B-DF72-48A0-87CE-FE8520783BFD}" type="pres">
      <dgm:prSet presAssocID="{73368DEC-8136-4625-96F8-D04C6849A5DD}" presName="accent_3" presStyleCnt="0"/>
      <dgm:spPr/>
    </dgm:pt>
    <dgm:pt modelId="{AA5F9DBF-8693-4802-A713-6219844A64FE}" type="pres">
      <dgm:prSet presAssocID="{73368DEC-8136-4625-96F8-D04C6849A5DD}" presName="accentRepeatNode" presStyleLbl="solidFgAcc1" presStyleIdx="2" presStyleCnt="3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</dgm:pt>
  </dgm:ptLst>
  <dgm:cxnLst>
    <dgm:cxn modelId="{3B944702-E87B-4F2F-8447-0895B95934AC}" type="presOf" srcId="{6257EEDE-5777-4534-A860-A81942E6EBD1}" destId="{45D8173F-1F30-4854-8212-AF5F1C963B9A}" srcOrd="0" destOrd="0" presId="urn:microsoft.com/office/officeart/2008/layout/VerticalCurvedList"/>
    <dgm:cxn modelId="{22420306-54E1-4283-A32D-6605FAAF7729}" srcId="{A0A33D4D-A5EC-400A-96EF-BDF140190610}" destId="{F23C031E-6A1F-448B-95DE-7B3EA7AF0246}" srcOrd="1" destOrd="0" parTransId="{EB4DA176-A08A-4B31-A20E-63AA96868B9D}" sibTransId="{B87068FC-390E-4BB4-A39B-1D580919FC65}"/>
    <dgm:cxn modelId="{D02DEB10-4C3B-41FC-863D-A7ED10113FD7}" srcId="{A0A33D4D-A5EC-400A-96EF-BDF140190610}" destId="{94AF236D-6BBB-47ED-B1F4-B90245CD5A7E}" srcOrd="0" destOrd="0" parTransId="{C4552FE8-CA26-4F27-8446-3F1A36343B09}" sibTransId="{6257EEDE-5777-4534-A860-A81942E6EBD1}"/>
    <dgm:cxn modelId="{10A85424-676D-4BCC-B153-2FB9A3F75162}" type="presOf" srcId="{F23C031E-6A1F-448B-95DE-7B3EA7AF0246}" destId="{B98E5B7F-A9E4-4FA8-9EE8-A8E09F871A3F}" srcOrd="0" destOrd="0" presId="urn:microsoft.com/office/officeart/2008/layout/VerticalCurvedList"/>
    <dgm:cxn modelId="{7E366656-7149-4B70-B3DA-52DF7BD7E3D2}" type="presOf" srcId="{A0A33D4D-A5EC-400A-96EF-BDF140190610}" destId="{A7C7BD8D-C0E1-4C20-8E0E-639EDAA5E32A}" srcOrd="0" destOrd="0" presId="urn:microsoft.com/office/officeart/2008/layout/VerticalCurvedList"/>
    <dgm:cxn modelId="{80BC7E76-D46A-4F3B-869E-14F0DDF063D8}" srcId="{A0A33D4D-A5EC-400A-96EF-BDF140190610}" destId="{73368DEC-8136-4625-96F8-D04C6849A5DD}" srcOrd="2" destOrd="0" parTransId="{D940A9F5-ABF8-4DEB-B05B-591823C3FDD7}" sibTransId="{B63EF3C5-9404-4BA4-A821-351547D990AF}"/>
    <dgm:cxn modelId="{A7DA65CA-92AB-44F9-9474-9F59B211A32A}" type="presOf" srcId="{73368DEC-8136-4625-96F8-D04C6849A5DD}" destId="{C8535184-A1E4-4110-A841-85AC77ACBA67}" srcOrd="0" destOrd="0" presId="urn:microsoft.com/office/officeart/2008/layout/VerticalCurvedList"/>
    <dgm:cxn modelId="{0D2B40FA-99B9-4DFB-B195-314DB5DC6498}" type="presOf" srcId="{94AF236D-6BBB-47ED-B1F4-B90245CD5A7E}" destId="{DB5B67D7-3D16-4F3F-A4DE-EBD4F2D57FD9}" srcOrd="0" destOrd="0" presId="urn:microsoft.com/office/officeart/2008/layout/VerticalCurvedList"/>
    <dgm:cxn modelId="{DEF18A51-F431-49F3-9B84-498E89364B9A}" type="presParOf" srcId="{A7C7BD8D-C0E1-4C20-8E0E-639EDAA5E32A}" destId="{8D56744F-8E1B-440A-AA45-649390A4CDD4}" srcOrd="0" destOrd="0" presId="urn:microsoft.com/office/officeart/2008/layout/VerticalCurvedList"/>
    <dgm:cxn modelId="{EB0764B0-BB3F-4C4B-9835-CA853222EA21}" type="presParOf" srcId="{8D56744F-8E1B-440A-AA45-649390A4CDD4}" destId="{00CF0423-C366-4979-9A42-2F55317D4A75}" srcOrd="0" destOrd="0" presId="urn:microsoft.com/office/officeart/2008/layout/VerticalCurvedList"/>
    <dgm:cxn modelId="{A56018AF-43B9-4229-9316-ECD717E0C36E}" type="presParOf" srcId="{00CF0423-C366-4979-9A42-2F55317D4A75}" destId="{5340BC2F-6456-45D1-9DC5-C8B1BE5DE572}" srcOrd="0" destOrd="0" presId="urn:microsoft.com/office/officeart/2008/layout/VerticalCurvedList"/>
    <dgm:cxn modelId="{07FF5A5B-9233-41F6-B76F-DD6832E06AF4}" type="presParOf" srcId="{00CF0423-C366-4979-9A42-2F55317D4A75}" destId="{45D8173F-1F30-4854-8212-AF5F1C963B9A}" srcOrd="1" destOrd="0" presId="urn:microsoft.com/office/officeart/2008/layout/VerticalCurvedList"/>
    <dgm:cxn modelId="{1239C820-8A6B-4E34-A7CE-1D4E26124012}" type="presParOf" srcId="{00CF0423-C366-4979-9A42-2F55317D4A75}" destId="{C0D2E8A2-D13D-459F-85CE-7D331688623C}" srcOrd="2" destOrd="0" presId="urn:microsoft.com/office/officeart/2008/layout/VerticalCurvedList"/>
    <dgm:cxn modelId="{B6B59B47-1277-4EDD-B71D-04CEBFDF3EE4}" type="presParOf" srcId="{00CF0423-C366-4979-9A42-2F55317D4A75}" destId="{AE64B85C-F4C8-4F26-8EC8-CFCE07223F6E}" srcOrd="3" destOrd="0" presId="urn:microsoft.com/office/officeart/2008/layout/VerticalCurvedList"/>
    <dgm:cxn modelId="{C9ED2953-2B97-41A0-AEF0-959E2BDA05D1}" type="presParOf" srcId="{8D56744F-8E1B-440A-AA45-649390A4CDD4}" destId="{DB5B67D7-3D16-4F3F-A4DE-EBD4F2D57FD9}" srcOrd="1" destOrd="0" presId="urn:microsoft.com/office/officeart/2008/layout/VerticalCurvedList"/>
    <dgm:cxn modelId="{AE333EE7-B0D1-4ED9-B674-6998B15A1682}" type="presParOf" srcId="{8D56744F-8E1B-440A-AA45-649390A4CDD4}" destId="{18E6F1F2-44A0-4C08-89F2-61A19A9CAE76}" srcOrd="2" destOrd="0" presId="urn:microsoft.com/office/officeart/2008/layout/VerticalCurvedList"/>
    <dgm:cxn modelId="{7D72DAB5-D166-4EF0-B58C-EF3E3DB99D71}" type="presParOf" srcId="{18E6F1F2-44A0-4C08-89F2-61A19A9CAE76}" destId="{6BE032FA-986B-42EE-BDF7-8828C9C62E7F}" srcOrd="0" destOrd="0" presId="urn:microsoft.com/office/officeart/2008/layout/VerticalCurvedList"/>
    <dgm:cxn modelId="{9C02724A-D67C-440E-B1DF-B0EA758EBBC8}" type="presParOf" srcId="{8D56744F-8E1B-440A-AA45-649390A4CDD4}" destId="{B98E5B7F-A9E4-4FA8-9EE8-A8E09F871A3F}" srcOrd="3" destOrd="0" presId="urn:microsoft.com/office/officeart/2008/layout/VerticalCurvedList"/>
    <dgm:cxn modelId="{01057696-29E6-45D5-AF29-03B440F648A6}" type="presParOf" srcId="{8D56744F-8E1B-440A-AA45-649390A4CDD4}" destId="{B37F5E59-B264-48C4-B250-21FF602E7EC6}" srcOrd="4" destOrd="0" presId="urn:microsoft.com/office/officeart/2008/layout/VerticalCurvedList"/>
    <dgm:cxn modelId="{1D8AB794-5EAC-491C-A931-06472C299CBF}" type="presParOf" srcId="{B37F5E59-B264-48C4-B250-21FF602E7EC6}" destId="{FDC74967-80D1-47D7-A8CE-4630048585C7}" srcOrd="0" destOrd="0" presId="urn:microsoft.com/office/officeart/2008/layout/VerticalCurvedList"/>
    <dgm:cxn modelId="{7183770D-0E11-460D-ADD6-101D8F0D99EB}" type="presParOf" srcId="{8D56744F-8E1B-440A-AA45-649390A4CDD4}" destId="{C8535184-A1E4-4110-A841-85AC77ACBA67}" srcOrd="5" destOrd="0" presId="urn:microsoft.com/office/officeart/2008/layout/VerticalCurvedList"/>
    <dgm:cxn modelId="{24585DFF-8AF6-4C6D-86E8-E76F4CEC6862}" type="presParOf" srcId="{8D56744F-8E1B-440A-AA45-649390A4CDD4}" destId="{C9FD329B-DF72-48A0-87CE-FE8520783BFD}" srcOrd="6" destOrd="0" presId="urn:microsoft.com/office/officeart/2008/layout/VerticalCurvedList"/>
    <dgm:cxn modelId="{6CBD824F-3E98-4E33-945A-C595F333819D}" type="presParOf" srcId="{C9FD329B-DF72-48A0-87CE-FE8520783BFD}" destId="{AA5F9DBF-8693-4802-A713-6219844A64F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8173F-1F30-4854-8212-AF5F1C963B9A}">
      <dsp:nvSpPr>
        <dsp:cNvPr id="0" name=""/>
        <dsp:cNvSpPr/>
      </dsp:nvSpPr>
      <dsp:spPr>
        <a:xfrm>
          <a:off x="-5791665" y="-891444"/>
          <a:ext cx="6934311" cy="6934311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B67D7-3D16-4F3F-A4DE-EBD4F2D57FD9}">
      <dsp:nvSpPr>
        <dsp:cNvPr id="0" name=""/>
        <dsp:cNvSpPr/>
      </dsp:nvSpPr>
      <dsp:spPr>
        <a:xfrm>
          <a:off x="783127" y="339504"/>
          <a:ext cx="6831965" cy="13815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788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kern="1200" dirty="0">
              <a:solidFill>
                <a:schemeClr val="tx1"/>
              </a:solidFill>
            </a:rPr>
            <a:t>Konkurētspējas veicināšana: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kern="1200" dirty="0">
              <a:solidFill>
                <a:schemeClr val="tx1"/>
              </a:solidFill>
            </a:rPr>
            <a:t>- </a:t>
          </a:r>
          <a:r>
            <a:rPr lang="lv-LV" sz="1600" kern="1200" dirty="0">
              <a:solidFill>
                <a:schemeClr val="tx1"/>
              </a:solidFill>
            </a:rPr>
            <a:t>produktivitāte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lv-LV" sz="1600" kern="1200" dirty="0">
              <a:solidFill>
                <a:schemeClr val="tx1"/>
              </a:solidFill>
            </a:rPr>
            <a:t>- orientēšanās uz tirgu mazo saimniecību grupai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lv-LV" sz="1600" kern="1200" dirty="0">
              <a:solidFill>
                <a:schemeClr val="tx1"/>
              </a:solidFill>
            </a:rPr>
            <a:t>- pētniecība un inovācijas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Wingdings" panose="05000000000000000000" pitchFamily="2" charset="2"/>
            <a:buNone/>
          </a:pPr>
          <a:r>
            <a:rPr lang="lv-LV" sz="1600" kern="1200" dirty="0">
              <a:solidFill>
                <a:schemeClr val="tx1"/>
              </a:solidFill>
            </a:rPr>
            <a:t>- pievienotās vērtības radīšana vietējam saražotajam produktam</a:t>
          </a:r>
        </a:p>
      </dsp:txBody>
      <dsp:txXfrm>
        <a:off x="783127" y="339504"/>
        <a:ext cx="6831965" cy="1381559"/>
      </dsp:txXfrm>
    </dsp:sp>
    <dsp:sp modelId="{6BE032FA-986B-42EE-BDF7-8828C9C62E7F}">
      <dsp:nvSpPr>
        <dsp:cNvPr id="0" name=""/>
        <dsp:cNvSpPr/>
      </dsp:nvSpPr>
      <dsp:spPr>
        <a:xfrm>
          <a:off x="20367" y="265716"/>
          <a:ext cx="1414606" cy="145670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E5B7F-A9E4-4FA8-9EE8-A8E09F871A3F}">
      <dsp:nvSpPr>
        <dsp:cNvPr id="0" name=""/>
        <dsp:cNvSpPr/>
      </dsp:nvSpPr>
      <dsp:spPr>
        <a:xfrm>
          <a:off x="1121213" y="2060568"/>
          <a:ext cx="6530302" cy="1030284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78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solidFill>
                <a:schemeClr val="tx1"/>
              </a:solidFill>
            </a:rPr>
            <a:t>Ieguldījums klimata mērķu sasniegšanā un Zaļā kursa mērķu izpildē</a:t>
          </a:r>
        </a:p>
      </dsp:txBody>
      <dsp:txXfrm>
        <a:off x="1121213" y="2060568"/>
        <a:ext cx="6530302" cy="1030284"/>
      </dsp:txXfrm>
    </dsp:sp>
    <dsp:sp modelId="{FDC74967-80D1-47D7-A8CE-4630048585C7}">
      <dsp:nvSpPr>
        <dsp:cNvPr id="0" name=""/>
        <dsp:cNvSpPr/>
      </dsp:nvSpPr>
      <dsp:spPr>
        <a:xfrm>
          <a:off x="477285" y="1931783"/>
          <a:ext cx="1287855" cy="1287855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35184-A1E4-4110-A841-85AC77ACBA67}">
      <dsp:nvSpPr>
        <dsp:cNvPr id="0" name=""/>
        <dsp:cNvSpPr/>
      </dsp:nvSpPr>
      <dsp:spPr>
        <a:xfrm>
          <a:off x="746705" y="3605995"/>
          <a:ext cx="6904811" cy="103028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78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solidFill>
                <a:schemeClr val="tx1"/>
              </a:solidFill>
            </a:rPr>
            <a:t>Jauno lauksaimnieku iesaiste</a:t>
          </a:r>
        </a:p>
      </dsp:txBody>
      <dsp:txXfrm>
        <a:off x="746705" y="3605995"/>
        <a:ext cx="6904811" cy="1030284"/>
      </dsp:txXfrm>
    </dsp:sp>
    <dsp:sp modelId="{AA5F9DBF-8693-4802-A713-6219844A64FE}">
      <dsp:nvSpPr>
        <dsp:cNvPr id="0" name=""/>
        <dsp:cNvSpPr/>
      </dsp:nvSpPr>
      <dsp:spPr>
        <a:xfrm>
          <a:off x="102777" y="3477209"/>
          <a:ext cx="1287855" cy="1287855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7B223-6DA3-49B7-BD16-9EA6CC4508CA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71622-AAB9-4F5E-AD12-F5FB0E752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492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06F8-55BE-4375-99CB-999F6EDDA859}" type="slidenum">
              <a:rPr lang="lv-LV" smtClean="0"/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138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9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56142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10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96785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96653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14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53504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15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58562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5B73F-16B7-4FDF-B327-266F58BF090D}" type="slidenum">
              <a:rPr lang="lv-LV" altLang="en-US" smtClean="0"/>
              <a:pPr>
                <a:defRPr/>
              </a:pPr>
              <a:t>16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05058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2370-58FF-4844-B6D8-3615CC3AED22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7461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De</a:t>
            </a:r>
            <a:r>
              <a:rPr lang="lv-LV" dirty="0"/>
              <a:t> </a:t>
            </a:r>
            <a:r>
              <a:rPr lang="lv-LV" dirty="0" err="1"/>
              <a:t>minimis</a:t>
            </a:r>
            <a:r>
              <a:rPr lang="lv-LV" dirty="0"/>
              <a:t> Regula 1407/2013 – 200 000EUR trīs gadu periodā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2370-58FF-4844-B6D8-3615CC3AED22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361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78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00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938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145C17-0790-4DE9-9FFF-FF94760C8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500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85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5646206-D027-4B8F-8533-D3E86FFC8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1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676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349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761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9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717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508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786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999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6510-4FB7-460A-975B-226E98C5A1AB}" type="datetimeFigureOut">
              <a:rPr lang="lv-LV" smtClean="0"/>
              <a:t>29.04.2021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46E3D-8779-4FF9-9C46-FD53907BB3A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93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69709" y="3104964"/>
            <a:ext cx="5829300" cy="2268252"/>
          </a:xfrm>
        </p:spPr>
        <p:txBody>
          <a:bodyPr>
            <a:noAutofit/>
          </a:bodyPr>
          <a:lstStyle/>
          <a:p>
            <a:r>
              <a:rPr lang="lv-LV" altLang="en-US" sz="1800" dirty="0">
                <a:solidFill>
                  <a:schemeClr val="bg2">
                    <a:lumMod val="10000"/>
                  </a:schemeClr>
                </a:solidFill>
                <a:cs typeface="Segoe UI Light" panose="020B0502040204020203" pitchFamily="34" charset="0"/>
              </a:rPr>
              <a:t>Kopējās lauksaimniecības politikas nākotne:</a:t>
            </a:r>
            <a:br>
              <a:rPr lang="lv-LV" altLang="en-US" sz="1800" dirty="0">
                <a:solidFill>
                  <a:schemeClr val="bg2">
                    <a:lumMod val="10000"/>
                  </a:schemeClr>
                </a:solidFill>
                <a:cs typeface="Segoe UI Light" panose="020B0502040204020203" pitchFamily="34" charset="0"/>
              </a:rPr>
            </a:br>
            <a:br>
              <a:rPr lang="lv-LV" altLang="en-US" sz="1800" dirty="0">
                <a:solidFill>
                  <a:schemeClr val="bg2">
                    <a:lumMod val="10000"/>
                  </a:schemeClr>
                </a:solidFill>
                <a:cs typeface="Segoe UI Light" panose="020B0502040204020203" pitchFamily="34" charset="0"/>
              </a:rPr>
            </a:br>
            <a:r>
              <a:rPr lang="lv-LV" altLang="en-US" sz="1800" dirty="0">
                <a:solidFill>
                  <a:schemeClr val="accent1"/>
                </a:solidFill>
                <a:cs typeface="Segoe UI Light" panose="020B0502040204020203" pitchFamily="34" charset="0"/>
              </a:rPr>
              <a:t>Tematiskā darba grupa: </a:t>
            </a:r>
            <a:br>
              <a:rPr lang="lv-LV" altLang="en-US" sz="1800" dirty="0">
                <a:solidFill>
                  <a:schemeClr val="accent1"/>
                </a:solidFill>
                <a:cs typeface="Segoe UI Light" panose="020B0502040204020203" pitchFamily="34" charset="0"/>
              </a:rPr>
            </a:br>
            <a:br>
              <a:rPr lang="lv-LV" altLang="en-US" sz="1800" dirty="0">
                <a:solidFill>
                  <a:schemeClr val="accent1"/>
                </a:solidFill>
                <a:cs typeface="Segoe UI Light" panose="020B0502040204020203" pitchFamily="34" charset="0"/>
              </a:rPr>
            </a:br>
            <a:r>
              <a:rPr lang="lv-LV" altLang="en-US" sz="2800" dirty="0">
                <a:solidFill>
                  <a:schemeClr val="accent1"/>
                </a:solidFill>
                <a:cs typeface="Segoe UI Light" panose="020B0502040204020203" pitchFamily="34" charset="0"/>
              </a:rPr>
              <a:t>Investīcijas</a:t>
            </a:r>
            <a:br>
              <a:rPr lang="lv-LV" altLang="en-US" sz="1800" dirty="0">
                <a:solidFill>
                  <a:schemeClr val="accent1"/>
                </a:solidFill>
                <a:cs typeface="Segoe UI Light" panose="020B0502040204020203" pitchFamily="34" charset="0"/>
              </a:rPr>
            </a:br>
            <a:r>
              <a:rPr lang="lv-LV" sz="1800" dirty="0"/>
              <a:t>(lauksaimniecības un pārtikas nozares konkurētspēja)</a:t>
            </a:r>
            <a:br>
              <a:rPr lang="lv-LV" sz="1800" dirty="0"/>
            </a:br>
            <a:br>
              <a:rPr lang="lv-LV" altLang="en-US" sz="1800" dirty="0">
                <a:solidFill>
                  <a:schemeClr val="accent1"/>
                </a:solidFill>
                <a:cs typeface="Segoe UI Light" panose="020B0502040204020203" pitchFamily="34" charset="0"/>
              </a:rPr>
            </a:br>
            <a:r>
              <a:rPr lang="lv-LV" altLang="en-US" sz="1800" dirty="0">
                <a:solidFill>
                  <a:schemeClr val="accent1"/>
                </a:solidFill>
                <a:cs typeface="Segoe UI Light" panose="020B0502040204020203" pitchFamily="34" charset="0"/>
              </a:rPr>
              <a:t>4.sanāksme</a:t>
            </a:r>
            <a:endParaRPr lang="en-GB" altLang="en-US" sz="1800" dirty="0">
              <a:solidFill>
                <a:srgbClr val="5FA40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ksta vietturis 2"/>
          <p:cNvSpPr>
            <a:spLocks noGrp="1"/>
          </p:cNvSpPr>
          <p:nvPr>
            <p:ph type="body" sz="quarter" idx="11"/>
          </p:nvPr>
        </p:nvSpPr>
        <p:spPr>
          <a:xfrm>
            <a:off x="1657350" y="5862228"/>
            <a:ext cx="5829300" cy="270030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05.05.2021.</a:t>
            </a:r>
          </a:p>
        </p:txBody>
      </p:sp>
    </p:spTree>
    <p:extLst>
      <p:ext uri="{BB962C8B-B14F-4D97-AF65-F5344CB8AC3E}">
        <p14:creationId xmlns:p14="http://schemas.microsoft.com/office/powerpoint/2010/main" val="171544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016A58-D8B0-4E17-929A-51E2F85F65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" b="10325"/>
          <a:stretch/>
        </p:blipFill>
        <p:spPr>
          <a:xfrm>
            <a:off x="-1" y="862958"/>
            <a:ext cx="9144001" cy="59934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D06F36-BA8A-4E70-BAC1-A6318800C256}"/>
              </a:ext>
            </a:extLst>
          </p:cNvPr>
          <p:cNvSpPr/>
          <p:nvPr/>
        </p:nvSpPr>
        <p:spPr>
          <a:xfrm>
            <a:off x="-46346" y="862959"/>
            <a:ext cx="9144001" cy="6156578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57000"/>
                </a:schemeClr>
              </a:gs>
              <a:gs pos="100000">
                <a:srgbClr val="9BD46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2787FA07-72C8-4B9F-B39C-82279B28D9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5874206"/>
            <a:ext cx="7047171" cy="959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GB" sz="2400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5820214-3B7A-40E8-B6D0-C98278E4AC93}"/>
              </a:ext>
            </a:extLst>
          </p:cNvPr>
          <p:cNvSpPr/>
          <p:nvPr/>
        </p:nvSpPr>
        <p:spPr>
          <a:xfrm>
            <a:off x="46345" y="5154610"/>
            <a:ext cx="7654254" cy="1703389"/>
          </a:xfrm>
          <a:prstGeom prst="flowChartTerminator">
            <a:avLst/>
          </a:prstGeo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5400000" scaled="1"/>
          </a:gra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Ieguldījumi lauku saimniecībās </a:t>
            </a:r>
            <a:r>
              <a:rPr lang="lv-LV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papildus ierobežojums tehnikas iegādei</a:t>
            </a:r>
          </a:p>
          <a:p>
            <a:endParaRPr lang="lv-LV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Traktortehnikas un ražas novākšanas tehnikai vienam atbalsta pretendentam tiks noteikts maksimāli attiecināmās izmaksas ne vairāk kā 400 000 EUR plānošanas periodā 2021-2027</a:t>
            </a:r>
            <a:endParaRPr lang="en-GB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Graphic 9" descr="Farm scene">
            <a:extLst>
              <a:ext uri="{FF2B5EF4-FFF2-40B4-BE49-F238E27FC236}">
                <a16:creationId xmlns:a16="http://schemas.microsoft.com/office/drawing/2014/main" id="{C2BD538E-8BED-41AF-A3AC-22D0C79EE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6944" y="5669584"/>
            <a:ext cx="1415440" cy="1415440"/>
          </a:xfrm>
          <a:prstGeom prst="rect">
            <a:avLst/>
          </a:prstGeom>
        </p:spPr>
      </p:pic>
      <p:pic>
        <p:nvPicPr>
          <p:cNvPr id="13" name="Graphic 12" descr="Tractor">
            <a:extLst>
              <a:ext uri="{FF2B5EF4-FFF2-40B4-BE49-F238E27FC236}">
                <a16:creationId xmlns:a16="http://schemas.microsoft.com/office/drawing/2014/main" id="{32F9F567-2221-4CC8-A361-24A321690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47172" y="6293144"/>
            <a:ext cx="699771" cy="699771"/>
          </a:xfrm>
          <a:prstGeom prst="rect">
            <a:avLst/>
          </a:prstGeom>
        </p:spPr>
      </p:pic>
      <p:sp>
        <p:nvSpPr>
          <p:cNvPr id="9" name="Taisnstūris ar noapaļotiem stūriem 72">
            <a:extLst>
              <a:ext uri="{FF2B5EF4-FFF2-40B4-BE49-F238E27FC236}">
                <a16:creationId xmlns:a16="http://schemas.microsoft.com/office/drawing/2014/main" id="{973A9BE2-5E23-4E3B-B2E5-50005FBBAD07}"/>
              </a:ext>
            </a:extLst>
          </p:cNvPr>
          <p:cNvSpPr/>
          <p:nvPr/>
        </p:nvSpPr>
        <p:spPr>
          <a:xfrm>
            <a:off x="209550" y="949867"/>
            <a:ext cx="8763000" cy="16823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lv-LV" sz="2400" kern="0" noProof="1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Max</a:t>
            </a:r>
            <a:r>
              <a:rPr lang="lv-LV" sz="2400" kern="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attiecināmo izmaksu apmērs 1 000 000 EUR, būvniecībā var palielināt līdz 2 000 000 EUR, par summu, kas nomaksāta darba spēka nodokļos un darba algu apjomā vidēji pēdējos 2 gados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4676C6-948E-48D7-86FA-32C455B7D9B5}"/>
              </a:ext>
            </a:extLst>
          </p:cNvPr>
          <p:cNvSpPr/>
          <p:nvPr/>
        </p:nvSpPr>
        <p:spPr>
          <a:xfrm>
            <a:off x="209550" y="3143322"/>
            <a:ext cx="8410575" cy="16995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Individuālie atbalsta saņemšanas griesti:</a:t>
            </a:r>
          </a:p>
          <a:p>
            <a:r>
              <a:rPr lang="lv-LV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piecas reizes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ja atbalsta pretendents īsteno projektu būvniecības aktivitātē un iegādājas pamatlīdzekļus, ievērojot, ka pamatlīdzekļu iegāde nepārsniedz atbalsta pretendenta  ieņēmumus vairāk kā 3 reizes.</a:t>
            </a:r>
          </a:p>
          <a:p>
            <a:r>
              <a:rPr lang="lv-LV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trīs reizes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ja atbalsta pretendents veic investīcijas tādu jaunu iekārtu, tehnikas, aprīkojuma, informācijas tehnoloģiju un programmu nodrošinājuma iegādei un uzstādīšanai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972786-051A-4282-BB34-CA7AE1014426}"/>
              </a:ext>
            </a:extLst>
          </p:cNvPr>
          <p:cNvSpPr txBox="1"/>
          <p:nvPr/>
        </p:nvSpPr>
        <p:spPr>
          <a:xfrm>
            <a:off x="1238250" y="238125"/>
            <a:ext cx="669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MAKSIMĀLAIS ATBALSTA APJOMS</a:t>
            </a:r>
          </a:p>
        </p:txBody>
      </p:sp>
    </p:spTree>
    <p:extLst>
      <p:ext uri="{BB962C8B-B14F-4D97-AF65-F5344CB8AC3E}">
        <p14:creationId xmlns:p14="http://schemas.microsoft.com/office/powerpoint/2010/main" val="41201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85185E-6 L 0.11962 1.85185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168CD-DDDB-4064-8511-0550CA2464FE}"/>
              </a:ext>
            </a:extLst>
          </p:cNvPr>
          <p:cNvSpPr/>
          <p:nvPr/>
        </p:nvSpPr>
        <p:spPr>
          <a:xfrm>
            <a:off x="2450783" y="53978"/>
            <a:ext cx="5642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ATBALSTS «ZAĻIEM» IEGULDĪJUMIEM </a:t>
            </a:r>
            <a:r>
              <a:rPr lang="lv-LV" sz="1600" b="1" i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(izvērsts saraksts pielikumā)</a:t>
            </a:r>
            <a:endParaRPr lang="lv-LV" sz="2800" b="1" i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17DA7-2D75-4126-8ACB-328D37A3C581}"/>
              </a:ext>
            </a:extLst>
          </p:cNvPr>
          <p:cNvSpPr/>
          <p:nvPr/>
        </p:nvSpPr>
        <p:spPr>
          <a:xfrm>
            <a:off x="3775066" y="4814688"/>
            <a:ext cx="874695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lv-LV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50" lvl="2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lv-LV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aisnstūris ar noapaļotiem stūriem 72">
            <a:extLst>
              <a:ext uri="{FF2B5EF4-FFF2-40B4-BE49-F238E27FC236}">
                <a16:creationId xmlns:a16="http://schemas.microsoft.com/office/drawing/2014/main" id="{D1240557-4832-4CF6-894C-37196FB2C777}"/>
              </a:ext>
            </a:extLst>
          </p:cNvPr>
          <p:cNvSpPr/>
          <p:nvPr/>
        </p:nvSpPr>
        <p:spPr>
          <a:xfrm>
            <a:off x="310094" y="1788921"/>
            <a:ext cx="6929944" cy="15282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Precīzo tehnoloģiju izmantošana: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laukkopībā 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minerālmēslu un AAL lietošanas samazinājumam, t.sk. tehnika </a:t>
            </a:r>
            <a:r>
              <a:rPr lang="lv-LV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bezapvērses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tehnoloģijai ((min-</a:t>
            </a:r>
            <a:r>
              <a:rPr lang="lv-LV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till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lv-LV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strip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lv-LV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till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un no-</a:t>
            </a:r>
            <a:r>
              <a:rPr lang="lv-LV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till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/tiešā sēja) u.c.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lopkopībā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uzlabojot barības plānošanu, kvalitāti un nodrošināšanu, t.sk. ēdināšanas roboti, automatizētās slaukšanas iekārtas u.c.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B18892-29CB-4FD8-8AA7-5055A556DA3E}"/>
              </a:ext>
            </a:extLst>
          </p:cNvPr>
          <p:cNvSpPr txBox="1"/>
          <p:nvPr/>
        </p:nvSpPr>
        <p:spPr>
          <a:xfrm>
            <a:off x="1844166" y="761864"/>
            <a:ext cx="7106416" cy="9233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Lauksaimniekiem obligāti jāveic </a:t>
            </a:r>
            <a:r>
              <a:rPr lang="lv-LV" sz="1600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zaļie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ieguldījumi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, lai sniegtu ieguldījumu SEG un amonjaka emisiju samazināšanā, klimata pārmaiņu samazināšanā un sekmētu pielāgošanos tām</a:t>
            </a:r>
          </a:p>
        </p:txBody>
      </p:sp>
      <p:sp>
        <p:nvSpPr>
          <p:cNvPr id="7" name="Taisnstūris ar noapaļotiem stūriem 72">
            <a:extLst>
              <a:ext uri="{FF2B5EF4-FFF2-40B4-BE49-F238E27FC236}">
                <a16:creationId xmlns:a16="http://schemas.microsoft.com/office/drawing/2014/main" id="{FAFF338A-8DF6-4760-9DED-8818C65F189F}"/>
              </a:ext>
            </a:extLst>
          </p:cNvPr>
          <p:cNvSpPr/>
          <p:nvPr/>
        </p:nvSpPr>
        <p:spPr>
          <a:xfrm>
            <a:off x="310094" y="3393700"/>
            <a:ext cx="5087280" cy="1503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Kūtsmēslu apsaimniekošana:</a:t>
            </a:r>
          </a:p>
          <a:p>
            <a:pPr marL="742950" lvl="2" indent="-285750" algn="just">
              <a:buFont typeface="Wingdings" panose="05000000000000000000" pitchFamily="2" charset="2"/>
              <a:buChar char="§"/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tehnika tiešā organiskā mēslojuma iestrādei</a:t>
            </a:r>
          </a:p>
          <a:p>
            <a:pPr marL="742950" lvl="2" indent="-285750" algn="just">
              <a:buFont typeface="Wingdings" panose="05000000000000000000" pitchFamily="2" charset="2"/>
              <a:buChar char="§"/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šķidro kūtsmēslu krātuvju nosegšana</a:t>
            </a:r>
          </a:p>
          <a:p>
            <a:pPr marL="742950" lvl="2" indent="-285750" algn="just">
              <a:buFont typeface="Wingdings" panose="05000000000000000000" pitchFamily="2" charset="2"/>
              <a:buChar char="§"/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kūtsmēslu krātuvju būvniecība un pārbūve atbilstoši jaunākajām tehnoloģijām</a:t>
            </a:r>
          </a:p>
        </p:txBody>
      </p:sp>
      <p:sp>
        <p:nvSpPr>
          <p:cNvPr id="8" name="Taisnstūris ar noapaļotiem stūriem 72">
            <a:extLst>
              <a:ext uri="{FF2B5EF4-FFF2-40B4-BE49-F238E27FC236}">
                <a16:creationId xmlns:a16="http://schemas.microsoft.com/office/drawing/2014/main" id="{FA44814B-739A-4F2A-A704-6EFCEAF61912}"/>
              </a:ext>
            </a:extLst>
          </p:cNvPr>
          <p:cNvSpPr/>
          <p:nvPr/>
        </p:nvSpPr>
        <p:spPr>
          <a:xfrm>
            <a:off x="5584813" y="3401280"/>
            <a:ext cx="3425565" cy="182418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lv-LV" sz="16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Energoefektiviāte</a:t>
            </a: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enerģijas lietderīga izmantošana – vismaz 20% ietaupījums</a:t>
            </a:r>
          </a:p>
          <a:p>
            <a:pPr algn="just">
              <a:spcAft>
                <a:spcPts val="600"/>
              </a:spcAft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Atjaunojamās enerģijas ražošana 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pašpatēriņam, t.sk. tehnikas pārbūve alternatīvo enerģijas avotu dzinējiem</a:t>
            </a:r>
          </a:p>
        </p:txBody>
      </p:sp>
      <p:sp>
        <p:nvSpPr>
          <p:cNvPr id="9" name="Taisnstūris ar noapaļotiem stūriem 72">
            <a:extLst>
              <a:ext uri="{FF2B5EF4-FFF2-40B4-BE49-F238E27FC236}">
                <a16:creationId xmlns:a16="http://schemas.microsoft.com/office/drawing/2014/main" id="{515288BE-D916-4AD4-9F71-8C3332A52881}"/>
              </a:ext>
            </a:extLst>
          </p:cNvPr>
          <p:cNvSpPr/>
          <p:nvPr/>
        </p:nvSpPr>
        <p:spPr>
          <a:xfrm>
            <a:off x="230587" y="4973250"/>
            <a:ext cx="5041209" cy="1726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Ieguldījumi bioloģiskajā piena lopkopībā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Ilggadīgo stādījumu ierīkošana, t.sk. organiskajās augsnēs</a:t>
            </a:r>
          </a:p>
          <a:p>
            <a:pPr marL="285750" indent="-28575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Risku mazināšanas/klimata pārmaiņu pielāgošanās pasākumi, t.sk. dārzkopībā</a:t>
            </a:r>
            <a:endParaRPr lang="lv-LV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aisnstūris ar noapaļotiem stūriem 72">
            <a:extLst>
              <a:ext uri="{FF2B5EF4-FFF2-40B4-BE49-F238E27FC236}">
                <a16:creationId xmlns:a16="http://schemas.microsoft.com/office/drawing/2014/main" id="{25BF119C-5BED-4B36-B0F4-C77D2C6D2CB0}"/>
              </a:ext>
            </a:extLst>
          </p:cNvPr>
          <p:cNvSpPr/>
          <p:nvPr/>
        </p:nvSpPr>
        <p:spPr>
          <a:xfrm>
            <a:off x="5584813" y="5316004"/>
            <a:ext cx="3425565" cy="723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Digitālie un robotizācijas risinājumi</a:t>
            </a:r>
          </a:p>
        </p:txBody>
      </p:sp>
      <p:sp>
        <p:nvSpPr>
          <p:cNvPr id="11" name="Taisnstūris ar noapaļotiem stūriem 72">
            <a:extLst>
              <a:ext uri="{FF2B5EF4-FFF2-40B4-BE49-F238E27FC236}">
                <a16:creationId xmlns:a16="http://schemas.microsoft.com/office/drawing/2014/main" id="{B63422A0-CB8A-449B-856B-C5A5C70BB321}"/>
              </a:ext>
            </a:extLst>
          </p:cNvPr>
          <p:cNvSpPr/>
          <p:nvPr/>
        </p:nvSpPr>
        <p:spPr>
          <a:xfrm>
            <a:off x="5584813" y="6080747"/>
            <a:ext cx="3425565" cy="723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lv-LV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Ūdens resursu efektīga izmantošana</a:t>
            </a:r>
          </a:p>
        </p:txBody>
      </p:sp>
    </p:spTree>
    <p:extLst>
      <p:ext uri="{BB962C8B-B14F-4D97-AF65-F5344CB8AC3E}">
        <p14:creationId xmlns:p14="http://schemas.microsoft.com/office/powerpoint/2010/main" val="402029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9653-592B-4598-B195-722459D8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051" y="105556"/>
            <a:ext cx="7150604" cy="611093"/>
          </a:xfrm>
        </p:spPr>
        <p:txBody>
          <a:bodyPr>
            <a:normAutofit fontScale="90000"/>
          </a:bodyPr>
          <a:lstStyle/>
          <a:p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ieguldījumiem pārstrādei (33 </a:t>
            </a:r>
            <a:r>
              <a:rPr lang="lv-LV" sz="2800" dirty="0" err="1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(I)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ECC3CF1B-7815-44CE-B2A4-189054E4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254" y="6579370"/>
            <a:ext cx="1925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12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D6018E17-E8CD-4826-A001-5A768D0EB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26" y="1541911"/>
            <a:ext cx="689216" cy="689216"/>
          </a:xfrm>
          <a:prstGeom prst="rect">
            <a:avLst/>
          </a:prstGeom>
        </p:spPr>
      </p:pic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AF40B56-01D3-4A41-9A08-E99F9557E5CA}"/>
              </a:ext>
            </a:extLst>
          </p:cNvPr>
          <p:cNvSpPr/>
          <p:nvPr/>
        </p:nvSpPr>
        <p:spPr>
          <a:xfrm>
            <a:off x="681595" y="1479787"/>
            <a:ext cx="2290455" cy="944346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rgbClr val="92D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Uzsācēji nevar pieteikties, izņemot, ja pārstrādi uzsāk lauksaimnieks </a:t>
            </a:r>
          </a:p>
        </p:txBody>
      </p:sp>
      <p:sp>
        <p:nvSpPr>
          <p:cNvPr id="32" name="Taisnstūris ar noapaļotiem stūriem 72">
            <a:extLst>
              <a:ext uri="{FF2B5EF4-FFF2-40B4-BE49-F238E27FC236}">
                <a16:creationId xmlns:a16="http://schemas.microsoft.com/office/drawing/2014/main" id="{AA9CA524-AFBF-49FC-8862-93ADB1123967}"/>
              </a:ext>
            </a:extLst>
          </p:cNvPr>
          <p:cNvSpPr/>
          <p:nvPr/>
        </p:nvSpPr>
        <p:spPr>
          <a:xfrm>
            <a:off x="3084722" y="712715"/>
            <a:ext cx="5900261" cy="1711418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  <a:alpha val="47000"/>
                </a:schemeClr>
              </a:gs>
            </a:gsLst>
            <a:lin ang="5400000" scaled="1"/>
          </a:gradFill>
          <a:ln w="38100" cap="flat" cmpd="sng" algn="ctr">
            <a:solidFill>
              <a:srgbClr val="FF6699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lv-LV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Investīcijas</a:t>
            </a:r>
            <a:r>
              <a:rPr lang="lv-LV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tādu jaunu iekārtu, tehnikas, aprīkojuma, informācijas tehnoloģiju un programmnodrošinājuma iegādei un uzstādīšanai, kas paredzēts </a:t>
            </a:r>
            <a:r>
              <a:rPr lang="lv-LV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produktu pārstrādei</a:t>
            </a:r>
            <a:r>
              <a:rPr lang="lv-LV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un ar to saistītai iepakošanai un pirmapstrādei</a:t>
            </a:r>
            <a:endParaRPr lang="lv-LV" sz="2000" kern="0" dirty="0">
              <a:solidFill>
                <a:srgbClr val="3E1E1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8A688C-563B-4FF6-A490-75B4AB673C9C}"/>
              </a:ext>
            </a:extLst>
          </p:cNvPr>
          <p:cNvSpPr/>
          <p:nvPr/>
        </p:nvSpPr>
        <p:spPr>
          <a:xfrm>
            <a:off x="7228589" y="2989870"/>
            <a:ext cx="1812729" cy="3383497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Prioritāte ieguldījumiem </a:t>
            </a:r>
            <a:r>
              <a:rPr lang="lv-LV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vietējās izejvielas pārstrādei, aprites ekonomikai, bioloģiskajai pārstrādei </a:t>
            </a:r>
            <a:endParaRPr lang="lv-LV" b="1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656B3E-628D-422C-8072-03CB8558184E}"/>
              </a:ext>
            </a:extLst>
          </p:cNvPr>
          <p:cNvSpPr/>
          <p:nvPr/>
        </p:nvSpPr>
        <p:spPr>
          <a:xfrm>
            <a:off x="102682" y="2575735"/>
            <a:ext cx="6872013" cy="1780966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Atbalsta saņēmējs: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pārstrādes uzņēmums 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- juridiska persona (tai skaitā kooperatīvā sabiedrība), kas lauksaimniecības produktu pārstrādes uzņēmumā nodarbojas ar lauksaimniecības produktu pārstrādi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ražotājs mājas apstākļos 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- juridiska persona, kas nodarbojas ar lauksaimniecības produktu pārstrādi mājas apstākļos.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9EEF6E-9ABE-4F10-BDC1-712EFE23E849}"/>
              </a:ext>
            </a:extLst>
          </p:cNvPr>
          <p:cNvSpPr/>
          <p:nvPr/>
        </p:nvSpPr>
        <p:spPr>
          <a:xfrm>
            <a:off x="229629" y="4659905"/>
            <a:ext cx="6872013" cy="20124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lv-LV" b="1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Maksimālais attiecināmo izmaksu apmērs: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eksporta uzņēmumiem prioritāriem ieguldījumiem (inovācijās, sadarbībā, digitalizācija, paaugstinātas kvalitātes produktu ražošana eksportam, bioloģiskai pārstrādei) – attiecināmās izmaksas 3 </a:t>
            </a:r>
            <a:r>
              <a:rPr lang="lv-LV" sz="1600" dirty="0" err="1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r>
              <a:rPr lang="lv-LV" sz="1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vietējā tirgus pārstrādes uzņēmumiem – 1,5 </a:t>
            </a:r>
            <a:r>
              <a:rPr lang="lv-LV" sz="1600" dirty="0" err="1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r>
              <a:rPr lang="lv-LV" sz="1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chemeClr val="dk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mājražotājiem – 200 000 EUR.</a:t>
            </a:r>
          </a:p>
          <a:p>
            <a:pPr lvl="0" algn="ctr" defTabSz="914400">
              <a:defRPr/>
            </a:pPr>
            <a:r>
              <a:rPr lang="lv-LV" sz="1600" i="1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Individuālais maksimālais atbalsta apjoms tiek saistīts ar uzņēmuma apgrozījumu x5</a:t>
            </a:r>
          </a:p>
        </p:txBody>
      </p:sp>
    </p:spTree>
    <p:extLst>
      <p:ext uri="{BB962C8B-B14F-4D97-AF65-F5344CB8AC3E}">
        <p14:creationId xmlns:p14="http://schemas.microsoft.com/office/powerpoint/2010/main" val="280905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isnstūris ar noapaļotiem stūriem 72">
            <a:extLst>
              <a:ext uri="{FF2B5EF4-FFF2-40B4-BE49-F238E27FC236}">
                <a16:creationId xmlns:a16="http://schemas.microsoft.com/office/drawing/2014/main" id="{BD34C562-5C1F-4E61-BFF5-573272E5EFB6}"/>
              </a:ext>
            </a:extLst>
          </p:cNvPr>
          <p:cNvSpPr/>
          <p:nvPr/>
        </p:nvSpPr>
        <p:spPr>
          <a:xfrm>
            <a:off x="1793496" y="3519202"/>
            <a:ext cx="7150604" cy="3010503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  <a:alpha val="4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 cap="flat" cmpd="sng" algn="ctr">
            <a:solidFill>
              <a:srgbClr val="91C45A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defTabSz="914400">
              <a:spcAft>
                <a:spcPts val="1200"/>
              </a:spcAft>
              <a:defRPr/>
            </a:pPr>
            <a:r>
              <a:rPr lang="lv-LV" b="1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Papildus nosacījumi par vietējo izejvielu [</a:t>
            </a:r>
            <a:r>
              <a:rPr lang="lv-LV" b="1" i="1" kern="0" dirty="0" err="1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valstspilsētas</a:t>
            </a:r>
            <a:r>
              <a:rPr lang="lv-LV" b="1" i="1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</a:t>
            </a:r>
            <a:r>
              <a:rPr lang="lv-LV" i="1" dirty="0"/>
              <a:t>Daugavpils, Jelgava, Jēkabpils, Jūrmala, Liepāja, Ogre, Rēzekne, Rīga, Valmiera un Ventspils</a:t>
            </a:r>
            <a:r>
              <a:rPr lang="lv-LV" b="1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]</a:t>
            </a:r>
            <a:r>
              <a:rPr lang="lv-LV" sz="1600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v-LV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40 % (gaļa) gaļas pārstrādes sektorā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v-LV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30 % (augļi, dārzeņi un kartupeļi) augļu un dārzeņu pārstrādes sektorā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v-LV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50 % (milti) maizes, miltu konditorejas, sausiņu un cepumu ražotājiem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lv-LV" kern="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70 % pārējos sektoros</a:t>
            </a:r>
            <a:endParaRPr lang="lv-LV" sz="1800" kern="0" dirty="0">
              <a:solidFill>
                <a:srgbClr val="3E1E1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Graphic 6" descr="Grain">
            <a:extLst>
              <a:ext uri="{FF2B5EF4-FFF2-40B4-BE49-F238E27FC236}">
                <a16:creationId xmlns:a16="http://schemas.microsoft.com/office/drawing/2014/main" id="{3416BF4A-6B19-410A-8C66-B9AB512EB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49460">
            <a:off x="1103058" y="5606160"/>
            <a:ext cx="641390" cy="641390"/>
          </a:xfrm>
          <a:prstGeom prst="rect">
            <a:avLst/>
          </a:prstGeom>
        </p:spPr>
      </p:pic>
      <p:pic>
        <p:nvPicPr>
          <p:cNvPr id="8" name="Graphic 7" descr="Fruit bowl">
            <a:extLst>
              <a:ext uri="{FF2B5EF4-FFF2-40B4-BE49-F238E27FC236}">
                <a16:creationId xmlns:a16="http://schemas.microsoft.com/office/drawing/2014/main" id="{E8170E7C-500A-42CF-BBD1-193B169EC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8159" y="4964444"/>
            <a:ext cx="595337" cy="595337"/>
          </a:xfrm>
          <a:prstGeom prst="rect">
            <a:avLst/>
          </a:prstGeom>
        </p:spPr>
      </p:pic>
      <p:pic>
        <p:nvPicPr>
          <p:cNvPr id="9" name="Graphic 8" descr="Pig">
            <a:extLst>
              <a:ext uri="{FF2B5EF4-FFF2-40B4-BE49-F238E27FC236}">
                <a16:creationId xmlns:a16="http://schemas.microsoft.com/office/drawing/2014/main" id="{3A39AA87-BBB2-4AB8-B6D4-4697D0205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269" y="4227531"/>
            <a:ext cx="802122" cy="80212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3DCA1A6-16EF-4B1A-A230-5EB52EA3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396" y="328294"/>
            <a:ext cx="7150604" cy="611093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ieguldījumiem pārstrādei (II)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07601-CE96-492E-8F0B-AC83D959145E}"/>
              </a:ext>
            </a:extLst>
          </p:cNvPr>
          <p:cNvSpPr txBox="1"/>
          <p:nvPr/>
        </p:nvSpPr>
        <p:spPr>
          <a:xfrm>
            <a:off x="396607" y="1529901"/>
            <a:ext cx="8547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>
                <a:latin typeface="+mj-lt"/>
              </a:rPr>
              <a:t>Pārtikas pārstrādes uzņēmumi, kuri atrodas valsts nozīmes pilsētās, uz atbalstu var pretendēt, ja pretendents pirms projekta iesniegšanas</a:t>
            </a:r>
            <a:r>
              <a:rPr lang="lv-LV" sz="2000" b="1" dirty="0">
                <a:latin typeface="+mj-lt"/>
              </a:rPr>
              <a:t> ir noslēdzis sadarbības līgumu par vietējās izcelsmes pamatizejvielas  iepirkšanu</a:t>
            </a:r>
            <a:r>
              <a:rPr lang="lv-LV" sz="2000" dirty="0">
                <a:latin typeface="+mj-lt"/>
              </a:rPr>
              <a:t> vai iepriekšējā pārskata gadā pirms projekta iesnieguma iesniegšanas</a:t>
            </a:r>
            <a:r>
              <a:rPr lang="lv-LV" sz="2000" b="1" dirty="0">
                <a:latin typeface="+mj-lt"/>
              </a:rPr>
              <a:t> ir iepircis vietējo pamatizejvielu noteiktā apmērā.</a:t>
            </a:r>
          </a:p>
          <a:p>
            <a:r>
              <a:rPr lang="lv-LV" sz="2000" b="1" dirty="0">
                <a:latin typeface="+mj-lt"/>
              </a:rPr>
              <a:t>Projekta īstenošanas laikā to palielina par 10%</a:t>
            </a:r>
            <a:endParaRPr lang="lv-LV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386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9653-592B-4598-B195-722459D8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333934"/>
            <a:ext cx="7197505" cy="1036642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meliorācijas sistēmu sakārtošanai </a:t>
            </a:r>
            <a:b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(38 </a:t>
            </a:r>
            <a:r>
              <a:rPr lang="lv-LV" sz="2800" dirty="0" err="1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ECC3CF1B-7815-44CE-B2A4-189054E4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254" y="6579370"/>
            <a:ext cx="1925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13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aisnstūris ar noapaļotiem stūriem 72">
            <a:extLst>
              <a:ext uri="{FF2B5EF4-FFF2-40B4-BE49-F238E27FC236}">
                <a16:creationId xmlns:a16="http://schemas.microsoft.com/office/drawing/2014/main" id="{331C7452-AF24-4A90-A757-1DA8927B0562}"/>
              </a:ext>
            </a:extLst>
          </p:cNvPr>
          <p:cNvSpPr/>
          <p:nvPr/>
        </p:nvSpPr>
        <p:spPr>
          <a:xfrm>
            <a:off x="1828800" y="1976833"/>
            <a:ext cx="6160770" cy="2209577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 cap="flat" cmpd="sng" algn="ctr">
            <a:solidFill>
              <a:schemeClr val="accent5">
                <a:lumMod val="75000"/>
              </a:scheme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paredzēts valsts nozīmes meliorācijas sistēmu un koplietošanas sistēmu sakārtošanai un </a:t>
            </a:r>
          </a:p>
          <a:p>
            <a:pPr lvl="0" algn="ctr" defTabSz="914400">
              <a:defRPr/>
            </a:pPr>
            <a:r>
              <a:rPr lang="lv-LV" sz="2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valsts un pašvaldību koplietošanas sistēmām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452127-2745-4FC8-B498-74681D1224B2}"/>
              </a:ext>
            </a:extLst>
          </p:cNvPr>
          <p:cNvSpPr/>
          <p:nvPr/>
        </p:nvSpPr>
        <p:spPr>
          <a:xfrm>
            <a:off x="881323" y="4469165"/>
            <a:ext cx="7381353" cy="178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solidFill>
                  <a:srgbClr val="2F373A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Meliorācijas sistēmu pārbūve un atjaunošana valsts nozīmes sistēmās – </a:t>
            </a:r>
            <a:r>
              <a:rPr lang="lv-LV" sz="1800" b="1" dirty="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atbalsta intensitāte – 100%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lv-LV" sz="1800" dirty="0">
              <a:solidFill>
                <a:schemeClr val="accent4">
                  <a:lumMod val="75000"/>
                </a:schemeClr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Valsts un koplietošanas sistēmām </a:t>
            </a:r>
            <a:r>
              <a:rPr lang="lv-LV" dirty="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90%</a:t>
            </a:r>
          </a:p>
          <a:p>
            <a:pPr algn="just">
              <a:lnSpc>
                <a:spcPts val="1465"/>
              </a:lnSpc>
              <a:spcAft>
                <a:spcPts val="0"/>
              </a:spcAft>
            </a:pPr>
            <a:r>
              <a:rPr lang="lv-LV" sz="1800" dirty="0">
                <a:solidFill>
                  <a:srgbClr val="414142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 </a:t>
            </a:r>
            <a:endParaRPr lang="lv-LV" sz="1800" dirty="0"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pic>
        <p:nvPicPr>
          <p:cNvPr id="4" name="Graphic 3" descr="Handshake">
            <a:extLst>
              <a:ext uri="{FF2B5EF4-FFF2-40B4-BE49-F238E27FC236}">
                <a16:creationId xmlns:a16="http://schemas.microsoft.com/office/drawing/2014/main" id="{77E1C9D2-1CB5-4AE6-B5EB-0A2FE1D02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024" y="1206765"/>
            <a:ext cx="1363776" cy="13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3A9D0007-1DA5-410F-8D84-6C9CD8C9C57F}"/>
              </a:ext>
            </a:extLst>
          </p:cNvPr>
          <p:cNvSpPr/>
          <p:nvPr/>
        </p:nvSpPr>
        <p:spPr>
          <a:xfrm>
            <a:off x="5685925" y="688451"/>
            <a:ext cx="3144804" cy="1859501"/>
          </a:xfrm>
          <a:prstGeom prst="flowChartMagneticTape">
            <a:avLst/>
          </a:prstGeom>
          <a:solidFill>
            <a:srgbClr val="FF9966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EB9653-592B-4598-B195-722459D8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52" y="170130"/>
            <a:ext cx="7013359" cy="1036642"/>
          </a:xfrm>
        </p:spPr>
        <p:txBody>
          <a:bodyPr>
            <a:normAutofit/>
          </a:bodyPr>
          <a:lstStyle/>
          <a:p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</a:t>
            </a:r>
            <a:r>
              <a:rPr lang="lv-LV" sz="2800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MAZO SAIMNIECĪBU </a:t>
            </a:r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ATTĪSTĪBAI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ECC3CF1B-7815-44CE-B2A4-189054E4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254" y="6579370"/>
            <a:ext cx="1925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14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928FD9E-E57F-4F63-896E-04F3983D95FF}"/>
              </a:ext>
            </a:extLst>
          </p:cNvPr>
          <p:cNvSpPr txBox="1">
            <a:spLocks/>
          </p:cNvSpPr>
          <p:nvPr/>
        </p:nvSpPr>
        <p:spPr bwMode="auto">
          <a:xfrm>
            <a:off x="5914134" y="752371"/>
            <a:ext cx="2792027" cy="185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lv-LV" sz="1800" b="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sz="25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33 </a:t>
            </a:r>
            <a:r>
              <a:rPr lang="lv-LV" sz="2000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endParaRPr lang="lv-LV" sz="250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lv-LV" sz="1800" b="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800" b="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Vienreizējs maksājums par </a:t>
            </a:r>
          </a:p>
          <a:p>
            <a:pPr algn="ctr"/>
            <a:r>
              <a:rPr lang="lv-LV" sz="1800" b="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biznesa plāna realizāciju maziem lauksaimniekiem (</a:t>
            </a:r>
            <a:r>
              <a:rPr lang="lv-LV" sz="1800" b="0" i="1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lump sum</a:t>
            </a:r>
            <a:r>
              <a:rPr lang="lv-LV" sz="1800" b="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pic>
        <p:nvPicPr>
          <p:cNvPr id="5" name="Graphic 4" descr="Coins">
            <a:extLst>
              <a:ext uri="{FF2B5EF4-FFF2-40B4-BE49-F238E27FC236}">
                <a16:creationId xmlns:a16="http://schemas.microsoft.com/office/drawing/2014/main" id="{483C447F-E483-4964-9ED6-141A68425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1719" y="834434"/>
            <a:ext cx="744675" cy="744675"/>
          </a:xfrm>
          <a:prstGeom prst="rect">
            <a:avLst/>
          </a:prstGeom>
        </p:spPr>
      </p:pic>
      <p:sp>
        <p:nvSpPr>
          <p:cNvPr id="10" name="Taisnstūris ar noapaļotiem stūriem 8">
            <a:extLst>
              <a:ext uri="{FF2B5EF4-FFF2-40B4-BE49-F238E27FC236}">
                <a16:creationId xmlns:a16="http://schemas.microsoft.com/office/drawing/2014/main" id="{CD750A77-A50B-4AA7-8471-3707EFADA930}"/>
              </a:ext>
            </a:extLst>
          </p:cNvPr>
          <p:cNvSpPr/>
          <p:nvPr/>
        </p:nvSpPr>
        <p:spPr>
          <a:xfrm>
            <a:off x="1833852" y="752197"/>
            <a:ext cx="3509077" cy="2000938"/>
          </a:xfrm>
          <a:prstGeom prst="roundRect">
            <a:avLst/>
          </a:prstGeom>
          <a:solidFill>
            <a:schemeClr val="bg1"/>
          </a:solidFill>
          <a:ln>
            <a:solidFill>
              <a:srgbClr val="FF9966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b="1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</a:t>
            </a:r>
          </a:p>
          <a:p>
            <a:pPr algn="ctr"/>
            <a:r>
              <a:rPr lang="lv-LV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15 000 EUR</a:t>
            </a:r>
          </a:p>
          <a:p>
            <a:pPr algn="ctr"/>
            <a:r>
              <a:rPr lang="lv-LV" b="1" i="1" u="sng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Mazo lauku saimniecību attīstība</a:t>
            </a:r>
          </a:p>
          <a:p>
            <a:pPr algn="ctr"/>
            <a:r>
              <a:rPr lang="lv-LV" sz="1400" i="1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(Iespējamais pretendentu sk.: 2 400</a:t>
            </a:r>
          </a:p>
          <a:p>
            <a:pPr algn="ctr"/>
            <a:r>
              <a:rPr lang="lv-LV" b="1" i="1" u="sng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divos maksājumos</a:t>
            </a:r>
          </a:p>
          <a:p>
            <a:pPr marL="357188"/>
            <a:r>
              <a:rPr lang="lv-LV" sz="16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pirms 80% </a:t>
            </a:r>
          </a:p>
          <a:p>
            <a:pPr marL="357188"/>
            <a:r>
              <a:rPr lang="lv-LV" sz="16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2) pēc plāna realizācijas 20%</a:t>
            </a:r>
            <a:endParaRPr lang="lv-LV" sz="1072" b="1" dirty="0">
              <a:solidFill>
                <a:srgbClr val="3E1E1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A6EF8-CD6E-4688-9BB4-DF369C50CD6D}"/>
              </a:ext>
            </a:extLst>
          </p:cNvPr>
          <p:cNvSpPr txBox="1"/>
          <p:nvPr/>
        </p:nvSpPr>
        <p:spPr>
          <a:xfrm>
            <a:off x="184241" y="2878547"/>
            <a:ext cx="3119765" cy="1323439"/>
          </a:xfrm>
          <a:prstGeom prst="rect">
            <a:avLst/>
          </a:prstGeom>
          <a:noFill/>
          <a:ln w="28575">
            <a:solidFill>
              <a:srgbClr val="FF9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lv-LV" sz="1600" b="1" u="sng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Prioritāte</a:t>
            </a:r>
          </a:p>
          <a:p>
            <a:pPr lvl="0"/>
            <a:r>
              <a:rPr lang="lv-LV" sz="16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Augļkopība, lopkopība, dārzeņkopība</a:t>
            </a:r>
          </a:p>
          <a:p>
            <a:r>
              <a:rPr lang="lv-LV" sz="16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Saimniecības dalība kooperatīvā</a:t>
            </a:r>
          </a:p>
          <a:p>
            <a:r>
              <a:rPr lang="lv-LV" sz="16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Saimniecības kopējais apgrozījums</a:t>
            </a:r>
            <a:endParaRPr lang="lv-LV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4DBE8493-F153-413F-8CEA-E909F368AE33}"/>
              </a:ext>
            </a:extLst>
          </p:cNvPr>
          <p:cNvSpPr/>
          <p:nvPr/>
        </p:nvSpPr>
        <p:spPr>
          <a:xfrm>
            <a:off x="4279564" y="2769919"/>
            <a:ext cx="4864436" cy="1476210"/>
          </a:xfrm>
          <a:prstGeom prst="flowChartTerminator">
            <a:avLst/>
          </a:prstGeo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5400000" scaled="1"/>
          </a:gra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u="sng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pretendents</a:t>
            </a:r>
            <a:endParaRPr lang="lv-LV" sz="16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SI/apgrozījums: 0 - 15 000 EUR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Fiz.pers.vai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lv-LV" sz="1600" dirty="0" err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jurid.pers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– lauku teritorijā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Zeme: līdz 50 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Lauksaimnieciskā izglītība (ir iegūta/iegūs) 160 stundas (kursi) vai 5 gadu praktiskā pieredze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C3D78692-BB1D-40AB-9210-32AF52A9303C}"/>
              </a:ext>
            </a:extLst>
          </p:cNvPr>
          <p:cNvSpPr/>
          <p:nvPr/>
        </p:nvSpPr>
        <p:spPr>
          <a:xfrm>
            <a:off x="3887020" y="4632208"/>
            <a:ext cx="4960191" cy="1667457"/>
          </a:xfrm>
          <a:prstGeom prst="flowChartTerminator">
            <a:avLst/>
          </a:prstGeo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5400000" scaled="1"/>
          </a:gra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u="sng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saņemšanas nosacījumi</a:t>
            </a:r>
            <a:endParaRPr lang="lv-LV" sz="16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Darījumdarbības plāns + izstrādē un īstenošanā piesaistīts konsultants: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2-4 gadi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konkrētu rādītāju sasniegšana - palielina SI/apgrozījumu par 20%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1D15C7EB-41C6-42FB-AD0B-69F6EE96125B}"/>
              </a:ext>
            </a:extLst>
          </p:cNvPr>
          <p:cNvSpPr/>
          <p:nvPr/>
        </p:nvSpPr>
        <p:spPr>
          <a:xfrm>
            <a:off x="184241" y="4635923"/>
            <a:ext cx="3509076" cy="1437209"/>
          </a:xfrm>
          <a:prstGeom prst="flowChartTerminator">
            <a:avLst/>
          </a:prstGeo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5400000" scaled="1"/>
          </a:gra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u="sng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Atbalstāmās aktivitātes</a:t>
            </a:r>
          </a:p>
          <a:p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Dzīvu dzīvnieku iegāde</a:t>
            </a:r>
          </a:p>
          <a:p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Stādu iegāde</a:t>
            </a:r>
          </a:p>
          <a:p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Būvniecība</a:t>
            </a:r>
          </a:p>
          <a:p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Jaunas, lietotas tehnika iegāde u.c.</a:t>
            </a:r>
          </a:p>
        </p:txBody>
      </p:sp>
      <p:sp>
        <p:nvSpPr>
          <p:cNvPr id="12" name="Taisnstūris ar noapaļotiem stūriem 72">
            <a:extLst>
              <a:ext uri="{FF2B5EF4-FFF2-40B4-BE49-F238E27FC236}">
                <a16:creationId xmlns:a16="http://schemas.microsoft.com/office/drawing/2014/main" id="{2C0FFD6C-457C-45D1-9971-EECDB71620E9}"/>
              </a:ext>
            </a:extLst>
          </p:cNvPr>
          <p:cNvSpPr/>
          <p:nvPr/>
        </p:nvSpPr>
        <p:spPr>
          <a:xfrm>
            <a:off x="80191" y="6217937"/>
            <a:ext cx="4206060" cy="6249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5">
                <a:lumMod val="40000"/>
                <a:lumOff val="60000"/>
              </a:scheme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tabLst>
                <a:tab pos="804863" algn="l"/>
              </a:tabLst>
              <a:defRPr/>
            </a:pPr>
            <a:r>
              <a:rPr lang="lv-LV" sz="16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Tiek saglabāts reģionalizācijas princips pēc mazo saimniecību LIZ platības LAD RLP </a:t>
            </a:r>
          </a:p>
        </p:txBody>
      </p:sp>
    </p:spTree>
    <p:extLst>
      <p:ext uri="{BB962C8B-B14F-4D97-AF65-F5344CB8AC3E}">
        <p14:creationId xmlns:p14="http://schemas.microsoft.com/office/powerpoint/2010/main" val="378312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3A9D0007-1DA5-410F-8D84-6C9CD8C9C57F}"/>
              </a:ext>
            </a:extLst>
          </p:cNvPr>
          <p:cNvSpPr/>
          <p:nvPr/>
        </p:nvSpPr>
        <p:spPr>
          <a:xfrm>
            <a:off x="6730054" y="1265215"/>
            <a:ext cx="2413946" cy="1904495"/>
          </a:xfrm>
          <a:prstGeom prst="flowChartMagneticTape">
            <a:avLst/>
          </a:prstGeom>
          <a:solidFill>
            <a:srgbClr val="FF9966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350" dirty="0"/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ECC3CF1B-7815-44CE-B2A4-189054E4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398" y="6298554"/>
            <a:ext cx="14440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lv-LV" sz="9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16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928FD9E-E57F-4F63-896E-04F3983D95FF}"/>
              </a:ext>
            </a:extLst>
          </p:cNvPr>
          <p:cNvSpPr txBox="1">
            <a:spLocks/>
          </p:cNvSpPr>
          <p:nvPr/>
        </p:nvSpPr>
        <p:spPr bwMode="auto">
          <a:xfrm>
            <a:off x="6925429" y="2005001"/>
            <a:ext cx="2094020" cy="107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0468" tIns="35234" rIns="70468" bIns="35234" numCol="1" anchor="t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1400" b="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Vienreizējs maksājums – </a:t>
            </a:r>
          </a:p>
          <a:p>
            <a:pPr algn="ctr"/>
            <a:r>
              <a:rPr lang="lv-LV" sz="14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40 000 EUR </a:t>
            </a:r>
            <a:r>
              <a:rPr lang="lv-LV" sz="1400" b="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 </a:t>
            </a:r>
          </a:p>
          <a:p>
            <a:pPr algn="ctr"/>
            <a:r>
              <a:rPr lang="lv-LV" sz="1400" b="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biznesa plāna realizāciju jauniem lauksaimniekiem (lump sum) </a:t>
            </a:r>
          </a:p>
        </p:txBody>
      </p:sp>
      <p:pic>
        <p:nvPicPr>
          <p:cNvPr id="5" name="Graphic 4" descr="Coins">
            <a:extLst>
              <a:ext uri="{FF2B5EF4-FFF2-40B4-BE49-F238E27FC236}">
                <a16:creationId xmlns:a16="http://schemas.microsoft.com/office/drawing/2014/main" id="{483C447F-E483-4964-9ED6-141A68425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0716" y="1383312"/>
            <a:ext cx="558506" cy="558506"/>
          </a:xfrm>
          <a:prstGeom prst="rect">
            <a:avLst/>
          </a:prstGeom>
        </p:spPr>
      </p:pic>
      <p:sp>
        <p:nvSpPr>
          <p:cNvPr id="10" name="Taisnstūris ar noapaļotiem stūriem 8">
            <a:extLst>
              <a:ext uri="{FF2B5EF4-FFF2-40B4-BE49-F238E27FC236}">
                <a16:creationId xmlns:a16="http://schemas.microsoft.com/office/drawing/2014/main" id="{CD750A77-A50B-4AA7-8471-3707EFADA930}"/>
              </a:ext>
            </a:extLst>
          </p:cNvPr>
          <p:cNvSpPr/>
          <p:nvPr/>
        </p:nvSpPr>
        <p:spPr>
          <a:xfrm>
            <a:off x="144625" y="1969530"/>
            <a:ext cx="2519045" cy="2362595"/>
          </a:xfrm>
          <a:prstGeom prst="roundRect">
            <a:avLst/>
          </a:prstGeom>
          <a:solidFill>
            <a:schemeClr val="bg1"/>
          </a:solidFill>
          <a:ln>
            <a:solidFill>
              <a:srgbClr val="FF9966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600" b="1" i="1" u="sng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Jaunie izveido vai pārņem (pilnībā) saimniecību</a:t>
            </a:r>
          </a:p>
          <a:p>
            <a:pPr algn="ctr"/>
            <a:r>
              <a:rPr lang="lv-LV" sz="1050" i="1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(Iespējamais pretendentu sk.: 765)</a:t>
            </a:r>
          </a:p>
          <a:p>
            <a:pPr algn="ctr"/>
            <a:endParaRPr lang="lv-LV" sz="1050" b="1" i="1" dirty="0">
              <a:solidFill>
                <a:srgbClr val="3E1E1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600" b="1" i="1" u="sng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divos maksājumos</a:t>
            </a:r>
          </a:p>
          <a:p>
            <a:pPr marL="267891"/>
            <a:r>
              <a:rPr lang="lv-LV" sz="12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1) pirms 80% </a:t>
            </a:r>
          </a:p>
          <a:p>
            <a:pPr marL="267891"/>
            <a:r>
              <a:rPr lang="lv-LV" sz="12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2) pēc plāna realizācijas 20%</a:t>
            </a:r>
          </a:p>
          <a:p>
            <a:pPr algn="ctr"/>
            <a:endParaRPr lang="lv-LV" sz="9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7A6EF8-CD6E-4688-9BB4-DF369C50CD6D}"/>
              </a:ext>
            </a:extLst>
          </p:cNvPr>
          <p:cNvSpPr txBox="1"/>
          <p:nvPr/>
        </p:nvSpPr>
        <p:spPr>
          <a:xfrm>
            <a:off x="309079" y="5408018"/>
            <a:ext cx="2519045" cy="1077218"/>
          </a:xfrm>
          <a:prstGeom prst="rect">
            <a:avLst/>
          </a:prstGeom>
          <a:noFill/>
          <a:ln w="28575">
            <a:solidFill>
              <a:srgbClr val="FF9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lv-LV" sz="1600" b="1" u="sng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Prioritāte</a:t>
            </a:r>
          </a:p>
          <a:p>
            <a:pPr lvl="0"/>
            <a:r>
              <a:rPr lang="lv-LV" sz="16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Augļkopība, dārzeņkopība, lopkopība</a:t>
            </a:r>
          </a:p>
          <a:p>
            <a:pPr lvl="0"/>
            <a:r>
              <a:rPr lang="lv-LV" sz="16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Izglītība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4DBE8493-F153-413F-8CEA-E909F368AE33}"/>
              </a:ext>
            </a:extLst>
          </p:cNvPr>
          <p:cNvSpPr/>
          <p:nvPr/>
        </p:nvSpPr>
        <p:spPr>
          <a:xfrm>
            <a:off x="2696437" y="837282"/>
            <a:ext cx="4000850" cy="3668617"/>
          </a:xfrm>
          <a:prstGeom prst="flowChartTerminator">
            <a:avLst/>
          </a:prstGeo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5400000" scaled="1"/>
          </a:gra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u="sng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pretendents</a:t>
            </a:r>
            <a:endParaRPr lang="lv-LV" sz="16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37775" indent="-137775">
              <a:buFont typeface="Courier New" panose="02070309020205020404" pitchFamily="49" charset="0"/>
              <a:buChar char="o"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SI/apgrozījums: 15 000 – 70 000 EUR</a:t>
            </a:r>
          </a:p>
          <a:p>
            <a:pPr marL="137775" indent="-137775">
              <a:buFont typeface="Courier New" panose="02070309020205020404" pitchFamily="49" charset="0"/>
              <a:buChar char="o"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Lauksaimnieciskā izglītība: 320 stundas (apguvis/apgūs 36 mēnešu laikā)</a:t>
            </a:r>
          </a:p>
          <a:p>
            <a:pPr marL="137775" indent="-137775">
              <a:buFont typeface="Courier New" panose="02070309020205020404" pitchFamily="49" charset="0"/>
              <a:buChar char="o"/>
            </a:pP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Pirmo reizi dibina</a:t>
            </a: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kontrolētā 1.saimniecība 1.reizi iesnieguma iesniegšanas gadā vai ne agrāk kā 5 gadus pirms (</a:t>
            </a:r>
            <a:r>
              <a:rPr lang="lv-LV" sz="1400" i="1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juridiskai personai kapitāldaļas</a:t>
            </a:r>
            <a:r>
              <a:rPr lang="lv-LV" sz="16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):</a:t>
            </a:r>
          </a:p>
          <a:p>
            <a:pPr marL="298513" lvl="1" indent="-114812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iesniedza iesniegumu l/s atbalsta saņemšanai,</a:t>
            </a:r>
          </a:p>
          <a:p>
            <a:pPr marL="298513" lvl="1" indent="-114812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deklarējis l/s darbības ieņēmumus VID,</a:t>
            </a:r>
          </a:p>
          <a:p>
            <a:pPr marL="298513" lvl="1" indent="-114812">
              <a:buFont typeface="Arial" panose="020B0604020202020204" pitchFamily="34" charset="0"/>
              <a:buChar char="•"/>
            </a:pPr>
            <a:r>
              <a:rPr lang="lv-LV" sz="16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reģistrējis l/as dzīvniekus LDC (vismaz 3 liellopu vienības)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C3D78692-BB1D-40AB-9210-32AF52A9303C}"/>
              </a:ext>
            </a:extLst>
          </p:cNvPr>
          <p:cNvSpPr/>
          <p:nvPr/>
        </p:nvSpPr>
        <p:spPr>
          <a:xfrm>
            <a:off x="3228630" y="4596338"/>
            <a:ext cx="3696799" cy="1071873"/>
          </a:xfrm>
          <a:prstGeom prst="flowChartTerminator">
            <a:avLst/>
          </a:prstGeo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5400000" scaled="1"/>
          </a:gra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u="sng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saņemšanas nosacījumi</a:t>
            </a:r>
            <a:endParaRPr lang="lv-LV" sz="1400" b="1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sz="1400" dirty="0" err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Darījumdarbības</a:t>
            </a:r>
            <a:r>
              <a:rPr lang="lv-LV" sz="1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plāns: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2- 4 gadi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konkrētu rādītāju sasniegšana</a:t>
            </a:r>
            <a:endParaRPr lang="lv-LV" sz="800" dirty="0">
              <a:solidFill>
                <a:schemeClr val="accent5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1D15C7EB-41C6-42FB-AD0B-69F6EE96125B}"/>
              </a:ext>
            </a:extLst>
          </p:cNvPr>
          <p:cNvSpPr/>
          <p:nvPr/>
        </p:nvSpPr>
        <p:spPr>
          <a:xfrm>
            <a:off x="4505625" y="5729948"/>
            <a:ext cx="3885091" cy="1071873"/>
          </a:xfrm>
          <a:prstGeom prst="flowChartTerminator">
            <a:avLst/>
          </a:prstGeom>
          <a:gradFill>
            <a:gsLst>
              <a:gs pos="100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5400000" scaled="1"/>
          </a:gra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u="sng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Atbalstāmās aktivitātes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Dzīvu dzīvnieku iegāde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Stādu iegāde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Jaunas, lietotas tehnika iegāde u.c.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368DBA2-6503-4DDA-B4D6-9F711AF8FA56}"/>
              </a:ext>
            </a:extLst>
          </p:cNvPr>
          <p:cNvSpPr txBox="1">
            <a:spLocks/>
          </p:cNvSpPr>
          <p:nvPr/>
        </p:nvSpPr>
        <p:spPr>
          <a:xfrm>
            <a:off x="1869119" y="77768"/>
            <a:ext cx="6800850" cy="83099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lv-LV" sz="2100" dirty="0">
                <a:latin typeface="+mj-lt"/>
              </a:rPr>
              <a:t>VIENREIZĒJS MAKSĀJUMS GADOS JAUNIEM LAUKSAIMNIEKIEM (II PĪLĀRS)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A12294-25B8-410F-84D5-21A5DAEC8EF1}"/>
              </a:ext>
            </a:extLst>
          </p:cNvPr>
          <p:cNvSpPr txBox="1"/>
          <p:nvPr/>
        </p:nvSpPr>
        <p:spPr>
          <a:xfrm>
            <a:off x="7011386" y="1541960"/>
            <a:ext cx="146528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300" b="1" dirty="0">
                <a:solidFill>
                  <a:srgbClr val="C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30,6 </a:t>
            </a:r>
            <a:r>
              <a:rPr lang="lv-LV" sz="1600" b="1" dirty="0" err="1">
                <a:solidFill>
                  <a:srgbClr val="C00000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milj.EUR</a:t>
            </a:r>
            <a:endParaRPr lang="lv-LV" sz="2300" b="1" dirty="0">
              <a:solidFill>
                <a:srgbClr val="C00000"/>
              </a:solidFill>
              <a:latin typeface="Segoe UI Light" panose="020B0502040204020203" pitchFamily="34" charset="0"/>
              <a:ea typeface="Verdana" panose="020B060403050404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33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0C86-A143-44C2-831C-AF4DAC77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770" y="95044"/>
            <a:ext cx="7414553" cy="777482"/>
          </a:xfrm>
        </p:spPr>
        <p:txBody>
          <a:bodyPr>
            <a:noAutofit/>
          </a:bodyPr>
          <a:lstStyle/>
          <a:p>
            <a:pPr algn="ctr"/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Kombinētais finanšu instruments – maziem lauku uzņēmējiem (15 </a:t>
            </a:r>
            <a:r>
              <a:rPr lang="lv-LV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</p:txBody>
      </p:sp>
      <p:sp>
        <p:nvSpPr>
          <p:cNvPr id="6" name="Taisnstūris ar noapaļotiem stūriem 8">
            <a:extLst>
              <a:ext uri="{FF2B5EF4-FFF2-40B4-BE49-F238E27FC236}">
                <a16:creationId xmlns:a16="http://schemas.microsoft.com/office/drawing/2014/main" id="{D3C13500-BE65-4B1D-AB32-CC72DDA9075A}"/>
              </a:ext>
            </a:extLst>
          </p:cNvPr>
          <p:cNvSpPr/>
          <p:nvPr/>
        </p:nvSpPr>
        <p:spPr>
          <a:xfrm>
            <a:off x="155381" y="2622322"/>
            <a:ext cx="2519045" cy="1613355"/>
          </a:xfrm>
          <a:prstGeom prst="roundRect">
            <a:avLst/>
          </a:prstGeom>
          <a:solidFill>
            <a:schemeClr val="bg1"/>
          </a:solidFill>
          <a:ln>
            <a:solidFill>
              <a:srgbClr val="FF9966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b="1" i="1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Aizdevums līdz </a:t>
            </a:r>
          </a:p>
          <a:p>
            <a:pPr algn="ctr"/>
            <a:r>
              <a:rPr lang="lv-LV" b="1" i="1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100 000 EUR</a:t>
            </a:r>
          </a:p>
          <a:p>
            <a:pPr algn="ctr"/>
            <a:endParaRPr lang="lv-LV" sz="1500" b="1" i="1" dirty="0">
              <a:solidFill>
                <a:srgbClr val="3E1E1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500" b="1" i="1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Daļēja pamatsummas dzēšana 50% apmērā, bet ne vairāk par 40 000 EUR</a:t>
            </a:r>
          </a:p>
          <a:p>
            <a:pPr algn="ctr"/>
            <a:endParaRPr lang="lv-LV" sz="788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1DCB48-D47D-4CDD-B893-A1118A0B057E}"/>
              </a:ext>
            </a:extLst>
          </p:cNvPr>
          <p:cNvSpPr txBox="1"/>
          <p:nvPr/>
        </p:nvSpPr>
        <p:spPr>
          <a:xfrm>
            <a:off x="296635" y="4541874"/>
            <a:ext cx="2519045" cy="1661993"/>
          </a:xfrm>
          <a:prstGeom prst="rect">
            <a:avLst/>
          </a:prstGeom>
          <a:noFill/>
          <a:ln w="28575">
            <a:solidFill>
              <a:srgbClr val="FF996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lv-LV" b="1" u="sng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Prioritāte</a:t>
            </a:r>
          </a:p>
          <a:p>
            <a:pPr marL="257175" indent="-257175">
              <a:buAutoNum type="arabicPeriod"/>
            </a:pPr>
            <a:r>
              <a:rPr lang="lv-LV" sz="14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Augļkopība, dārzeņkopība, </a:t>
            </a:r>
          </a:p>
          <a:p>
            <a:pPr marL="257175" indent="-257175">
              <a:buAutoNum type="arabicPeriod"/>
            </a:pPr>
            <a:r>
              <a:rPr lang="lv-LV" sz="14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Lopkopība</a:t>
            </a:r>
          </a:p>
          <a:p>
            <a:pPr marL="257175" indent="-257175">
              <a:buAutoNum type="arabicPeriod" startAt="3"/>
            </a:pPr>
            <a:r>
              <a:rPr lang="lv-LV" sz="14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Bioloģiska l/s </a:t>
            </a:r>
            <a:endParaRPr lang="lv-LV" sz="1100" dirty="0">
              <a:solidFill>
                <a:srgbClr val="3E1E1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57175" indent="-257175">
              <a:buAutoNum type="arabicPeriod" startAt="3"/>
            </a:pPr>
            <a:r>
              <a:rPr lang="lv-LV" sz="14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Projekti kas dod ieguldījumu pirmapstrādē/ pārstrādē 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E1FD246-F68E-4E97-A86D-CAECE8031287}"/>
              </a:ext>
            </a:extLst>
          </p:cNvPr>
          <p:cNvSpPr/>
          <p:nvPr/>
        </p:nvSpPr>
        <p:spPr>
          <a:xfrm>
            <a:off x="2468880" y="872526"/>
            <a:ext cx="6651857" cy="2314012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Atbalstāmas darbības: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Nelauksaimnieciskās uzņēmējdarbības radīšana un attīstība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lv-LV" sz="16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Lauksaimnieciskās darbības radīšana un veicināšana, atbalstot mazās un vidējas lauku saimniecības un arī gados jaunos lauksaimniekus</a:t>
            </a:r>
            <a:endParaRPr lang="lv-LV" sz="1600" b="1" u="sng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lv-LV" sz="1600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pretendents</a:t>
            </a:r>
            <a:endParaRPr lang="lv-LV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6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SI/apgrozījums: līdz 150 000 EUR/gadā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2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 veic l/s, lauksaimnieciskā izglītība:  l/s - 160 stundas, jauniem l/s 320 stundas (augstākā, prof. izglītība, arī l/s kursi)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ED1EC140-3DE4-40CC-894D-7E33E58A893F}"/>
              </a:ext>
            </a:extLst>
          </p:cNvPr>
          <p:cNvSpPr/>
          <p:nvPr/>
        </p:nvSpPr>
        <p:spPr>
          <a:xfrm>
            <a:off x="3200400" y="3270738"/>
            <a:ext cx="4947137" cy="127113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Atbalsta saņemšanas nosacījumi</a:t>
            </a:r>
            <a:endParaRPr lang="lv-LV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lv-LV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Darījumdarbības</a:t>
            </a:r>
            <a:r>
              <a:rPr lang="lv-LV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plāns: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2- 4 gadi – seko izvērtēšana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konkrētu rādītāju sasniegšana</a:t>
            </a:r>
            <a:endParaRPr lang="lv-LV" sz="105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F11F7936-C5A6-42DB-85C9-B79DC69849A1}"/>
              </a:ext>
            </a:extLst>
          </p:cNvPr>
          <p:cNvSpPr/>
          <p:nvPr/>
        </p:nvSpPr>
        <p:spPr>
          <a:xfrm>
            <a:off x="3059723" y="4668210"/>
            <a:ext cx="5943600" cy="218979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u="sng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Atbalstāmās aktivitātes</a:t>
            </a:r>
            <a:endParaRPr lang="lv-LV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Dzīvu dzīvnieku iegāde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Stādu iegāde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Jauniem lauksaimniekiem ir iespējama saimniecības iegāde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Jaunas, lietotas tehnikas iegāde, būves pārbūve, būves uzstādīšana, būves celtniecības izmaksas, kā arī ēkas atjaunošanas izmaksas</a:t>
            </a:r>
          </a:p>
          <a:p>
            <a:pPr marL="183700" indent="-18370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Apbūvētas un neapbūvētas zemes iegāde, 10% apjomā no projekta summas</a:t>
            </a:r>
          </a:p>
          <a:p>
            <a:pPr marL="183700" indent="-183700">
              <a:buFont typeface="Wingdings" panose="05000000000000000000" pitchFamily="2" charset="2"/>
              <a:buChar char="ü"/>
            </a:pPr>
            <a:r>
              <a:rPr lang="lv-LV" sz="14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Apgrozāmie līdzekļi</a:t>
            </a:r>
            <a:endParaRPr lang="lv-LV" sz="11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8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2">
            <a:extLst>
              <a:ext uri="{FF2B5EF4-FFF2-40B4-BE49-F238E27FC236}">
                <a16:creationId xmlns:a16="http://schemas.microsoft.com/office/drawing/2014/main" id="{D2AE0824-39FA-4414-B0FD-3858A848CA08}"/>
              </a:ext>
            </a:extLst>
          </p:cNvPr>
          <p:cNvGrpSpPr/>
          <p:nvPr/>
        </p:nvGrpSpPr>
        <p:grpSpPr>
          <a:xfrm>
            <a:off x="212673" y="1621898"/>
            <a:ext cx="2482553" cy="3814012"/>
            <a:chOff x="1222375" y="1511215"/>
            <a:chExt cx="3865782" cy="493083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FAEDF-DE63-4433-83BF-37D96ADCB88F}"/>
                </a:ext>
              </a:extLst>
            </p:cNvPr>
            <p:cNvSpPr/>
            <p:nvPr/>
          </p:nvSpPr>
          <p:spPr>
            <a:xfrm>
              <a:off x="1229252" y="1511215"/>
              <a:ext cx="3858905" cy="8277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600" dirty="0">
                  <a:solidFill>
                    <a:schemeClr val="tx1"/>
                  </a:solidFill>
                  <a:cs typeface="Arial" panose="020B0604020202020204" pitchFamily="34" charset="0"/>
                </a:rPr>
                <a:t>Vietējās ekonomikas stiprināšanas iniciatīvas </a:t>
              </a:r>
            </a:p>
            <a:p>
              <a:pPr algn="ctr">
                <a:defRPr/>
              </a:pPr>
              <a:r>
                <a:rPr lang="lv-LV" altLang="lv-LV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(</a:t>
              </a:r>
              <a:r>
                <a:rPr lang="lv-LV" altLang="lv-LV" sz="1400" i="1" dirty="0">
                  <a:solidFill>
                    <a:schemeClr val="tx1"/>
                  </a:solidFill>
                  <a:cs typeface="Arial" panose="020B0604020202020204" pitchFamily="34" charset="0"/>
                </a:rPr>
                <a:t>vismaz 50% no 49,16milj.EUR)</a:t>
              </a:r>
              <a:r>
                <a:rPr lang="lv-LV" altLang="lv-LV" sz="1400" dirty="0">
                  <a:solidFill>
                    <a:schemeClr val="tx1"/>
                  </a:solidFill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C1597E-489B-4F23-8EA2-AF7F75654F0C}"/>
                </a:ext>
              </a:extLst>
            </p:cNvPr>
            <p:cNvCxnSpPr/>
            <p:nvPr/>
          </p:nvCxnSpPr>
          <p:spPr>
            <a:xfrm>
              <a:off x="1222375" y="2363788"/>
              <a:ext cx="46038" cy="3819525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CD6A44-9CF1-4011-9DC2-12596CEA8F20}"/>
                </a:ext>
              </a:extLst>
            </p:cNvPr>
            <p:cNvSpPr/>
            <p:nvPr/>
          </p:nvSpPr>
          <p:spPr>
            <a:xfrm>
              <a:off x="1785938" y="2417763"/>
              <a:ext cx="3119648" cy="10654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Nelauksaimnieciskās </a:t>
              </a:r>
              <a:r>
                <a:rPr lang="lv-LV" altLang="lv-LV" sz="1200" dirty="0">
                  <a:solidFill>
                    <a:schemeClr val="tx1"/>
                  </a:solidFill>
                  <a:cs typeface="Arial" panose="020B0604020202020204" pitchFamily="34" charset="0"/>
                </a:rPr>
                <a:t>uzņēmējdarbības</a:t>
              </a:r>
              <a:r>
                <a:rPr lang="lv-LV" altLang="lv-LV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lv-LV" altLang="lv-LV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radīšana, attīstība, </a:t>
              </a:r>
              <a:r>
                <a:rPr lang="lv-LV" altLang="lv-LV" sz="11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tsk.,tūrisms</a:t>
              </a:r>
              <a:r>
                <a:rPr lang="lv-LV" altLang="lv-LV" sz="11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A91CCE-891C-48AE-8447-B1722FFE8548}"/>
                </a:ext>
              </a:extLst>
            </p:cNvPr>
            <p:cNvCxnSpPr/>
            <p:nvPr/>
          </p:nvCxnSpPr>
          <p:spPr>
            <a:xfrm>
              <a:off x="1238250" y="2971800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0B9F80-9691-4078-B633-ADAD3FDADDBB}"/>
                </a:ext>
              </a:extLst>
            </p:cNvPr>
            <p:cNvSpPr/>
            <p:nvPr/>
          </p:nvSpPr>
          <p:spPr>
            <a:xfrm>
              <a:off x="1785938" y="3586163"/>
              <a:ext cx="3116904" cy="8435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Lauksaimniecības produktu pārstrāde 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12E0AB4-2E71-497E-A8DA-D62F93376CD3}"/>
                </a:ext>
              </a:extLst>
            </p:cNvPr>
            <p:cNvCxnSpPr/>
            <p:nvPr/>
          </p:nvCxnSpPr>
          <p:spPr>
            <a:xfrm>
              <a:off x="1222375" y="4144963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6B0597-2E1D-4289-BE1B-E01D9D13F58F}"/>
                </a:ext>
              </a:extLst>
            </p:cNvPr>
            <p:cNvCxnSpPr/>
            <p:nvPr/>
          </p:nvCxnSpPr>
          <p:spPr>
            <a:xfrm>
              <a:off x="1238250" y="5173663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33E2F3-03A1-43F6-87E3-28CF1D492FA1}"/>
                </a:ext>
              </a:extLst>
            </p:cNvPr>
            <p:cNvSpPr/>
            <p:nvPr/>
          </p:nvSpPr>
          <p:spPr>
            <a:xfrm>
              <a:off x="1808162" y="4635501"/>
              <a:ext cx="3094680" cy="8435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lv-LV" altLang="lv-LV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Tirdzniecības vietas izveide/labiekārtošana</a:t>
              </a:r>
            </a:p>
            <a:p>
              <a:pPr algn="ctr">
                <a:defRPr/>
              </a:pPr>
              <a:endParaRPr lang="lv-LV" altLang="lv-LV" sz="9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7EB3F2-265B-41F8-83FC-221205847F35}"/>
                </a:ext>
              </a:extLst>
            </p:cNvPr>
            <p:cNvCxnSpPr/>
            <p:nvPr/>
          </p:nvCxnSpPr>
          <p:spPr>
            <a:xfrm>
              <a:off x="1268413" y="6183313"/>
              <a:ext cx="457200" cy="0"/>
            </a:xfrm>
            <a:prstGeom prst="straightConnector1">
              <a:avLst/>
            </a:prstGeom>
            <a:grpFill/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0093BD-0890-413A-BAA6-4E90C30E945D}"/>
                </a:ext>
              </a:extLst>
            </p:cNvPr>
            <p:cNvSpPr/>
            <p:nvPr/>
          </p:nvSpPr>
          <p:spPr>
            <a:xfrm>
              <a:off x="1808162" y="5557837"/>
              <a:ext cx="3094680" cy="8842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 altLang="lv-LV" sz="11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lv-LV" altLang="lv-LV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Darbinieku produktivitātes kāpināšana</a:t>
              </a:r>
            </a:p>
            <a:p>
              <a:pPr algn="ctr">
                <a:defRPr/>
              </a:pPr>
              <a:endParaRPr lang="lv-LV" altLang="lv-LV" sz="80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lv-LV" altLang="lv-LV" sz="11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3" name="Satura vietturis 6">
            <a:extLst>
              <a:ext uri="{FF2B5EF4-FFF2-40B4-BE49-F238E27FC236}">
                <a16:creationId xmlns:a16="http://schemas.microsoft.com/office/drawing/2014/main" id="{4C4E0531-B71F-4826-B7CC-CA45B78EA23C}"/>
              </a:ext>
            </a:extLst>
          </p:cNvPr>
          <p:cNvGraphicFramePr>
            <a:graphicFrameLocks/>
          </p:cNvGraphicFramePr>
          <p:nvPr/>
        </p:nvGraphicFramePr>
        <p:xfrm>
          <a:off x="2695225" y="1634436"/>
          <a:ext cx="6354086" cy="39072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0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200" dirty="0"/>
                        <a:t>Atbalsta pretendenti</a:t>
                      </a:r>
                    </a:p>
                    <a:p>
                      <a:pPr algn="ctr"/>
                      <a:endParaRPr lang="lv-LV" sz="1200" dirty="0">
                        <a:latin typeface="Calibri" panose="020F0502020204030204" pitchFamily="34" charset="0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/>
                        <a:t>Atbalsta intensitāte</a:t>
                      </a:r>
                      <a:r>
                        <a:rPr lang="lv-LV" altLang="lv-LV" sz="1600" u="none" baseline="30000" dirty="0"/>
                        <a:t>*</a:t>
                      </a:r>
                      <a:endParaRPr lang="lv-LV" sz="1600" baseline="30000" dirty="0">
                        <a:latin typeface="Calibri" panose="020F0502020204030204" pitchFamily="34" charset="0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altLang="lv-LV" sz="1200" u="none" dirty="0"/>
                        <a:t>Viena projekta maksimālā attiecināmo </a:t>
                      </a:r>
                    </a:p>
                    <a:p>
                      <a:pPr algn="ctr"/>
                      <a:r>
                        <a:rPr lang="lv-LV" altLang="lv-LV" sz="1200" u="none" dirty="0"/>
                        <a:t>izmaksu summa </a:t>
                      </a:r>
                      <a:r>
                        <a:rPr lang="lv-LV" altLang="lv-LV" sz="1200" u="none" baseline="30000" dirty="0"/>
                        <a:t>*</a:t>
                      </a:r>
                      <a:endParaRPr lang="lv-LV" sz="1200" u="none" baseline="30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3" marR="68583" marT="34278" marB="3427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v-LV" sz="1200" kern="1200" dirty="0"/>
                        <a:t>Uzņēmējdarbības uzsākšanai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v-LV" sz="1200" kern="1200" dirty="0"/>
                        <a:t>(vienkāršotās izmaksas)</a:t>
                      </a:r>
                      <a:endParaRPr lang="lv-LV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sz="1200" kern="1200" dirty="0"/>
                        <a:t>vienreizējs maksājums</a:t>
                      </a:r>
                      <a:endParaRPr lang="lv-LV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lv-LV" sz="1200" dirty="0"/>
                        <a:t>5 000 EUR</a:t>
                      </a:r>
                      <a:endParaRPr lang="lv-LV" sz="1200" b="1" dirty="0">
                        <a:latin typeface="Calibri" panose="020F0502020204030204" pitchFamily="34" charset="0"/>
                      </a:endParaRPr>
                    </a:p>
                  </a:txBody>
                  <a:tcPr marL="68583" marR="68583" marT="34278" marB="3427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v-LV" sz="1200" kern="1200" dirty="0"/>
                        <a:t>Uzņēmēji ar apgrozījumu līdz 150 000 EUR/gadā</a:t>
                      </a:r>
                      <a:endParaRPr lang="lv-LV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altLang="lv-LV" sz="1200" kern="1200" dirty="0"/>
                        <a:t>40%</a:t>
                      </a:r>
                      <a:endParaRPr lang="lv-LV" altLang="lv-LV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lv-LV" altLang="lv-LV" sz="1200" dirty="0"/>
                        <a:t>līdz 200 000 EUR</a:t>
                      </a:r>
                      <a:endParaRPr lang="lv-LV" sz="1200" dirty="0">
                        <a:latin typeface="Calibri" panose="020F0502020204030204" pitchFamily="34" charset="0"/>
                      </a:endParaRPr>
                    </a:p>
                  </a:txBody>
                  <a:tcPr marL="68583" marR="68583" marT="34278" marB="34278" anchor="ctr"/>
                </a:tc>
                <a:extLst>
                  <a:ext uri="{0D108BD9-81ED-4DB2-BD59-A6C34878D82A}">
                    <a16:rowId xmlns:a16="http://schemas.microsoft.com/office/drawing/2014/main" val="489657312"/>
                  </a:ext>
                </a:extLst>
              </a:tr>
              <a:tr h="6687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v-LV" sz="1200" kern="1200" dirty="0"/>
                        <a:t>Kooperatīvās sabiedrības</a:t>
                      </a:r>
                      <a:endParaRPr lang="lv-LV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altLang="lv-LV" sz="1200" kern="1200" dirty="0"/>
                        <a:t>40%</a:t>
                      </a:r>
                      <a:endParaRPr lang="lv-LV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altLang="lv-LV" sz="1200" dirty="0"/>
                        <a:t>līdz 200 000 EUR</a:t>
                      </a:r>
                      <a:endParaRPr lang="lv-LV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extLst>
                  <a:ext uri="{0D108BD9-81ED-4DB2-BD59-A6C34878D82A}">
                    <a16:rowId xmlns:a16="http://schemas.microsoft.com/office/drawing/2014/main" val="2154550702"/>
                  </a:ext>
                </a:extLst>
              </a:tr>
              <a:tr h="887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v-LV" sz="1200" kern="1200" dirty="0"/>
                        <a:t>Pašvaldības (tirdzniecības vietas izveide, kopprojekts ar uzņēmēju)</a:t>
                      </a:r>
                      <a:endParaRPr lang="lv-LV" sz="12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sz="1200" kern="1200" dirty="0"/>
                        <a:t>40</a:t>
                      </a:r>
                      <a:r>
                        <a:rPr lang="lv-LV" altLang="lv-LV" sz="1200" kern="1200" dirty="0"/>
                        <a:t>%</a:t>
                      </a:r>
                      <a:endParaRPr lang="lv-LV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altLang="lv-LV" sz="1200" dirty="0"/>
                        <a:t>līdz 200 000 EUR</a:t>
                      </a:r>
                      <a:endParaRPr lang="lv-LV" sz="12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3" marR="68583" marT="34278" marB="34278" anchor="ctr"/>
                </a:tc>
                <a:extLst>
                  <a:ext uri="{0D108BD9-81ED-4DB2-BD59-A6C34878D82A}">
                    <a16:rowId xmlns:a16="http://schemas.microsoft.com/office/drawing/2014/main" val="3367991921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23ADBC6-FDFE-470C-A0A8-587407149217}"/>
              </a:ext>
            </a:extLst>
          </p:cNvPr>
          <p:cNvSpPr/>
          <p:nvPr/>
        </p:nvSpPr>
        <p:spPr>
          <a:xfrm>
            <a:off x="212673" y="5631322"/>
            <a:ext cx="8472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altLang="lv-LV" sz="1600" b="1" baseline="30000" dirty="0">
                <a:solidFill>
                  <a:srgbClr val="C00000"/>
                </a:solidFill>
              </a:rPr>
              <a:t>*</a:t>
            </a:r>
            <a:r>
              <a:rPr lang="lv-LV" altLang="lv-LV" sz="1400" dirty="0">
                <a:latin typeface="Calibri" panose="020F0502020204030204" pitchFamily="34" charset="0"/>
              </a:rPr>
              <a:t> VRG SVVA stratēģijā </a:t>
            </a:r>
            <a:r>
              <a:rPr lang="lv-LV" altLang="lv-LV" sz="1400" b="1" u="sng" dirty="0">
                <a:latin typeface="Calibri" panose="020F0502020204030204" pitchFamily="34" charset="0"/>
              </a:rPr>
              <a:t>var palielināt</a:t>
            </a:r>
            <a:r>
              <a:rPr lang="lv-LV" altLang="lv-LV" sz="1400" dirty="0">
                <a:latin typeface="Calibri" panose="020F0502020204030204" pitchFamily="34" charset="0"/>
              </a:rPr>
              <a:t> atbalsta intensitāti (</a:t>
            </a:r>
            <a:r>
              <a:rPr lang="lv-LV" altLang="lv-LV" sz="1400" dirty="0" err="1">
                <a:latin typeface="Calibri" panose="020F0502020204030204" pitchFamily="34" charset="0"/>
              </a:rPr>
              <a:t>max</a:t>
            </a:r>
            <a:r>
              <a:rPr lang="lv-LV" altLang="lv-LV" sz="1400" dirty="0">
                <a:latin typeface="Calibri" panose="020F0502020204030204" pitchFamily="34" charset="0"/>
              </a:rPr>
              <a:t> līdz 75%), nosakot kritērijus, piem., saistītus ar </a:t>
            </a:r>
            <a:r>
              <a:rPr lang="lv-LV" altLang="lv-LV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bioekonomiku</a:t>
            </a:r>
            <a:r>
              <a:rPr lang="lv-LV" altLang="lv-LV" sz="1400" dirty="0">
                <a:solidFill>
                  <a:srgbClr val="FF0000"/>
                </a:solidFill>
                <a:latin typeface="Calibri" panose="020F0502020204030204" pitchFamily="34" charset="0"/>
              </a:rPr>
              <a:t> (t.sk. aprites ekonomika), inovācijām, energoefektivitāti, kopdarbību, sociālo uzņēmējdarbību) </a:t>
            </a:r>
            <a:r>
              <a:rPr lang="lv-LV" altLang="lv-LV" sz="1400" dirty="0">
                <a:latin typeface="Calibri" panose="020F0502020204030204" pitchFamily="34" charset="0"/>
              </a:rPr>
              <a:t>un </a:t>
            </a:r>
            <a:r>
              <a:rPr lang="lv-LV" altLang="lv-LV" sz="1400" b="1" u="sng" dirty="0">
                <a:latin typeface="Calibri" panose="020F0502020204030204" pitchFamily="34" charset="0"/>
              </a:rPr>
              <a:t>samazināt</a:t>
            </a:r>
            <a:r>
              <a:rPr lang="lv-LV" altLang="lv-LV" sz="1400" dirty="0">
                <a:latin typeface="Calibri" panose="020F0502020204030204" pitchFamily="34" charset="0"/>
              </a:rPr>
              <a:t> maksimālo attiecināmo izmaksu summu.</a:t>
            </a:r>
          </a:p>
          <a:p>
            <a:pPr algn="just"/>
            <a:endParaRPr lang="lv-LV" altLang="lv-LV" sz="800" dirty="0">
              <a:latin typeface="Calibri" panose="020F0502020204030204" pitchFamily="34" charset="0"/>
            </a:endParaRPr>
          </a:p>
          <a:p>
            <a:pPr algn="just"/>
            <a:r>
              <a:rPr lang="lv-LV" altLang="lv-LV" sz="1400" dirty="0">
                <a:latin typeface="Calibri" panose="020F0502020204030204" pitchFamily="34" charset="0"/>
              </a:rPr>
              <a:t>Atbalsts tiks sniegts saskaņā ar nelauksaimniecības </a:t>
            </a:r>
            <a:r>
              <a:rPr lang="lv-LV" altLang="lv-LV" sz="1400" i="1" dirty="0" err="1">
                <a:latin typeface="Calibri" panose="020F0502020204030204" pitchFamily="34" charset="0"/>
              </a:rPr>
              <a:t>de</a:t>
            </a:r>
            <a:r>
              <a:rPr lang="lv-LV" altLang="lv-LV" sz="1400" i="1" dirty="0">
                <a:latin typeface="Calibri" panose="020F0502020204030204" pitchFamily="34" charset="0"/>
              </a:rPr>
              <a:t> </a:t>
            </a:r>
            <a:r>
              <a:rPr lang="lv-LV" altLang="lv-LV" sz="1400" i="1" dirty="0" err="1">
                <a:latin typeface="Calibri" panose="020F0502020204030204" pitchFamily="34" charset="0"/>
              </a:rPr>
              <a:t>minimis</a:t>
            </a:r>
            <a:r>
              <a:rPr lang="lv-LV" altLang="lv-LV" sz="1400" i="1" dirty="0">
                <a:latin typeface="Calibri" panose="020F0502020204030204" pitchFamily="34" charset="0"/>
              </a:rPr>
              <a:t>;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27B2C825-0581-4834-8CF4-C3604739FC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628" y="872390"/>
            <a:ext cx="76894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2400" b="1" dirty="0">
                <a:cs typeface="Times New Roman" pitchFamily="18" charset="0"/>
              </a:rPr>
              <a:t>Vietējās ekonomikas stiprināšanas iniciatīvas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015F73-467D-42F6-ADD2-D407AAD10C6D}"/>
              </a:ext>
            </a:extLst>
          </p:cNvPr>
          <p:cNvSpPr/>
          <p:nvPr/>
        </p:nvSpPr>
        <p:spPr>
          <a:xfrm>
            <a:off x="1844576" y="218066"/>
            <a:ext cx="4996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/>
              <a:t>LEADER nelauksaimnieciskā aktivitāte</a:t>
            </a:r>
          </a:p>
        </p:txBody>
      </p:sp>
      <p:sp>
        <p:nvSpPr>
          <p:cNvPr id="17" name="Flowchart: Sequential Access Storage 16">
            <a:extLst>
              <a:ext uri="{FF2B5EF4-FFF2-40B4-BE49-F238E27FC236}">
                <a16:creationId xmlns:a16="http://schemas.microsoft.com/office/drawing/2014/main" id="{6E5512CB-F929-4E84-B11C-5576BD5FEDDF}"/>
              </a:ext>
            </a:extLst>
          </p:cNvPr>
          <p:cNvSpPr/>
          <p:nvPr/>
        </p:nvSpPr>
        <p:spPr>
          <a:xfrm>
            <a:off x="6970380" y="-8878"/>
            <a:ext cx="1956531" cy="1687634"/>
          </a:xfrm>
          <a:prstGeom prst="flowChartMagneticTape">
            <a:avLst/>
          </a:prstGeom>
          <a:solidFill>
            <a:srgbClr val="FF9966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/>
              <a:t>LEADER 10%  no ELFLA 72,3milj.EUR</a:t>
            </a:r>
          </a:p>
          <a:p>
            <a:pPr algn="ctr"/>
            <a:r>
              <a:rPr lang="lv-LV" sz="1600" i="1" dirty="0"/>
              <a:t>(20% pārtikas ZPI )</a:t>
            </a:r>
          </a:p>
        </p:txBody>
      </p:sp>
    </p:spTree>
    <p:extLst>
      <p:ext uri="{BB962C8B-B14F-4D97-AF65-F5344CB8AC3E}">
        <p14:creationId xmlns:p14="http://schemas.microsoft.com/office/powerpoint/2010/main" val="96987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39D1A-2528-4C8E-A8B7-37423641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813" y="255619"/>
            <a:ext cx="6800631" cy="682407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r>
              <a:rPr lang="lv-LV" dirty="0">
                <a:latin typeface="+mj-lt"/>
              </a:rPr>
              <a:t>HORIZONTĀLĀ PRIORITĀTE: ZINĀŠANAS, KONSULTĀCIJAS UN INOVĀCIJAS (39 </a:t>
            </a:r>
            <a:r>
              <a:rPr lang="lv-LV" dirty="0" err="1">
                <a:latin typeface="+mj-lt"/>
              </a:rPr>
              <a:t>milj.EUR</a:t>
            </a:r>
            <a:r>
              <a:rPr lang="lv-LV">
                <a:latin typeface="+mj-lt"/>
              </a:rPr>
              <a:t>)</a:t>
            </a:r>
            <a:endParaRPr lang="lv-LV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B4FE1-41E7-46D8-B3DC-F929FD4BD5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8719ED3-7948-4C12-A114-DC93F50FCF9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cxnSp>
        <p:nvCxnSpPr>
          <p:cNvPr id="7" name="Taisns bultveida savienotājs 7">
            <a:extLst>
              <a:ext uri="{FF2B5EF4-FFF2-40B4-BE49-F238E27FC236}">
                <a16:creationId xmlns:a16="http://schemas.microsoft.com/office/drawing/2014/main" id="{4B1F33A2-447B-4692-A398-830E9033F05B}"/>
              </a:ext>
            </a:extLst>
          </p:cNvPr>
          <p:cNvCxnSpPr>
            <a:cxnSpLocks/>
          </p:cNvCxnSpPr>
          <p:nvPr/>
        </p:nvCxnSpPr>
        <p:spPr>
          <a:xfrm flipH="1">
            <a:off x="755091" y="2209890"/>
            <a:ext cx="132891" cy="1872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isnstūris ar noapaļotiem stūriem 8">
            <a:extLst>
              <a:ext uri="{FF2B5EF4-FFF2-40B4-BE49-F238E27FC236}">
                <a16:creationId xmlns:a16="http://schemas.microsoft.com/office/drawing/2014/main" id="{54ECCFBB-8643-4550-8A7B-7332C4E7C52A}"/>
              </a:ext>
            </a:extLst>
          </p:cNvPr>
          <p:cNvSpPr/>
          <p:nvPr/>
        </p:nvSpPr>
        <p:spPr>
          <a:xfrm>
            <a:off x="84950" y="2541028"/>
            <a:ext cx="1198098" cy="24592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200" b="1" i="1" u="sng" dirty="0">
                <a:solidFill>
                  <a:schemeClr val="bg1"/>
                </a:solidFill>
              </a:rPr>
              <a:t>Mācības (t.sk. praktiskās nodarbības/apmeklējumi grupās)</a:t>
            </a:r>
          </a:p>
          <a:p>
            <a:pPr algn="ctr"/>
            <a:endParaRPr lang="lv-LV" sz="900" b="1" i="1" u="sng" dirty="0">
              <a:solidFill>
                <a:schemeClr val="bg1"/>
              </a:solidFill>
            </a:endParaRPr>
          </a:p>
          <a:p>
            <a:pPr algn="ctr"/>
            <a:r>
              <a:rPr lang="lv-LV" sz="788" dirty="0"/>
              <a:t>(Pretendenti: </a:t>
            </a:r>
            <a:r>
              <a:rPr lang="lv-LV" sz="788" dirty="0" err="1"/>
              <a:t>jur</a:t>
            </a:r>
            <a:r>
              <a:rPr lang="lv-LV" sz="788" dirty="0"/>
              <a:t>. personas, kas iekļautas IZM izglītības iestāžu reģistrā ar vismaz 1 licencētu māc. programmu/ nozares NVO &amp; kooperatīvi)</a:t>
            </a:r>
          </a:p>
          <a:p>
            <a:pPr algn="ctr"/>
            <a:endParaRPr lang="lv-LV" sz="788" dirty="0"/>
          </a:p>
          <a:p>
            <a:pPr algn="ctr"/>
            <a:r>
              <a:rPr lang="lv-LV" sz="788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Apmācīto skaits: </a:t>
            </a:r>
          </a:p>
          <a:p>
            <a:pPr algn="ctr"/>
            <a:r>
              <a:rPr lang="lv-LV" sz="788" i="1" dirty="0">
                <a:solidFill>
                  <a:schemeClr val="tx1"/>
                </a:solidFill>
              </a:rPr>
              <a:t>~ 10 000</a:t>
            </a:r>
            <a:endParaRPr lang="lv-LV" sz="788" b="1" dirty="0">
              <a:solidFill>
                <a:schemeClr val="tx1"/>
              </a:solidFill>
            </a:endParaRPr>
          </a:p>
          <a:p>
            <a:pPr algn="ctr"/>
            <a:endParaRPr lang="lv-LV" sz="563" dirty="0"/>
          </a:p>
        </p:txBody>
      </p:sp>
      <p:sp>
        <p:nvSpPr>
          <p:cNvPr id="9" name="Taisnstūris ar noapaļotiem stūriem 9">
            <a:extLst>
              <a:ext uri="{FF2B5EF4-FFF2-40B4-BE49-F238E27FC236}">
                <a16:creationId xmlns:a16="http://schemas.microsoft.com/office/drawing/2014/main" id="{FFAB37FF-D63F-4D2A-A9AE-FECF5CEE7F82}"/>
              </a:ext>
            </a:extLst>
          </p:cNvPr>
          <p:cNvSpPr/>
          <p:nvPr/>
        </p:nvSpPr>
        <p:spPr>
          <a:xfrm>
            <a:off x="1397079" y="2541028"/>
            <a:ext cx="1174344" cy="24592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350" b="1" i="1" u="sng" dirty="0">
                <a:solidFill>
                  <a:schemeClr val="bg1"/>
                </a:solidFill>
              </a:rPr>
              <a:t>Konsultantu apmācība</a:t>
            </a:r>
            <a:r>
              <a:rPr lang="lv-LV" sz="2100" b="1" i="1" u="sng" dirty="0">
                <a:solidFill>
                  <a:schemeClr val="bg1"/>
                </a:solidFill>
              </a:rPr>
              <a:t> </a:t>
            </a:r>
            <a:r>
              <a:rPr lang="lv-LV" sz="1200" b="1" i="1" u="sng" dirty="0">
                <a:solidFill>
                  <a:schemeClr val="bg1"/>
                </a:solidFill>
              </a:rPr>
              <a:t>(</a:t>
            </a:r>
            <a:r>
              <a:rPr lang="lv-LV" sz="1200" b="1" i="1" u="sng" dirty="0" err="1">
                <a:solidFill>
                  <a:schemeClr val="bg1"/>
                </a:solidFill>
              </a:rPr>
              <a:t>individ</a:t>
            </a:r>
            <a:r>
              <a:rPr lang="lv-LV" sz="1200" b="1" i="1" u="sng" dirty="0">
                <a:solidFill>
                  <a:schemeClr val="bg1"/>
                </a:solidFill>
              </a:rPr>
              <a:t>./grupās)</a:t>
            </a:r>
          </a:p>
          <a:p>
            <a:pPr algn="ctr"/>
            <a:endParaRPr lang="lv-LV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v-LV" sz="788" dirty="0"/>
              <a:t>(Pretendenti: </a:t>
            </a:r>
            <a:r>
              <a:rPr lang="lv-LV" sz="788" dirty="0" err="1"/>
              <a:t>jur</a:t>
            </a:r>
            <a:r>
              <a:rPr lang="lv-LV" sz="788" dirty="0"/>
              <a:t>. personas, kas iekļautas IZM izglītības iestāžu reģistrā ar vismaz 1 licencētu māc. Programmu l/s vai m/s)</a:t>
            </a:r>
            <a:endParaRPr lang="lv-LV" sz="788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788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v-LV" sz="788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Apmācīto skaits: </a:t>
            </a:r>
          </a:p>
          <a:p>
            <a:pPr algn="ctr"/>
            <a:r>
              <a:rPr lang="lv-LV" sz="788" i="1" dirty="0">
                <a:solidFill>
                  <a:schemeClr val="tx1"/>
                </a:solidFill>
              </a:rPr>
              <a:t>~ 500</a:t>
            </a:r>
            <a:endParaRPr lang="lv-LV" sz="788" b="1" dirty="0">
              <a:solidFill>
                <a:schemeClr val="tx1"/>
              </a:solidFill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619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956" dirty="0"/>
          </a:p>
          <a:p>
            <a:pPr algn="ctr"/>
            <a:br>
              <a:rPr lang="lv-LV" sz="956" i="1" dirty="0"/>
            </a:br>
            <a:endParaRPr lang="lv-LV" sz="1125" b="1" i="1" dirty="0">
              <a:solidFill>
                <a:schemeClr val="tx1"/>
              </a:solidFill>
            </a:endParaRPr>
          </a:p>
        </p:txBody>
      </p:sp>
      <p:sp>
        <p:nvSpPr>
          <p:cNvPr id="11" name="Taisnstūris ar noapaļotiem stūriem 9">
            <a:extLst>
              <a:ext uri="{FF2B5EF4-FFF2-40B4-BE49-F238E27FC236}">
                <a16:creationId xmlns:a16="http://schemas.microsoft.com/office/drawing/2014/main" id="{A1544ACE-697D-4487-BD86-6DC9C34B6477}"/>
              </a:ext>
            </a:extLst>
          </p:cNvPr>
          <p:cNvSpPr/>
          <p:nvPr/>
        </p:nvSpPr>
        <p:spPr>
          <a:xfrm>
            <a:off x="2720852" y="2541028"/>
            <a:ext cx="1198098" cy="24592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lv-LV" sz="788" b="1" dirty="0">
              <a:solidFill>
                <a:schemeClr val="tx1"/>
              </a:solidFill>
            </a:endParaRPr>
          </a:p>
          <a:p>
            <a:pPr algn="ctr"/>
            <a:r>
              <a:rPr lang="lv-LV" sz="1350" b="1" i="1" u="sng" dirty="0">
                <a:solidFill>
                  <a:schemeClr val="bg1"/>
                </a:solidFill>
              </a:rPr>
              <a:t>Informatīvie pasākumi </a:t>
            </a:r>
            <a:r>
              <a:rPr lang="lv-LV" sz="1200" b="1" i="1" u="sng" dirty="0">
                <a:solidFill>
                  <a:schemeClr val="bg1"/>
                </a:solidFill>
              </a:rPr>
              <a:t>(grupās)</a:t>
            </a:r>
          </a:p>
          <a:p>
            <a:pPr algn="ctr"/>
            <a:endParaRPr lang="lv-LV" sz="750" dirty="0"/>
          </a:p>
          <a:p>
            <a:pPr algn="ctr"/>
            <a:endParaRPr lang="lv-LV" sz="750" dirty="0"/>
          </a:p>
          <a:p>
            <a:pPr algn="ctr"/>
            <a:endParaRPr lang="lv-LV" sz="750" dirty="0"/>
          </a:p>
          <a:p>
            <a:pPr algn="ctr"/>
            <a:r>
              <a:rPr lang="lv-LV" sz="750" dirty="0"/>
              <a:t>Semināri, konferences u.c. </a:t>
            </a:r>
            <a:r>
              <a:rPr lang="lv-LV" sz="750" dirty="0" err="1"/>
              <a:t>info</a:t>
            </a:r>
            <a:r>
              <a:rPr lang="lv-LV" sz="750" dirty="0"/>
              <a:t> pasākumi</a:t>
            </a:r>
          </a:p>
          <a:p>
            <a:pPr algn="ctr"/>
            <a:r>
              <a:rPr lang="lv-LV" sz="750" dirty="0"/>
              <a:t>(Pretendenti: nozares NVO, kooperatīvi. )</a:t>
            </a:r>
            <a:endParaRPr lang="lv-LV" sz="788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82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82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82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v-LV" sz="788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Dalībnieku skaits:</a:t>
            </a:r>
          </a:p>
          <a:p>
            <a:pPr algn="ctr"/>
            <a:r>
              <a:rPr lang="lv-LV" sz="788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~ 5 000</a:t>
            </a:r>
          </a:p>
          <a:p>
            <a:pPr algn="ctr"/>
            <a:endParaRPr lang="lv-LV" sz="956" dirty="0"/>
          </a:p>
          <a:p>
            <a:pPr algn="ctr"/>
            <a:endParaRPr lang="lv-LV" sz="956" dirty="0"/>
          </a:p>
          <a:p>
            <a:pPr algn="ctr"/>
            <a:endParaRPr lang="lv-LV" sz="1125" b="1" dirty="0">
              <a:solidFill>
                <a:schemeClr val="tx1"/>
              </a:solidFill>
            </a:endParaRPr>
          </a:p>
        </p:txBody>
      </p:sp>
      <p:sp>
        <p:nvSpPr>
          <p:cNvPr id="13" name="Taisnstūris ar noapaļotiem stūriem 3">
            <a:extLst>
              <a:ext uri="{FF2B5EF4-FFF2-40B4-BE49-F238E27FC236}">
                <a16:creationId xmlns:a16="http://schemas.microsoft.com/office/drawing/2014/main" id="{78B5A873-B3DD-4CCE-9C29-9C48305EEE9B}"/>
              </a:ext>
            </a:extLst>
          </p:cNvPr>
          <p:cNvSpPr/>
          <p:nvPr/>
        </p:nvSpPr>
        <p:spPr>
          <a:xfrm>
            <a:off x="486732" y="1475060"/>
            <a:ext cx="2899034" cy="5909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350" b="1" dirty="0">
                <a:solidFill>
                  <a:schemeClr val="tx1"/>
                </a:solidFill>
              </a:rPr>
              <a:t>Profesionālo zināšanu un prasmju pilnveides intervence </a:t>
            </a:r>
          </a:p>
        </p:txBody>
      </p:sp>
      <p:sp>
        <p:nvSpPr>
          <p:cNvPr id="37" name="Taisnstūris ar noapaļotiem stūriem 3">
            <a:extLst>
              <a:ext uri="{FF2B5EF4-FFF2-40B4-BE49-F238E27FC236}">
                <a16:creationId xmlns:a16="http://schemas.microsoft.com/office/drawing/2014/main" id="{FBFB2379-5265-4783-A59F-2EE0B1413F8C}"/>
              </a:ext>
            </a:extLst>
          </p:cNvPr>
          <p:cNvSpPr/>
          <p:nvPr/>
        </p:nvSpPr>
        <p:spPr>
          <a:xfrm>
            <a:off x="6072950" y="1007678"/>
            <a:ext cx="2899033" cy="5703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Konsultāciju intervence </a:t>
            </a:r>
          </a:p>
        </p:txBody>
      </p:sp>
      <p:sp>
        <p:nvSpPr>
          <p:cNvPr id="38" name="Taisnstūris ar noapaļotiem stūriem 8">
            <a:extLst>
              <a:ext uri="{FF2B5EF4-FFF2-40B4-BE49-F238E27FC236}">
                <a16:creationId xmlns:a16="http://schemas.microsoft.com/office/drawing/2014/main" id="{D125C6A6-803D-4F77-B0EC-96E9DBFEC1FC}"/>
              </a:ext>
            </a:extLst>
          </p:cNvPr>
          <p:cNvSpPr/>
          <p:nvPr/>
        </p:nvSpPr>
        <p:spPr>
          <a:xfrm>
            <a:off x="7374431" y="1914567"/>
            <a:ext cx="1684619" cy="2073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350" b="1" i="1" u="sng" dirty="0">
                <a:solidFill>
                  <a:schemeClr val="bg1"/>
                </a:solidFill>
              </a:rPr>
              <a:t>Inkubācija</a:t>
            </a:r>
          </a:p>
          <a:p>
            <a:pPr algn="ctr"/>
            <a:r>
              <a:rPr lang="lv-LV" sz="1050" b="1" i="1" u="sng" dirty="0">
                <a:solidFill>
                  <a:schemeClr val="bg1"/>
                </a:solidFill>
              </a:rPr>
              <a:t>(ilgtermiņa sadarbības līgumi) </a:t>
            </a:r>
          </a:p>
          <a:p>
            <a:pPr algn="ctr"/>
            <a:endParaRPr lang="lv-LV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v-LV" sz="900" dirty="0"/>
              <a:t>(Pretendenti: </a:t>
            </a:r>
            <a:r>
              <a:rPr lang="lv-LV" sz="900" dirty="0" err="1"/>
              <a:t>jur</a:t>
            </a:r>
            <a:r>
              <a:rPr lang="lv-LV" sz="900" dirty="0"/>
              <a:t>. personas, valsts/privātas struktūras, nav interešu konflikta, sniedz objektīvas konsultācijas)</a:t>
            </a:r>
            <a:endParaRPr lang="lv-LV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v-LV" sz="825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Atbalstīto skaits:</a:t>
            </a:r>
          </a:p>
          <a:p>
            <a:pPr algn="ctr"/>
            <a:r>
              <a:rPr lang="lv-LV" sz="825" i="1" dirty="0">
                <a:solidFill>
                  <a:schemeClr val="tx1"/>
                </a:solidFill>
              </a:rPr>
              <a:t>~ 385</a:t>
            </a:r>
            <a:endParaRPr lang="lv-LV" sz="563" b="1" dirty="0">
              <a:solidFill>
                <a:schemeClr val="tx1"/>
              </a:solidFill>
            </a:endParaRPr>
          </a:p>
        </p:txBody>
      </p:sp>
      <p:sp>
        <p:nvSpPr>
          <p:cNvPr id="39" name="Taisnstūris ar noapaļotiem stūriem 8">
            <a:extLst>
              <a:ext uri="{FF2B5EF4-FFF2-40B4-BE49-F238E27FC236}">
                <a16:creationId xmlns:a16="http://schemas.microsoft.com/office/drawing/2014/main" id="{A20484B3-C176-411E-8D1B-F5CCDAEEC53E}"/>
              </a:ext>
            </a:extLst>
          </p:cNvPr>
          <p:cNvSpPr/>
          <p:nvPr/>
        </p:nvSpPr>
        <p:spPr>
          <a:xfrm>
            <a:off x="5883550" y="1919692"/>
            <a:ext cx="1424760" cy="2068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lv-LV" sz="788" b="1" dirty="0">
              <a:solidFill>
                <a:schemeClr val="tx1"/>
              </a:solidFill>
            </a:endParaRPr>
          </a:p>
          <a:p>
            <a:pPr algn="ctr"/>
            <a:r>
              <a:rPr lang="lv-LV" sz="1200" b="1" i="1" u="sng" dirty="0">
                <a:solidFill>
                  <a:schemeClr val="bg1"/>
                </a:solidFill>
              </a:rPr>
              <a:t>Vienreizējas konsultācijas* </a:t>
            </a:r>
            <a:r>
              <a:rPr lang="lv-LV" sz="900" b="1" i="1" u="sng" dirty="0">
                <a:solidFill>
                  <a:schemeClr val="bg1"/>
                </a:solidFill>
              </a:rPr>
              <a:t>(individuāli)</a:t>
            </a:r>
          </a:p>
          <a:p>
            <a:pPr algn="ctr"/>
            <a:endParaRPr lang="lv-LV" sz="1200" b="1" i="1" u="sng" dirty="0">
              <a:solidFill>
                <a:schemeClr val="bg1"/>
              </a:solidFill>
            </a:endParaRPr>
          </a:p>
          <a:p>
            <a:pPr algn="ctr"/>
            <a:r>
              <a:rPr lang="lv-LV" sz="825" dirty="0"/>
              <a:t>(Pretendenti: </a:t>
            </a:r>
            <a:r>
              <a:rPr lang="lv-LV" sz="825" dirty="0" err="1"/>
              <a:t>jur</a:t>
            </a:r>
            <a:r>
              <a:rPr lang="lv-LV" sz="825" dirty="0"/>
              <a:t>. personas, valsts/privātas struktūras; nav interešu konflikta, sniedz objektīvas konsultācijas)</a:t>
            </a:r>
          </a:p>
          <a:p>
            <a:pPr algn="ctr"/>
            <a:endParaRPr lang="lv-LV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v-LV" sz="825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Konsultēto skaits:</a:t>
            </a:r>
          </a:p>
          <a:p>
            <a:pPr algn="ctr"/>
            <a:r>
              <a:rPr lang="lv-LV" sz="825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~ 5 000</a:t>
            </a:r>
            <a:endParaRPr lang="lv-LV" sz="600" dirty="0"/>
          </a:p>
        </p:txBody>
      </p:sp>
      <p:cxnSp>
        <p:nvCxnSpPr>
          <p:cNvPr id="43" name="Taisns bultveida savienotājs 17">
            <a:extLst>
              <a:ext uri="{FF2B5EF4-FFF2-40B4-BE49-F238E27FC236}">
                <a16:creationId xmlns:a16="http://schemas.microsoft.com/office/drawing/2014/main" id="{6CE0D68D-B74E-4B64-8415-1EA0B28C9DBA}"/>
              </a:ext>
            </a:extLst>
          </p:cNvPr>
          <p:cNvCxnSpPr>
            <a:cxnSpLocks/>
          </p:cNvCxnSpPr>
          <p:nvPr/>
        </p:nvCxnSpPr>
        <p:spPr>
          <a:xfrm>
            <a:off x="7504511" y="1632256"/>
            <a:ext cx="121691" cy="228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Taisns bultveida savienotājs 7">
            <a:extLst>
              <a:ext uri="{FF2B5EF4-FFF2-40B4-BE49-F238E27FC236}">
                <a16:creationId xmlns:a16="http://schemas.microsoft.com/office/drawing/2014/main" id="{A0F87CDB-45CB-42B8-BEC7-07001DBAE49E}"/>
              </a:ext>
            </a:extLst>
          </p:cNvPr>
          <p:cNvCxnSpPr>
            <a:cxnSpLocks/>
          </p:cNvCxnSpPr>
          <p:nvPr/>
        </p:nvCxnSpPr>
        <p:spPr>
          <a:xfrm flipH="1">
            <a:off x="6770867" y="1628906"/>
            <a:ext cx="121691" cy="228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aisnstūris ar noapaļotiem stūriem 9">
            <a:extLst>
              <a:ext uri="{FF2B5EF4-FFF2-40B4-BE49-F238E27FC236}">
                <a16:creationId xmlns:a16="http://schemas.microsoft.com/office/drawing/2014/main" id="{82A49530-B457-4988-B92D-AE58D15C4685}"/>
              </a:ext>
            </a:extLst>
          </p:cNvPr>
          <p:cNvSpPr/>
          <p:nvPr/>
        </p:nvSpPr>
        <p:spPr>
          <a:xfrm>
            <a:off x="78742" y="5144202"/>
            <a:ext cx="4103030" cy="8149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050" u="sng" dirty="0">
                <a:solidFill>
                  <a:schemeClr val="tx1"/>
                </a:solidFill>
              </a:rPr>
              <a:t>Zināšanu &amp; konsultāciju tēmas:</a:t>
            </a:r>
          </a:p>
          <a:p>
            <a:pPr algn="ctr"/>
            <a:r>
              <a:rPr lang="lv-LV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lauksaimniecība, mežsaimniecība, pārtikas ražošana, uzņēmējdarbība, kooperācija, vide un klimats, </a:t>
            </a:r>
            <a:r>
              <a:rPr lang="lv-LV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antimikrobiālā</a:t>
            </a:r>
            <a:r>
              <a:rPr lang="lv-LV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rezistence; digitalizācija, inovācija u.c.</a:t>
            </a:r>
            <a:endParaRPr lang="lv-LV" sz="1200" dirty="0"/>
          </a:p>
          <a:p>
            <a:pPr algn="ctr"/>
            <a:endParaRPr lang="lv-LV" sz="788" dirty="0"/>
          </a:p>
          <a:p>
            <a:pPr algn="ctr"/>
            <a:r>
              <a:rPr lang="lv-LV" sz="1125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91D7C-B5FD-4AA8-A9A8-ED0324A0449A}"/>
              </a:ext>
            </a:extLst>
          </p:cNvPr>
          <p:cNvSpPr txBox="1"/>
          <p:nvPr/>
        </p:nvSpPr>
        <p:spPr>
          <a:xfrm>
            <a:off x="245796" y="6089584"/>
            <a:ext cx="3935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800" dirty="0">
                <a:latin typeface="Calibri" panose="020F0502020204030204" pitchFamily="34" charset="0"/>
                <a:cs typeface="Calibri" panose="020F0502020204030204" pitchFamily="34" charset="0"/>
              </a:rPr>
              <a:t>*DV ir </a:t>
            </a:r>
            <a:r>
              <a:rPr lang="lv-LV" sz="1000" dirty="0">
                <a:latin typeface="Calibri" panose="020F0502020204030204" pitchFamily="34" charset="0"/>
                <a:cs typeface="Calibri" panose="020F0502020204030204" pitchFamily="34" charset="0"/>
              </a:rPr>
              <a:t>pienākums</a:t>
            </a:r>
            <a:r>
              <a:rPr lang="lv-LV" sz="800" dirty="0">
                <a:latin typeface="Calibri" panose="020F0502020204030204" pitchFamily="34" charset="0"/>
                <a:cs typeface="Calibri" panose="020F0502020204030204" pitchFamily="34" charset="0"/>
              </a:rPr>
              <a:t> izveidot Saimniecību konsultatīvo sistēmu un nodrošināt konsultācijas</a:t>
            </a:r>
          </a:p>
        </p:txBody>
      </p:sp>
      <p:sp>
        <p:nvSpPr>
          <p:cNvPr id="49" name="Taisnstūris ar noapaļotiem stūriem 9">
            <a:extLst>
              <a:ext uri="{FF2B5EF4-FFF2-40B4-BE49-F238E27FC236}">
                <a16:creationId xmlns:a16="http://schemas.microsoft.com/office/drawing/2014/main" id="{014B13CE-A904-4ADE-B892-ABBC5506DD98}"/>
              </a:ext>
            </a:extLst>
          </p:cNvPr>
          <p:cNvSpPr/>
          <p:nvPr/>
        </p:nvSpPr>
        <p:spPr>
          <a:xfrm>
            <a:off x="4200109" y="1982529"/>
            <a:ext cx="1441197" cy="20054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lv-LV" sz="600" b="1" dirty="0">
              <a:solidFill>
                <a:schemeClr val="tx1"/>
              </a:solidFill>
            </a:endParaRPr>
          </a:p>
          <a:p>
            <a:pPr algn="ctr"/>
            <a:endParaRPr lang="lv-LV" sz="750" b="1" i="1" u="sng" dirty="0">
              <a:solidFill>
                <a:schemeClr val="bg1"/>
              </a:solidFill>
            </a:endParaRPr>
          </a:p>
          <a:p>
            <a:pPr algn="ctr"/>
            <a:r>
              <a:rPr lang="lv-LV" sz="1350" b="1" i="1" u="sng" dirty="0">
                <a:solidFill>
                  <a:schemeClr val="bg1"/>
                </a:solidFill>
              </a:rPr>
              <a:t>Demonstrējumi</a:t>
            </a:r>
          </a:p>
          <a:p>
            <a:pPr algn="ctr"/>
            <a:endParaRPr lang="lv-LV" sz="82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v-LV" sz="9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lv-LV" sz="825" dirty="0"/>
              <a:t>Pretendenti: </a:t>
            </a:r>
            <a:r>
              <a:rPr lang="lv-LV" sz="825" dirty="0" err="1"/>
              <a:t>jur</a:t>
            </a:r>
            <a:r>
              <a:rPr lang="lv-LV" sz="825" dirty="0"/>
              <a:t>. persona, kas ir reģistrēta Zinātnisko institūciju reģistrā vai IZM izglītības iestāžu reģistrā)</a:t>
            </a:r>
          </a:p>
          <a:p>
            <a:pPr algn="ctr"/>
            <a:endParaRPr lang="lv-LV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lv-LV" sz="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lv-LV" sz="825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Demo skaits:</a:t>
            </a:r>
          </a:p>
          <a:p>
            <a:pPr algn="ctr"/>
            <a:r>
              <a:rPr lang="lv-LV" sz="825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~ 15 </a:t>
            </a:r>
          </a:p>
          <a:p>
            <a:pPr algn="ctr"/>
            <a:endParaRPr lang="lv-LV" sz="956" dirty="0"/>
          </a:p>
          <a:p>
            <a:pPr algn="ctr"/>
            <a:endParaRPr lang="lv-LV" sz="956" dirty="0"/>
          </a:p>
          <a:p>
            <a:pPr algn="ctr"/>
            <a:endParaRPr lang="lv-LV" sz="1125" b="1" dirty="0">
              <a:solidFill>
                <a:schemeClr val="tx1"/>
              </a:solidFill>
            </a:endParaRPr>
          </a:p>
        </p:txBody>
      </p:sp>
      <p:cxnSp>
        <p:nvCxnSpPr>
          <p:cNvPr id="56" name="Taisns bultveida savienotājs 17">
            <a:extLst>
              <a:ext uri="{FF2B5EF4-FFF2-40B4-BE49-F238E27FC236}">
                <a16:creationId xmlns:a16="http://schemas.microsoft.com/office/drawing/2014/main" id="{DBDABAAA-2F05-44C4-9C7C-BEF1E0C3A48F}"/>
              </a:ext>
            </a:extLst>
          </p:cNvPr>
          <p:cNvCxnSpPr>
            <a:cxnSpLocks/>
          </p:cNvCxnSpPr>
          <p:nvPr/>
        </p:nvCxnSpPr>
        <p:spPr>
          <a:xfrm>
            <a:off x="2867966" y="2217978"/>
            <a:ext cx="178862" cy="228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aisns bultveida savienotājs 17">
            <a:extLst>
              <a:ext uri="{FF2B5EF4-FFF2-40B4-BE49-F238E27FC236}">
                <a16:creationId xmlns:a16="http://schemas.microsoft.com/office/drawing/2014/main" id="{4554C7BD-A339-4CBD-998D-684B80578B0A}"/>
              </a:ext>
            </a:extLst>
          </p:cNvPr>
          <p:cNvCxnSpPr>
            <a:cxnSpLocks/>
          </p:cNvCxnSpPr>
          <p:nvPr/>
        </p:nvCxnSpPr>
        <p:spPr>
          <a:xfrm flipH="1">
            <a:off x="1924431" y="2209890"/>
            <a:ext cx="1022" cy="2275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aisnstūris ar noapaļotiem stūriem 3">
            <a:extLst>
              <a:ext uri="{FF2B5EF4-FFF2-40B4-BE49-F238E27FC236}">
                <a16:creationId xmlns:a16="http://schemas.microsoft.com/office/drawing/2014/main" id="{1FD414D6-3BD5-4529-A184-32239387DE3B}"/>
              </a:ext>
            </a:extLst>
          </p:cNvPr>
          <p:cNvSpPr/>
          <p:nvPr/>
        </p:nvSpPr>
        <p:spPr>
          <a:xfrm>
            <a:off x="4074219" y="975084"/>
            <a:ext cx="1702915" cy="5909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chemeClr val="tx1"/>
                </a:solidFill>
              </a:rPr>
              <a:t>Demonstrējumu intervence </a:t>
            </a:r>
          </a:p>
        </p:txBody>
      </p:sp>
      <p:cxnSp>
        <p:nvCxnSpPr>
          <p:cNvPr id="61" name="Taisns bultveida savienotājs 17">
            <a:extLst>
              <a:ext uri="{FF2B5EF4-FFF2-40B4-BE49-F238E27FC236}">
                <a16:creationId xmlns:a16="http://schemas.microsoft.com/office/drawing/2014/main" id="{E9E58E1B-C5AD-4BE9-95F0-D3E84D0B66BD}"/>
              </a:ext>
            </a:extLst>
          </p:cNvPr>
          <p:cNvCxnSpPr>
            <a:cxnSpLocks/>
          </p:cNvCxnSpPr>
          <p:nvPr/>
        </p:nvCxnSpPr>
        <p:spPr>
          <a:xfrm>
            <a:off x="4920708" y="1655183"/>
            <a:ext cx="0" cy="2403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aisnstūris ar noapaļotiem stūriem 3">
            <a:extLst>
              <a:ext uri="{FF2B5EF4-FFF2-40B4-BE49-F238E27FC236}">
                <a16:creationId xmlns:a16="http://schemas.microsoft.com/office/drawing/2014/main" id="{E0085D20-0FB6-49D5-B273-BCCACF976ECF}"/>
              </a:ext>
            </a:extLst>
          </p:cNvPr>
          <p:cNvSpPr/>
          <p:nvPr/>
        </p:nvSpPr>
        <p:spPr>
          <a:xfrm>
            <a:off x="4662535" y="4256116"/>
            <a:ext cx="3871865" cy="5897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Sadarbība</a:t>
            </a:r>
          </a:p>
        </p:txBody>
      </p:sp>
      <p:sp>
        <p:nvSpPr>
          <p:cNvPr id="22" name="Taisnstūris ar noapaļotiem stūriem 8">
            <a:extLst>
              <a:ext uri="{FF2B5EF4-FFF2-40B4-BE49-F238E27FC236}">
                <a16:creationId xmlns:a16="http://schemas.microsoft.com/office/drawing/2014/main" id="{15B08F69-2F0A-4F03-ACBD-9292DF31760B}"/>
              </a:ext>
            </a:extLst>
          </p:cNvPr>
          <p:cNvSpPr/>
          <p:nvPr/>
        </p:nvSpPr>
        <p:spPr>
          <a:xfrm>
            <a:off x="4478250" y="5054060"/>
            <a:ext cx="1127247" cy="14010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lv-LV" sz="788" b="1" dirty="0">
              <a:solidFill>
                <a:schemeClr val="tx1"/>
              </a:solidFill>
            </a:endParaRPr>
          </a:p>
          <a:p>
            <a:pPr lvl="0" algn="ctr"/>
            <a:r>
              <a:rPr lang="lv-LV" sz="1100" b="1" i="1" u="sng" dirty="0">
                <a:solidFill>
                  <a:schemeClr val="bg1"/>
                </a:solidFill>
              </a:rPr>
              <a:t>Atbalsts inovāciju izstrādei </a:t>
            </a:r>
            <a:r>
              <a:rPr lang="lv-LV" sz="1000" b="1" i="1" u="sng" dirty="0">
                <a:solidFill>
                  <a:schemeClr val="bg1"/>
                </a:solidFill>
              </a:rPr>
              <a:t>(nacionālā līmenī)</a:t>
            </a:r>
          </a:p>
          <a:p>
            <a:pPr algn="ctr"/>
            <a:endParaRPr lang="lv-LV" sz="900" i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/>
            <a:r>
              <a:rPr lang="lv-LV" sz="750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Skaits: </a:t>
            </a:r>
            <a:r>
              <a:rPr lang="lv-LV" sz="750" i="1" dirty="0">
                <a:solidFill>
                  <a:schemeClr val="tx1"/>
                </a:solidFill>
              </a:rPr>
              <a:t>26 projekti</a:t>
            </a:r>
          </a:p>
          <a:p>
            <a:pPr algn="ctr"/>
            <a:endParaRPr lang="lv-LV" sz="1500" b="1" dirty="0">
              <a:solidFill>
                <a:schemeClr val="tx1"/>
              </a:solidFill>
            </a:endParaRPr>
          </a:p>
        </p:txBody>
      </p:sp>
      <p:sp>
        <p:nvSpPr>
          <p:cNvPr id="23" name="Taisnstūris ar noapaļotiem stūriem 8">
            <a:extLst>
              <a:ext uri="{FF2B5EF4-FFF2-40B4-BE49-F238E27FC236}">
                <a16:creationId xmlns:a16="http://schemas.microsoft.com/office/drawing/2014/main" id="{3E5F499C-BC70-4093-8A62-9CE98EFD9DC3}"/>
              </a:ext>
            </a:extLst>
          </p:cNvPr>
          <p:cNvSpPr/>
          <p:nvPr/>
        </p:nvSpPr>
        <p:spPr>
          <a:xfrm>
            <a:off x="5791272" y="5054060"/>
            <a:ext cx="1211385" cy="14010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lv-LV" sz="788" b="1" dirty="0">
              <a:solidFill>
                <a:srgbClr val="00B0F0"/>
              </a:solidFill>
            </a:endParaRPr>
          </a:p>
          <a:p>
            <a:pPr algn="ctr"/>
            <a:r>
              <a:rPr lang="lv-LV" sz="1000" b="1" i="1" u="sng" dirty="0">
                <a:solidFill>
                  <a:schemeClr val="bg1"/>
                </a:solidFill>
              </a:rPr>
              <a:t>Atbalsts jaunu produktu, metožu, procesu un tehnoloģijas izstrādei</a:t>
            </a:r>
          </a:p>
          <a:p>
            <a:pPr algn="ctr"/>
            <a:r>
              <a:rPr lang="lv-LV" sz="800" b="1" i="1" u="sng" dirty="0">
                <a:solidFill>
                  <a:schemeClr val="bg1"/>
                </a:solidFill>
              </a:rPr>
              <a:t>(saimniecību līmenī)</a:t>
            </a:r>
          </a:p>
          <a:p>
            <a:pPr algn="ctr"/>
            <a:endParaRPr lang="lv-LV" sz="750" i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algn="ctr"/>
            <a:r>
              <a:rPr lang="lv-LV" sz="750" i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Skaits: </a:t>
            </a:r>
            <a:r>
              <a:rPr lang="lv-LV" sz="750" i="1" dirty="0">
                <a:solidFill>
                  <a:schemeClr val="tx1"/>
                </a:solidFill>
              </a:rPr>
              <a:t>137 projekti</a:t>
            </a:r>
          </a:p>
          <a:p>
            <a:pPr algn="ctr"/>
            <a:endParaRPr lang="lv-LV" sz="1500" b="1" dirty="0">
              <a:solidFill>
                <a:schemeClr val="tx1"/>
              </a:solidFill>
            </a:endParaRPr>
          </a:p>
        </p:txBody>
      </p:sp>
      <p:sp>
        <p:nvSpPr>
          <p:cNvPr id="24" name="Taisnstūris ar noapaļotiem stūriem 9">
            <a:extLst>
              <a:ext uri="{FF2B5EF4-FFF2-40B4-BE49-F238E27FC236}">
                <a16:creationId xmlns:a16="http://schemas.microsoft.com/office/drawing/2014/main" id="{BA10666E-6271-4BC6-83F1-1DDB9BCFECEC}"/>
              </a:ext>
            </a:extLst>
          </p:cNvPr>
          <p:cNvSpPr/>
          <p:nvPr/>
        </p:nvSpPr>
        <p:spPr>
          <a:xfrm>
            <a:off x="7420243" y="5054060"/>
            <a:ext cx="1155272" cy="140106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lv-LV" sz="600" b="1" dirty="0">
              <a:solidFill>
                <a:schemeClr val="tx1"/>
              </a:solidFill>
            </a:endParaRPr>
          </a:p>
          <a:p>
            <a:pPr algn="ctr"/>
            <a:r>
              <a:rPr lang="lv-LV" sz="105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Produktu virzība tirgū un tūrisma pakalpojumu mārketings</a:t>
            </a:r>
          </a:p>
          <a:p>
            <a:pPr algn="ctr"/>
            <a:endParaRPr lang="lv-LV" sz="750" i="1" dirty="0">
              <a:solidFill>
                <a:schemeClr val="tx1"/>
              </a:solidFill>
            </a:endParaRPr>
          </a:p>
          <a:p>
            <a:pPr algn="ctr"/>
            <a:r>
              <a:rPr lang="lv-LV" sz="750" i="1" dirty="0">
                <a:solidFill>
                  <a:schemeClr val="tx1"/>
                </a:solidFill>
              </a:rPr>
              <a:t>Skaits: 62 projekti</a:t>
            </a:r>
          </a:p>
          <a:p>
            <a:pPr algn="ctr"/>
            <a:endParaRPr lang="lv-LV" sz="1275" dirty="0"/>
          </a:p>
          <a:p>
            <a:pPr algn="ctr"/>
            <a:endParaRPr lang="lv-LV" sz="1275" dirty="0"/>
          </a:p>
          <a:p>
            <a:pPr algn="ctr"/>
            <a:endParaRPr lang="lv-LV" sz="1500" b="1" dirty="0">
              <a:solidFill>
                <a:schemeClr val="tx1"/>
              </a:solidFill>
            </a:endParaRPr>
          </a:p>
        </p:txBody>
      </p:sp>
      <p:cxnSp>
        <p:nvCxnSpPr>
          <p:cNvPr id="25" name="Taisns bultveida savienotājs 7">
            <a:extLst>
              <a:ext uri="{FF2B5EF4-FFF2-40B4-BE49-F238E27FC236}">
                <a16:creationId xmlns:a16="http://schemas.microsoft.com/office/drawing/2014/main" id="{5B64FE22-9DA2-4765-89D1-F96590A0B84B}"/>
              </a:ext>
            </a:extLst>
          </p:cNvPr>
          <p:cNvCxnSpPr>
            <a:cxnSpLocks/>
          </p:cNvCxnSpPr>
          <p:nvPr/>
        </p:nvCxnSpPr>
        <p:spPr>
          <a:xfrm flipH="1">
            <a:off x="5100361" y="4862791"/>
            <a:ext cx="124691" cy="1579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aisns bultveida savienotājs 17">
            <a:extLst>
              <a:ext uri="{FF2B5EF4-FFF2-40B4-BE49-F238E27FC236}">
                <a16:creationId xmlns:a16="http://schemas.microsoft.com/office/drawing/2014/main" id="{3252348A-CC2A-4761-A0AD-42206C88658C}"/>
              </a:ext>
            </a:extLst>
          </p:cNvPr>
          <p:cNvCxnSpPr>
            <a:cxnSpLocks/>
          </p:cNvCxnSpPr>
          <p:nvPr/>
        </p:nvCxnSpPr>
        <p:spPr>
          <a:xfrm flipH="1">
            <a:off x="6377801" y="4821946"/>
            <a:ext cx="1" cy="213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Taisns bultveida savienotājs 17">
            <a:extLst>
              <a:ext uri="{FF2B5EF4-FFF2-40B4-BE49-F238E27FC236}">
                <a16:creationId xmlns:a16="http://schemas.microsoft.com/office/drawing/2014/main" id="{A09C5B38-7A61-4CA6-B422-F260E5A5E16F}"/>
              </a:ext>
            </a:extLst>
          </p:cNvPr>
          <p:cNvCxnSpPr>
            <a:cxnSpLocks/>
          </p:cNvCxnSpPr>
          <p:nvPr/>
        </p:nvCxnSpPr>
        <p:spPr>
          <a:xfrm>
            <a:off x="7777890" y="4860093"/>
            <a:ext cx="219989" cy="1633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72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40C2A2-2716-4541-BDEE-77C78442A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57" y="402291"/>
            <a:ext cx="8843285" cy="838199"/>
          </a:xfrm>
        </p:spPr>
        <p:txBody>
          <a:bodyPr>
            <a:noAutofit/>
          </a:bodyPr>
          <a:lstStyle/>
          <a:p>
            <a:r>
              <a:rPr lang="lv-LV" sz="3600" dirty="0"/>
              <a:t>Tematiskās diskusijas - Investīcijas - paveiktais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BF8631-5648-4C9E-83F7-641E76EF586F}"/>
              </a:ext>
            </a:extLst>
          </p:cNvPr>
          <p:cNvSpPr txBox="1"/>
          <p:nvPr/>
        </p:nvSpPr>
        <p:spPr>
          <a:xfrm>
            <a:off x="737915" y="1854715"/>
            <a:ext cx="3453085" cy="214526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2400" dirty="0">
                <a:latin typeface="+mj-lt"/>
              </a:rPr>
              <a:t>Iepriekšējas  tematiskās diskusijas: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2400" dirty="0">
                <a:latin typeface="+mj-lt"/>
              </a:rPr>
              <a:t>15.04.2019.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2400" dirty="0">
                <a:latin typeface="+mj-lt"/>
              </a:rPr>
              <a:t>27.06.2019.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lv-LV" sz="2400" dirty="0">
                <a:latin typeface="+mj-lt"/>
              </a:rPr>
              <a:t>03.03.2020.</a:t>
            </a:r>
            <a:endParaRPr lang="lv-LV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E1A2E1-242D-47E5-9127-E07EF6A318C3}"/>
              </a:ext>
            </a:extLst>
          </p:cNvPr>
          <p:cNvSpPr txBox="1"/>
          <p:nvPr/>
        </p:nvSpPr>
        <p:spPr>
          <a:xfrm>
            <a:off x="4953003" y="1854715"/>
            <a:ext cx="303594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lv-LV"/>
            </a:defPPr>
            <a:lvl1pPr>
              <a:defRPr sz="2400"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lv-LV" dirty="0"/>
              <a:t>ZM izstrādājusi situācijas analīzi specifiskajam mērķim SO2 Konkurētspēja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B4C78-ADDB-40CF-B753-CFA9B577AD88}"/>
              </a:ext>
            </a:extLst>
          </p:cNvPr>
          <p:cNvSpPr/>
          <p:nvPr/>
        </p:nvSpPr>
        <p:spPr>
          <a:xfrm>
            <a:off x="347984" y="4876799"/>
            <a:ext cx="8445500" cy="16749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Lauksaimnieku konsultatīvā sanāksmēs diskutēts gan par nākamā plānošanas perioda atbalsta īstenošanas nosacījumiem, gan par pārejas perioda nosacījumiem 2021. un 2022.gadā, attiecīgi pamatprincipi izmantoti arī priekšlikumu sagatavošanai pēc 2023.gada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415629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12FE2-FB99-49DF-A257-5471D6BE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" y="338595"/>
            <a:ext cx="8953500" cy="32067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 b="1" dirty="0"/>
              <a:t>Vajadzības un intervences to risināšanai (intervenču loģika)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ADE906-6EBE-48A6-98C7-268A90799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49" y="711993"/>
            <a:ext cx="8953500" cy="5702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454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2">
            <a:extLst>
              <a:ext uri="{FF2B5EF4-FFF2-40B4-BE49-F238E27FC236}">
                <a16:creationId xmlns:a16="http://schemas.microsoft.com/office/drawing/2014/main" id="{23E5013C-9E09-4EF1-96B6-3F529FCBA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25" y="0"/>
            <a:ext cx="648643" cy="7260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A4F3AA-141C-4627-9FA5-64E3F56CC4CC}"/>
              </a:ext>
            </a:extLst>
          </p:cNvPr>
          <p:cNvSpPr/>
          <p:nvPr/>
        </p:nvSpPr>
        <p:spPr>
          <a:xfrm>
            <a:off x="2620678" y="0"/>
            <a:ext cx="6452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PALIELINĀT LAUKSAIMNIECĪBAS NOZARES KONKURĒTSPĒJU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A36A2-729B-4797-B8C8-16E02A9795EF}"/>
              </a:ext>
            </a:extLst>
          </p:cNvPr>
          <p:cNvSpPr/>
          <p:nvPr/>
        </p:nvSpPr>
        <p:spPr>
          <a:xfrm>
            <a:off x="1819747" y="693056"/>
            <a:ext cx="7253915" cy="14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EK REKOMENDĀCIJA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lv-LV" dirty="0">
                <a:latin typeface="+mj-lt"/>
              </a:rPr>
              <a:t>atbalstam vajadzētu būt mērķtiecīgāk vērstam uz </a:t>
            </a:r>
            <a:r>
              <a:rPr lang="lv-LV" b="1" dirty="0">
                <a:latin typeface="+mj-lt"/>
              </a:rPr>
              <a:t>investīcijām, kam ir vislielākās iespējas panākt faktisku ražīguma pieaugumu</a:t>
            </a:r>
            <a:r>
              <a:rPr lang="lv-LV" dirty="0">
                <a:latin typeface="+mj-lt"/>
              </a:rPr>
              <a:t>. Ir svarīgi </a:t>
            </a:r>
            <a:r>
              <a:rPr lang="lv-LV" b="1" dirty="0">
                <a:latin typeface="+mj-lt"/>
              </a:rPr>
              <a:t>atbalstīt investīcijas, kas vērstas uz jaunām tehnoloģijām, kā arī zaļo un digitālo pārkārtošanos</a:t>
            </a:r>
            <a:r>
              <a:rPr lang="lv-LV" dirty="0">
                <a:latin typeface="+mj-lt"/>
              </a:rPr>
              <a:t> nodrošināt arī </a:t>
            </a:r>
            <a:r>
              <a:rPr lang="lv-LV" b="1" dirty="0">
                <a:latin typeface="+mj-lt"/>
              </a:rPr>
              <a:t>piekļuvi finanšu instrumentiem</a:t>
            </a:r>
            <a:endParaRPr lang="lv-LV" sz="1600" b="1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42704F-C0E1-4F66-8D58-1ED96E1D1230}"/>
              </a:ext>
            </a:extLst>
          </p:cNvPr>
          <p:cNvSpPr/>
          <p:nvPr/>
        </p:nvSpPr>
        <p:spPr>
          <a:xfrm>
            <a:off x="189357" y="2351782"/>
            <a:ext cx="8765285" cy="1077218"/>
          </a:xfrm>
          <a:prstGeom prst="rect">
            <a:avLst/>
          </a:prstGeom>
          <a:ln>
            <a:solidFill>
              <a:srgbClr val="002060"/>
            </a:solidFill>
            <a:prstDash val="lgDash"/>
          </a:ln>
        </p:spPr>
        <p:txBody>
          <a:bodyPr wrap="square" numCol="2">
            <a:spAutoFit/>
          </a:bodyPr>
          <a:lstStyle/>
          <a:p>
            <a:pPr algn="just"/>
            <a:r>
              <a:rPr lang="lv-LV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SVID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Produktivitāte paaugstinās, taču joprojām zema;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Ir zema atbalsta atdeve;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Lielākā daļa saimniecību ir pašpatēriņa;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Izmaksas pieaug straujāk nekā izlaide;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Eksportā ir liels izejvielu īpatsvars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A418F-F87F-42AD-92CC-6A542FE74F40}"/>
              </a:ext>
            </a:extLst>
          </p:cNvPr>
          <p:cNvSpPr/>
          <p:nvPr/>
        </p:nvSpPr>
        <p:spPr>
          <a:xfrm>
            <a:off x="195555" y="3767769"/>
            <a:ext cx="8765285" cy="2913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KLP stratēģiskais plāns</a:t>
            </a:r>
            <a:r>
              <a:rPr lang="lv-LV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dirty="0">
                <a:latin typeface="+mj-lt"/>
              </a:rPr>
              <a:t>Atbalstīt ieguldījumus saimniecību attīstībai, t.sk. finanšu instrumentu veidā, paredzot kombinēto finanšu instrumentu;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dirty="0">
                <a:latin typeface="+mj-lt"/>
              </a:rPr>
              <a:t>Noteikt investīciju atbalsta sadalījumu dažāda lieluma saimniecību grupām.  Noteikt obligātu ieguldījumu zaļajās investīcijās vides un klimata mērķu īstenošanai;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dirty="0">
                <a:latin typeface="+mj-lt"/>
              </a:rPr>
              <a:t>Paredzēt vienreizēju maksājumu mazo saimniecību attīstībai;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dirty="0">
                <a:latin typeface="+mj-lt"/>
              </a:rPr>
              <a:t>Atbalsts ieguldījumiem meliorāciju sistēmu uzlabošanā prioritāte valsts nozīmes meliorācijas sistēmām un koplietošanas sistēmām;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dirty="0">
                <a:latin typeface="+mj-lt"/>
              </a:rPr>
              <a:t>Atbalstu ieguldījumiem pārstrādē saistīt ar vietējās izejvielas nosacījumu līdzšinējā apmērā;</a:t>
            </a:r>
            <a:endParaRPr lang="lv-LV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35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98A91-4BE5-418C-82EF-08FDF9C2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4" y="353839"/>
            <a:ext cx="6351006" cy="535531"/>
          </a:xfrm>
        </p:spPr>
        <p:txBody>
          <a:bodyPr wrap="square">
            <a:spAutoFit/>
          </a:bodyPr>
          <a:lstStyle/>
          <a:p>
            <a:pPr defTabSz="457200"/>
            <a:r>
              <a:rPr lang="lv-LV" sz="3200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INTERVENČU ĪSTENOŠANAS MĒRĶI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06C443-72B2-4E24-BE63-DE344196F3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8504072"/>
              </p:ext>
            </p:extLst>
          </p:nvPr>
        </p:nvGraphicFramePr>
        <p:xfrm>
          <a:off x="552262" y="1706578"/>
          <a:ext cx="7690918" cy="515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13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F145C17-0790-4DE9-9FFF-FF94760C83A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55D51-C932-4716-81CC-5F4C85D1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622" y="1385180"/>
            <a:ext cx="8735929" cy="5244220"/>
          </a:xfrm>
          <a:noFill/>
        </p:spPr>
        <p:txBody>
          <a:bodyPr>
            <a:noAutofit/>
          </a:bodyPr>
          <a:lstStyle/>
          <a:p>
            <a:r>
              <a:rPr lang="lv-LV" sz="1800" dirty="0">
                <a:solidFill>
                  <a:srgbClr val="404040"/>
                </a:solidFill>
                <a:cs typeface="Segoe UI" panose="020B0502040204020203" pitchFamily="34" charset="0"/>
              </a:rPr>
              <a:t>Lauksaimniekiem, lauksaimniecības pārtikas uzņēmumiem, mežsaimniekiem un lauku kopienām ir būtiska loma vairākās svarīgās Zaļā kursa darbības jomās, tostarp:</a:t>
            </a:r>
            <a:br>
              <a:rPr lang="lv-LV" sz="1800" dirty="0">
                <a:solidFill>
                  <a:srgbClr val="404040"/>
                </a:solidFill>
                <a:cs typeface="Segoe UI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104900" lvl="1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izveidot </a:t>
            </a:r>
            <a:r>
              <a:rPr lang="lv-LV" sz="1800" b="1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ilgtspējīgu pārtikas sistēmu </a:t>
            </a: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stratēģijas "No lauka līdz galdam” ietvaros</a:t>
            </a:r>
            <a:b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latin typeface="+mn-lt"/>
              <a:cs typeface="Segoe UI" panose="020B0502040204020203" pitchFamily="34" charset="0"/>
            </a:endParaRPr>
          </a:p>
          <a:p>
            <a:pPr marL="1104900" lvl="1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papildināt jauno </a:t>
            </a:r>
            <a:r>
              <a:rPr lang="lv-LV" sz="1800" b="1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Bioloģiskās daudzveidības </a:t>
            </a: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stratēģiju, aizsargājot un uzlabojot augu un dzīvnieku daudzveidību lauku ekosistēmā</a:t>
            </a:r>
            <a:b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latin typeface="+mn-lt"/>
              <a:cs typeface="Segoe UI" panose="020B0502040204020203" pitchFamily="34" charset="0"/>
            </a:endParaRPr>
          </a:p>
          <a:p>
            <a:pPr marL="1104900" lvl="1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dot ieguldījumu Zaļā kursa klimata pasākumos, lai līdz 2050. gadam Eiropas Savienībā sasniegtu </a:t>
            </a:r>
            <a:r>
              <a:rPr lang="lv-LV" sz="1800" b="1" noProof="1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klimatneitralitātes</a:t>
            </a:r>
            <a:r>
              <a:rPr lang="lv-LV" sz="1800" b="1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 </a:t>
            </a: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mērķi</a:t>
            </a:r>
          </a:p>
          <a:p>
            <a:pPr marL="1104900" lvl="1" indent="-342900">
              <a:buFont typeface="Wingdings" panose="05000000000000000000" pitchFamily="2" charset="2"/>
              <a:buChar char="ü"/>
            </a:pPr>
            <a:b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latin typeface="+mn-lt"/>
              <a:cs typeface="Segoe UI" panose="020B0502040204020203" pitchFamily="34" charset="0"/>
            </a:endParaRPr>
          </a:p>
          <a:p>
            <a:pPr marL="1104900" lvl="1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atbalstīt atjaunināto, 2021. gadā izziņojamo meža stratēģiju, </a:t>
            </a:r>
            <a:r>
              <a:rPr lang="lv-LV" sz="1800" b="1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saglabājot veselīgus mežus</a:t>
            </a:r>
            <a:br>
              <a:rPr lang="lv-LV" sz="1800" b="1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latin typeface="+mn-lt"/>
              <a:cs typeface="Segoe UI" panose="020B0502040204020203" pitchFamily="34" charset="0"/>
            </a:endParaRPr>
          </a:p>
          <a:p>
            <a:pPr marL="1104900" lvl="1" indent="-342900">
              <a:buFont typeface="Wingdings" panose="05000000000000000000" pitchFamily="2" charset="2"/>
              <a:buChar char="ü"/>
            </a:pP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sekmēt 2021. gadā izstrādājamo </a:t>
            </a:r>
            <a:r>
              <a:rPr lang="lv-LV" sz="1800" b="1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nulles piesārņojuma </a:t>
            </a:r>
            <a:r>
              <a:rPr lang="lv-LV" sz="1800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rīcības plānu, aizsargājot tādus dabas resursus kā </a:t>
            </a:r>
            <a:r>
              <a:rPr lang="lv-LV" sz="1800" b="1" dirty="0">
                <a:solidFill>
                  <a:srgbClr val="404040"/>
                </a:solidFill>
                <a:latin typeface="+mn-lt"/>
                <a:cs typeface="Segoe UI" panose="020B0502040204020203" pitchFamily="34" charset="0"/>
              </a:rPr>
              <a:t>ūdens, gaiss un augsne</a:t>
            </a:r>
            <a:endParaRPr lang="lv-LV" sz="1800" dirty="0">
              <a:solidFill>
                <a:srgbClr val="404040"/>
              </a:solidFill>
              <a:latin typeface="+mn-lt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</a:pPr>
            <a:endParaRPr lang="en-GB" sz="18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33A08-A64D-4AB7-8E93-3DEE27E3F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7" y="2220475"/>
            <a:ext cx="663245" cy="635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4B2514-9039-4455-A909-1603A547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51" y="2996120"/>
            <a:ext cx="663245" cy="636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93A73-EC5C-4096-A716-F3BB21EDA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57" y="3811729"/>
            <a:ext cx="901370" cy="776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FA879B-9139-441A-B5E5-7578972C5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752" y="4707803"/>
            <a:ext cx="663245" cy="6483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C9D042-2CF9-4478-9C22-DC1B44F28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86" y="5583132"/>
            <a:ext cx="663245" cy="663245"/>
          </a:xfrm>
          <a:prstGeom prst="rect">
            <a:avLst/>
          </a:prstGeom>
        </p:spPr>
      </p:pic>
      <p:sp>
        <p:nvSpPr>
          <p:cNvPr id="11" name="Virsraksts 1">
            <a:extLst>
              <a:ext uri="{FF2B5EF4-FFF2-40B4-BE49-F238E27FC236}">
                <a16:creationId xmlns:a16="http://schemas.microsoft.com/office/drawing/2014/main" id="{539FA6F4-9DFD-4EB6-9E1B-7CC76798F926}"/>
              </a:ext>
            </a:extLst>
          </p:cNvPr>
          <p:cNvSpPr txBox="1">
            <a:spLocks/>
          </p:cNvSpPr>
          <p:nvPr/>
        </p:nvSpPr>
        <p:spPr>
          <a:xfrm>
            <a:off x="1728570" y="539005"/>
            <a:ext cx="7110630" cy="75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>
              <a:defRPr sz="2800" b="1">
                <a:solidFill>
                  <a:srgbClr val="3E1E1F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 dirty="0"/>
              <a:t>Zaļais kurss un KLP</a:t>
            </a:r>
          </a:p>
        </p:txBody>
      </p:sp>
    </p:spTree>
    <p:extLst>
      <p:ext uri="{BB962C8B-B14F-4D97-AF65-F5344CB8AC3E}">
        <p14:creationId xmlns:p14="http://schemas.microsoft.com/office/powerpoint/2010/main" val="404293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irsraksts 1">
            <a:extLst>
              <a:ext uri="{FF2B5EF4-FFF2-40B4-BE49-F238E27FC236}">
                <a16:creationId xmlns:a16="http://schemas.microsoft.com/office/drawing/2014/main" id="{539FA6F4-9DFD-4EB6-9E1B-7CC76798F926}"/>
              </a:ext>
            </a:extLst>
          </p:cNvPr>
          <p:cNvSpPr txBox="1">
            <a:spLocks/>
          </p:cNvSpPr>
          <p:nvPr/>
        </p:nvSpPr>
        <p:spPr>
          <a:xfrm>
            <a:off x="1728570" y="539005"/>
            <a:ext cx="7110630" cy="75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en-US"/>
            </a:defPPr>
            <a:lvl1pPr>
              <a:defRPr sz="2800" b="1">
                <a:solidFill>
                  <a:srgbClr val="3E1E1F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 dirty="0"/>
              <a:t>EK Zaļā kursa ietvaros 2030.gadam noteiktie ES mērķa rādītāji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114710-7A17-4A28-AFB5-5CE68BBB1D9C}"/>
              </a:ext>
            </a:extLst>
          </p:cNvPr>
          <p:cNvSpPr txBox="1"/>
          <p:nvPr/>
        </p:nvSpPr>
        <p:spPr>
          <a:xfrm>
            <a:off x="978439" y="1426354"/>
            <a:ext cx="79723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Par 50% samazināt ķīmisko pesticīdu kopējo izmantojumu </a:t>
            </a:r>
            <a:r>
              <a:rPr lang="lv-LV" sz="1800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un radīto apdraudējumu un </a:t>
            </a: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samazināt bīstamāko pesticīdu izmantojumu</a:t>
            </a:r>
            <a:b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j-lt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Par 50 % samazināt barības vielu zudumu</a:t>
            </a:r>
            <a:r>
              <a:rPr lang="lv-LV" sz="1800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, turklāt nodrošinot, ka nepasliktinās augsnes auglība. Tādējādi līdz 2030.gadam </a:t>
            </a: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mēslošanas līdzekļu izmantošana tiks samazināta par vismaz 20%</a:t>
            </a:r>
            <a:b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j-lt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Par 50% samazināt </a:t>
            </a:r>
            <a:r>
              <a:rPr lang="lv-LV" sz="1800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lauksaimniecības dzīvniekiem un akvakultūrai paredzētu </a:t>
            </a: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antimikrobiālo līdzekļu pārdevumu</a:t>
            </a:r>
            <a:b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j-lt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25% ES lauksaimniecības zemes </a:t>
            </a:r>
            <a:r>
              <a:rPr lang="lv-LV" sz="1800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izmantot </a:t>
            </a: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bioloģiskajā lauksaimniecībā</a:t>
            </a:r>
            <a:b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</a:br>
            <a:b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j-lt"/>
              <a:cs typeface="Segoe UI Ligh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10% lauksaimniecības zemes platību </a:t>
            </a:r>
            <a:r>
              <a:rPr lang="lv-LV" sz="1800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padarīt par tādām, kurās ir daudzveidības ziņā </a:t>
            </a:r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augstvērtīgi ainavas elementi</a:t>
            </a:r>
            <a:b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</a:br>
            <a:endParaRPr lang="lv-LV" sz="1800" dirty="0">
              <a:solidFill>
                <a:srgbClr val="40404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+mj-lt"/>
              <a:cs typeface="Segoe UI Light" panose="020B0502040204020203" pitchFamily="34" charset="0"/>
            </a:endParaRPr>
          </a:p>
          <a:p>
            <a:r>
              <a:rPr lang="lv-LV" sz="1800" b="1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    100% piekļuve ātram platjoslas internetam lauku apvidos </a:t>
            </a:r>
            <a:r>
              <a:rPr lang="lv-LV" sz="1800" dirty="0">
                <a:solidFill>
                  <a:srgbClr val="40404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+mj-lt"/>
                <a:cs typeface="Segoe UI Light" panose="020B0502040204020203" pitchFamily="34" charset="0"/>
              </a:rPr>
              <a:t>līdz 2025.gadam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B16ECB-3B70-44AA-8B6C-6A9DCCF6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40" y="1461721"/>
            <a:ext cx="614241" cy="667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4A1386-A617-46A5-8418-5A3E98CA6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94" y="3353969"/>
            <a:ext cx="702215" cy="6491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75E136-3F7D-4380-8F03-D9CED2AE4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07" y="2315022"/>
            <a:ext cx="700174" cy="700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1154B5-3917-4580-9EF7-7D5953EDA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81" y="4239790"/>
            <a:ext cx="541515" cy="397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28668B-5480-458F-B974-403835EC3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93" y="4861868"/>
            <a:ext cx="877030" cy="649141"/>
          </a:xfrm>
          <a:prstGeom prst="rect">
            <a:avLst/>
          </a:prstGeom>
        </p:spPr>
      </p:pic>
      <p:pic>
        <p:nvPicPr>
          <p:cNvPr id="3" name="Graphic 2" descr="Wireless router">
            <a:extLst>
              <a:ext uri="{FF2B5EF4-FFF2-40B4-BE49-F238E27FC236}">
                <a16:creationId xmlns:a16="http://schemas.microsoft.com/office/drawing/2014/main" id="{BD44C9AC-1A23-4C3E-970B-EF92FB604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6368" y="5591828"/>
            <a:ext cx="666641" cy="6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4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ar noapaļotiem stūriem 3"/>
          <p:cNvSpPr/>
          <p:nvPr/>
        </p:nvSpPr>
        <p:spPr>
          <a:xfrm>
            <a:off x="151396" y="994494"/>
            <a:ext cx="2396653" cy="107597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714" b="1" dirty="0">
                <a:solidFill>
                  <a:schemeClr val="tx1"/>
                </a:solidFill>
              </a:rPr>
              <a:t>Vienreizējs maksājums par biznesa plāna realizāciju </a:t>
            </a:r>
          </a:p>
        </p:txBody>
      </p:sp>
      <p:cxnSp>
        <p:nvCxnSpPr>
          <p:cNvPr id="8" name="Taisns bultveida savienotājs 7"/>
          <p:cNvCxnSpPr>
            <a:cxnSpLocks/>
          </p:cNvCxnSpPr>
          <p:nvPr/>
        </p:nvCxnSpPr>
        <p:spPr>
          <a:xfrm flipH="1">
            <a:off x="574432" y="2110033"/>
            <a:ext cx="286408" cy="2974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isnstūris ar noapaļotiem stūriem 8"/>
          <p:cNvSpPr/>
          <p:nvPr/>
        </p:nvSpPr>
        <p:spPr>
          <a:xfrm>
            <a:off x="14016" y="2436770"/>
            <a:ext cx="1311895" cy="33398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429" dirty="0">
                <a:solidFill>
                  <a:schemeClr val="tx1"/>
                </a:solidFill>
              </a:rPr>
              <a:t>Kopējā summa </a:t>
            </a:r>
            <a:br>
              <a:rPr lang="lv-LV" sz="1429" dirty="0">
                <a:solidFill>
                  <a:schemeClr val="tx1"/>
                </a:solidFill>
              </a:rPr>
            </a:br>
            <a:r>
              <a:rPr lang="lv-LV" sz="1429" b="1" dirty="0">
                <a:solidFill>
                  <a:schemeClr val="tx1"/>
                </a:solidFill>
              </a:rPr>
              <a:t>33 </a:t>
            </a:r>
            <a:r>
              <a:rPr lang="lv-LV" sz="1429" b="1" dirty="0" err="1">
                <a:solidFill>
                  <a:schemeClr val="tx1"/>
                </a:solidFill>
              </a:rPr>
              <a:t>milj.EUR</a:t>
            </a:r>
            <a:endParaRPr lang="lv-LV" sz="1429" b="1" dirty="0">
              <a:solidFill>
                <a:schemeClr val="tx1"/>
              </a:solidFill>
            </a:endParaRPr>
          </a:p>
          <a:p>
            <a:pPr algn="ctr"/>
            <a:endParaRPr lang="lv-LV" sz="1429" b="1" dirty="0">
              <a:solidFill>
                <a:schemeClr val="tx1"/>
              </a:solidFill>
            </a:endParaRPr>
          </a:p>
          <a:p>
            <a:pPr algn="ctr"/>
            <a:r>
              <a:rPr lang="lv-LV" sz="1429" b="1" dirty="0">
                <a:solidFill>
                  <a:schemeClr val="tx1"/>
                </a:solidFill>
              </a:rPr>
              <a:t>Atbalsts mazām saimniecībām </a:t>
            </a:r>
          </a:p>
          <a:p>
            <a:pPr algn="ctr"/>
            <a:endParaRPr lang="lv-LV" sz="1429" b="1" i="1" u="sng" dirty="0">
              <a:solidFill>
                <a:schemeClr val="bg1"/>
              </a:solidFill>
            </a:endParaRPr>
          </a:p>
          <a:p>
            <a:pPr algn="ctr"/>
            <a:r>
              <a:rPr lang="lv-LV" sz="1429" b="1" i="1" u="sng" dirty="0">
                <a:solidFill>
                  <a:schemeClr val="bg1"/>
                </a:solidFill>
              </a:rPr>
              <a:t>Mazie uzsāk attīstību</a:t>
            </a:r>
          </a:p>
          <a:p>
            <a:pPr algn="ctr"/>
            <a:endParaRPr lang="lv-LV" sz="1429" b="1" dirty="0">
              <a:solidFill>
                <a:schemeClr val="tx1"/>
              </a:solidFill>
            </a:endParaRPr>
          </a:p>
          <a:p>
            <a:pPr algn="ctr"/>
            <a:endParaRPr lang="lv-LV" sz="1429" b="1" dirty="0">
              <a:solidFill>
                <a:schemeClr val="tx1"/>
              </a:solidFill>
            </a:endParaRPr>
          </a:p>
        </p:txBody>
      </p:sp>
      <p:sp>
        <p:nvSpPr>
          <p:cNvPr id="10" name="Taisnstūris ar noapaļotiem stūriem 9"/>
          <p:cNvSpPr/>
          <p:nvPr/>
        </p:nvSpPr>
        <p:spPr>
          <a:xfrm>
            <a:off x="2600605" y="2450901"/>
            <a:ext cx="1458679" cy="33127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429" dirty="0">
                <a:solidFill>
                  <a:schemeClr val="tx1"/>
                </a:solidFill>
              </a:rPr>
              <a:t>Kopējā summa</a:t>
            </a:r>
          </a:p>
          <a:p>
            <a:pPr algn="ctr"/>
            <a:r>
              <a:rPr lang="lv-LV" sz="1429" dirty="0">
                <a:solidFill>
                  <a:schemeClr val="tx1"/>
                </a:solidFill>
              </a:rPr>
              <a:t> </a:t>
            </a:r>
            <a:r>
              <a:rPr lang="lv-LV" sz="1429" b="1" dirty="0">
                <a:solidFill>
                  <a:schemeClr val="tx1"/>
                </a:solidFill>
              </a:rPr>
              <a:t>15 </a:t>
            </a:r>
            <a:r>
              <a:rPr lang="lv-LV" sz="1429" b="1" dirty="0" err="1">
                <a:solidFill>
                  <a:schemeClr val="tx1"/>
                </a:solidFill>
              </a:rPr>
              <a:t>milj.EUR</a:t>
            </a:r>
            <a:r>
              <a:rPr lang="lv-LV" sz="1429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lv-LV" sz="1429" b="1" i="1" u="sng" dirty="0">
              <a:solidFill>
                <a:schemeClr val="tx1"/>
              </a:solidFill>
            </a:endParaRPr>
          </a:p>
          <a:p>
            <a:pPr algn="ctr"/>
            <a:r>
              <a:rPr lang="lv-LV" sz="1429" b="1" i="1" u="sng" dirty="0">
                <a:solidFill>
                  <a:schemeClr val="tx1"/>
                </a:solidFill>
              </a:rPr>
              <a:t>Aizdevums ar daļējas pamatsummas atmaksu</a:t>
            </a:r>
          </a:p>
          <a:p>
            <a:pPr algn="ctr"/>
            <a:endParaRPr lang="lv-LV" sz="1429" b="1" i="1" u="sng" dirty="0">
              <a:solidFill>
                <a:schemeClr val="bg1"/>
              </a:solidFill>
            </a:endParaRPr>
          </a:p>
          <a:p>
            <a:pPr algn="ctr"/>
            <a:r>
              <a:rPr lang="lv-LV" sz="1429" b="1" i="1" u="sng" dirty="0">
                <a:solidFill>
                  <a:schemeClr val="bg1"/>
                </a:solidFill>
              </a:rPr>
              <a:t>Mazie/vidējie attīstās</a:t>
            </a:r>
          </a:p>
          <a:p>
            <a:pPr algn="ctr"/>
            <a:endParaRPr lang="lv-LV" sz="1286" dirty="0"/>
          </a:p>
          <a:p>
            <a:pPr algn="ctr"/>
            <a:br>
              <a:rPr lang="lv-LV" sz="1286" i="1" dirty="0"/>
            </a:br>
            <a:endParaRPr lang="lv-LV" sz="1429" b="1" i="1" dirty="0">
              <a:solidFill>
                <a:schemeClr val="tx1"/>
              </a:solidFill>
            </a:endParaRPr>
          </a:p>
        </p:txBody>
      </p:sp>
      <p:cxnSp>
        <p:nvCxnSpPr>
          <p:cNvPr id="18" name="Taisns bultveida savienotājs 17"/>
          <p:cNvCxnSpPr>
            <a:cxnSpLocks/>
          </p:cNvCxnSpPr>
          <p:nvPr/>
        </p:nvCxnSpPr>
        <p:spPr>
          <a:xfrm>
            <a:off x="2034863" y="2104218"/>
            <a:ext cx="59771" cy="2974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aisnstūris ar noapaļotiem stūriem 72"/>
          <p:cNvSpPr/>
          <p:nvPr/>
        </p:nvSpPr>
        <p:spPr>
          <a:xfrm>
            <a:off x="4177962" y="660973"/>
            <a:ext cx="4891096" cy="63652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Atbalsts ieguldījumiem lauku saimniecību attīstībā </a:t>
            </a:r>
            <a:r>
              <a:rPr lang="lv-LV" sz="1600" b="1" dirty="0">
                <a:solidFill>
                  <a:schemeClr val="tx1"/>
                </a:solidFill>
              </a:rPr>
              <a:t>(</a:t>
            </a:r>
            <a:r>
              <a:rPr lang="lv-LV" sz="1429" b="1" dirty="0">
                <a:solidFill>
                  <a:schemeClr val="tx1"/>
                </a:solidFill>
              </a:rPr>
              <a:t>88,6 </a:t>
            </a:r>
            <a:r>
              <a:rPr lang="lv-LV" sz="1429" b="1" dirty="0" err="1">
                <a:solidFill>
                  <a:schemeClr val="tx1"/>
                </a:solidFill>
              </a:rPr>
              <a:t>milj.EUR</a:t>
            </a:r>
            <a:r>
              <a:rPr lang="lv-LV" sz="1429" b="1" dirty="0">
                <a:solidFill>
                  <a:schemeClr val="tx1"/>
                </a:solidFill>
              </a:rPr>
              <a:t>) 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4261808" y="1936657"/>
            <a:ext cx="2637798" cy="1643932"/>
            <a:chOff x="6461272" y="1716426"/>
            <a:chExt cx="3458472" cy="2730310"/>
          </a:xfrm>
        </p:grpSpPr>
        <p:sp>
          <p:nvSpPr>
            <p:cNvPr id="100" name="TextBox 99"/>
            <p:cNvSpPr txBox="1"/>
            <p:nvPr/>
          </p:nvSpPr>
          <p:spPr>
            <a:xfrm>
              <a:off x="6470338" y="1716426"/>
              <a:ext cx="3449406" cy="11009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1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200" b="1" dirty="0">
                  <a:solidFill>
                    <a:schemeClr val="tx1"/>
                  </a:solidFill>
                </a:rPr>
                <a:t>Vidējās saimniecības</a:t>
              </a:r>
              <a:endParaRPr lang="lv-LV" sz="1000" b="1" dirty="0">
                <a:solidFill>
                  <a:schemeClr val="tx1"/>
                </a:solidFill>
              </a:endParaRPr>
            </a:p>
            <a:p>
              <a:pPr algn="ctr" defTabSz="889018">
                <a:lnSpc>
                  <a:spcPct val="90000"/>
                </a:lnSpc>
                <a:spcBef>
                  <a:spcPct val="0"/>
                </a:spcBef>
              </a:pPr>
              <a:r>
                <a:rPr lang="lv-LV" sz="1000" b="1" dirty="0" err="1">
                  <a:solidFill>
                    <a:schemeClr val="tx1"/>
                  </a:solidFill>
                </a:rPr>
                <a:t>Agrozījums</a:t>
              </a:r>
              <a:r>
                <a:rPr lang="lv-LV" sz="1000" b="1" dirty="0">
                  <a:solidFill>
                    <a:schemeClr val="tx1"/>
                  </a:solidFill>
                </a:rPr>
                <a:t> </a:t>
              </a:r>
              <a:r>
                <a:rPr lang="lv-LV" sz="1000" b="1" dirty="0"/>
                <a:t>70 001 – 350 000 EUR </a:t>
              </a:r>
            </a:p>
          </p:txBody>
        </p:sp>
        <p:grpSp>
          <p:nvGrpSpPr>
            <p:cNvPr id="2" name="Grupa 1"/>
            <p:cNvGrpSpPr/>
            <p:nvPr/>
          </p:nvGrpSpPr>
          <p:grpSpPr>
            <a:xfrm>
              <a:off x="6461272" y="2895861"/>
              <a:ext cx="3449407" cy="1550875"/>
              <a:chOff x="6461272" y="2895861"/>
              <a:chExt cx="3449407" cy="1550875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6461272" y="3773255"/>
                <a:ext cx="3449404" cy="67348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88901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lv-LV" sz="1143" b="1" dirty="0"/>
                  <a:t>Kooperatīvās sabiedrības, kooperatīvo sabiedrību apvienības, ražotāju organizācijas</a:t>
                </a:r>
                <a:endParaRPr lang="lv-LV" sz="128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Taisnstūris ar noapaļotiem stūriem 93"/>
              <p:cNvSpPr/>
              <p:nvPr/>
            </p:nvSpPr>
            <p:spPr>
              <a:xfrm>
                <a:off x="6461272" y="2895861"/>
                <a:ext cx="3449407" cy="8219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lv-LV" sz="1200" b="1" dirty="0">
                    <a:solidFill>
                      <a:schemeClr val="tx1"/>
                    </a:solidFill>
                  </a:rPr>
                  <a:t>Lielās saimniecības </a:t>
                </a:r>
              </a:p>
              <a:p>
                <a:pPr algn="ctr"/>
                <a:r>
                  <a:rPr lang="lv-LV" sz="1000" b="1" dirty="0" err="1">
                    <a:solidFill>
                      <a:schemeClr val="tx1"/>
                    </a:solidFill>
                  </a:rPr>
                  <a:t>Agrozījums</a:t>
                </a:r>
                <a:r>
                  <a:rPr lang="lv-LV" sz="1000" b="1" dirty="0">
                    <a:solidFill>
                      <a:schemeClr val="tx1"/>
                    </a:solidFill>
                  </a:rPr>
                  <a:t> </a:t>
                </a:r>
                <a:r>
                  <a:rPr lang="lv-LV" sz="1000" b="1" dirty="0"/>
                  <a:t>virs 350 001 EUR </a:t>
                </a:r>
              </a:p>
              <a:p>
                <a:pPr algn="ctr"/>
                <a:endParaRPr lang="lv-LV" sz="114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3B16F86-6AC4-42C0-8B86-068AA666332A}"/>
              </a:ext>
            </a:extLst>
          </p:cNvPr>
          <p:cNvSpPr/>
          <p:nvPr/>
        </p:nvSpPr>
        <p:spPr>
          <a:xfrm>
            <a:off x="344646" y="58600"/>
            <a:ext cx="7616730" cy="564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solidFill>
                  <a:schemeClr val="tx1"/>
                </a:solidFill>
              </a:rPr>
              <a:t>ATBALSTS LAUKSAIMNIECĪBAS NOZARES KONKURĒTSPĒJAI (INVESTĪCIJAS)</a:t>
            </a:r>
          </a:p>
        </p:txBody>
      </p:sp>
      <p:sp>
        <p:nvSpPr>
          <p:cNvPr id="36" name="Taisnstūris ar noapaļotiem stūriem 72">
            <a:extLst>
              <a:ext uri="{FF2B5EF4-FFF2-40B4-BE49-F238E27FC236}">
                <a16:creationId xmlns:a16="http://schemas.microsoft.com/office/drawing/2014/main" id="{88B6A113-982B-4469-8B01-BB2EFB6F2204}"/>
              </a:ext>
            </a:extLst>
          </p:cNvPr>
          <p:cNvSpPr/>
          <p:nvPr/>
        </p:nvSpPr>
        <p:spPr>
          <a:xfrm>
            <a:off x="4103243" y="3606636"/>
            <a:ext cx="4800334" cy="463512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714" b="1" dirty="0">
                <a:solidFill>
                  <a:schemeClr val="tx1"/>
                </a:solidFill>
              </a:rPr>
              <a:t>Atbalsts ieguldījumiem pārstrādē (33</a:t>
            </a:r>
            <a:r>
              <a:rPr lang="lv-LV" sz="171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714" b="1" dirty="0" err="1">
                <a:solidFill>
                  <a:schemeClr val="tx1"/>
                </a:solidFill>
              </a:rPr>
              <a:t>milj.EUR</a:t>
            </a:r>
            <a:r>
              <a:rPr lang="lv-LV" sz="1714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37" name="Taisnstūris ar noapaļotiem stūriem 72">
            <a:extLst>
              <a:ext uri="{FF2B5EF4-FFF2-40B4-BE49-F238E27FC236}">
                <a16:creationId xmlns:a16="http://schemas.microsoft.com/office/drawing/2014/main" id="{F99BE9AC-EE82-4C8D-84B7-F23C767D22BE}"/>
              </a:ext>
            </a:extLst>
          </p:cNvPr>
          <p:cNvSpPr/>
          <p:nvPr/>
        </p:nvSpPr>
        <p:spPr>
          <a:xfrm>
            <a:off x="4146497" y="5622256"/>
            <a:ext cx="4807249" cy="452887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714" b="1" dirty="0">
                <a:solidFill>
                  <a:schemeClr val="tx1"/>
                </a:solidFill>
              </a:rPr>
              <a:t>Atbalsts ieguldījumiem infrastruktūrā </a:t>
            </a:r>
            <a:r>
              <a:rPr lang="lv-LV" sz="1600" b="1" dirty="0">
                <a:solidFill>
                  <a:schemeClr val="tx1"/>
                </a:solidFill>
              </a:rPr>
              <a:t>(meliorācija) </a:t>
            </a:r>
            <a:r>
              <a:rPr lang="lv-LV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lv-LV" sz="1714" b="1" dirty="0">
                <a:solidFill>
                  <a:schemeClr val="tx1"/>
                </a:solidFill>
              </a:rPr>
              <a:t> </a:t>
            </a:r>
            <a:r>
              <a:rPr lang="lv-LV" sz="1714" b="1" dirty="0" err="1">
                <a:solidFill>
                  <a:schemeClr val="tx1"/>
                </a:solidFill>
              </a:rPr>
              <a:t>milj.EUR</a:t>
            </a:r>
            <a:r>
              <a:rPr lang="lv-LV" sz="1714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433586-4158-4D5F-8CED-7816963B784A}"/>
              </a:ext>
            </a:extLst>
          </p:cNvPr>
          <p:cNvSpPr/>
          <p:nvPr/>
        </p:nvSpPr>
        <p:spPr>
          <a:xfrm>
            <a:off x="4177962" y="5197800"/>
            <a:ext cx="4725615" cy="417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286" dirty="0">
                <a:solidFill>
                  <a:schemeClr val="tx1"/>
                </a:solidFill>
              </a:rPr>
              <a:t>Esoši</a:t>
            </a:r>
            <a:r>
              <a:rPr lang="lv-LV" sz="1286" b="1" dirty="0">
                <a:solidFill>
                  <a:schemeClr val="tx1"/>
                </a:solidFill>
              </a:rPr>
              <a:t> </a:t>
            </a:r>
            <a:r>
              <a:rPr lang="lv-LV" sz="1286" dirty="0">
                <a:solidFill>
                  <a:schemeClr val="tx1"/>
                </a:solidFill>
              </a:rPr>
              <a:t>atzīti mājražotāji, kļūst par reģistrētu/atzītu pārstrādi </a:t>
            </a:r>
            <a:endParaRPr lang="lv-LV" sz="1286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F6B1997-5792-4972-B526-54E41304A031}"/>
              </a:ext>
            </a:extLst>
          </p:cNvPr>
          <p:cNvSpPr/>
          <p:nvPr/>
        </p:nvSpPr>
        <p:spPr>
          <a:xfrm>
            <a:off x="4146497" y="4849054"/>
            <a:ext cx="4725615" cy="321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286" dirty="0">
                <a:solidFill>
                  <a:schemeClr val="tx1"/>
                </a:solidFill>
              </a:rPr>
              <a:t>Vietējā tirgus pārstrādes uzņēmumiem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0E9AD0F-ED80-41E0-A64A-191DB25DAAA7}"/>
              </a:ext>
            </a:extLst>
          </p:cNvPr>
          <p:cNvSpPr/>
          <p:nvPr/>
        </p:nvSpPr>
        <p:spPr>
          <a:xfrm>
            <a:off x="4118623" y="4126955"/>
            <a:ext cx="4784954" cy="670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286" dirty="0">
                <a:solidFill>
                  <a:schemeClr val="tx1"/>
                </a:solidFill>
              </a:rPr>
              <a:t>Eksporta uzņēmumiem prioritāriem ieguldījumiem (inovācijās, sadarbībā, digitalizācija, paaugstinātas kvalitātes produktu ražošana eksportam, bioloģiskai pārstrādei)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7B49D9-D702-4539-BB2D-28334577F541}"/>
              </a:ext>
            </a:extLst>
          </p:cNvPr>
          <p:cNvSpPr/>
          <p:nvPr/>
        </p:nvSpPr>
        <p:spPr>
          <a:xfrm>
            <a:off x="4126381" y="6113069"/>
            <a:ext cx="4889339" cy="23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286" dirty="0">
                <a:solidFill>
                  <a:schemeClr val="tx1"/>
                </a:solidFill>
              </a:rPr>
              <a:t>Valsts un valsts nozīmes meliorācijas sistēmas (ZMNĪ)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D537FDE-80B4-46D2-9CE4-AEB9191EE657}"/>
              </a:ext>
            </a:extLst>
          </p:cNvPr>
          <p:cNvSpPr/>
          <p:nvPr/>
        </p:nvSpPr>
        <p:spPr>
          <a:xfrm>
            <a:off x="4126381" y="6404987"/>
            <a:ext cx="4914553" cy="384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286" dirty="0">
                <a:solidFill>
                  <a:schemeClr val="tx1"/>
                </a:solidFill>
              </a:rPr>
              <a:t>Valsts un koplietošanas sistēmām</a:t>
            </a:r>
          </a:p>
        </p:txBody>
      </p:sp>
      <p:sp>
        <p:nvSpPr>
          <p:cNvPr id="43" name="Taisnstūris ar noapaļotiem stūriem 9">
            <a:extLst>
              <a:ext uri="{FF2B5EF4-FFF2-40B4-BE49-F238E27FC236}">
                <a16:creationId xmlns:a16="http://schemas.microsoft.com/office/drawing/2014/main" id="{0B5B8A82-38E2-4623-9758-3685A549442D}"/>
              </a:ext>
            </a:extLst>
          </p:cNvPr>
          <p:cNvSpPr/>
          <p:nvPr/>
        </p:nvSpPr>
        <p:spPr>
          <a:xfrm>
            <a:off x="1330199" y="2427954"/>
            <a:ext cx="1253896" cy="33356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sz="1429" dirty="0">
                <a:solidFill>
                  <a:schemeClr val="tx1"/>
                </a:solidFill>
              </a:rPr>
              <a:t>Kopējā summa </a:t>
            </a:r>
            <a:br>
              <a:rPr lang="lv-LV" sz="1429" dirty="0">
                <a:solidFill>
                  <a:schemeClr val="tx1"/>
                </a:solidFill>
              </a:rPr>
            </a:br>
            <a:r>
              <a:rPr lang="lv-LV" sz="1429" b="1" dirty="0">
                <a:solidFill>
                  <a:schemeClr val="tx1"/>
                </a:solidFill>
              </a:rPr>
              <a:t>30,6 </a:t>
            </a:r>
            <a:r>
              <a:rPr lang="lv-LV" sz="1429" b="1" dirty="0" err="1">
                <a:solidFill>
                  <a:schemeClr val="tx1"/>
                </a:solidFill>
              </a:rPr>
              <a:t>milj.EUR</a:t>
            </a:r>
            <a:r>
              <a:rPr lang="lv-LV" sz="1429" b="1" dirty="0">
                <a:solidFill>
                  <a:schemeClr val="tx1"/>
                </a:solidFill>
              </a:rPr>
              <a:t> </a:t>
            </a:r>
            <a:endParaRPr lang="lv-LV" sz="1429" i="1" dirty="0">
              <a:solidFill>
                <a:schemeClr val="tx1"/>
              </a:solidFill>
            </a:endParaRPr>
          </a:p>
          <a:p>
            <a:pPr algn="ctr"/>
            <a:endParaRPr lang="lv-LV" sz="1429" b="1" dirty="0">
              <a:solidFill>
                <a:schemeClr val="tx1"/>
              </a:solidFill>
            </a:endParaRPr>
          </a:p>
          <a:p>
            <a:pPr algn="ctr"/>
            <a:r>
              <a:rPr lang="lv-LV" sz="1429" b="1" dirty="0">
                <a:solidFill>
                  <a:schemeClr val="tx1"/>
                </a:solidFill>
              </a:rPr>
              <a:t>Atbalsts jauniem lauksaimniekiem</a:t>
            </a:r>
            <a:endParaRPr lang="lv-LV" sz="1429" b="1" dirty="0">
              <a:solidFill>
                <a:srgbClr val="FF0000"/>
              </a:solidFill>
            </a:endParaRPr>
          </a:p>
          <a:p>
            <a:pPr algn="ctr"/>
            <a:r>
              <a:rPr lang="lv-LV" sz="1400" b="1" i="1" u="sng" dirty="0">
                <a:solidFill>
                  <a:schemeClr val="bg1"/>
                </a:solidFill>
              </a:rPr>
              <a:t>Jaunie dibina un pārņem</a:t>
            </a:r>
          </a:p>
          <a:p>
            <a:pPr algn="ctr"/>
            <a:r>
              <a:rPr lang="lv-LV" sz="1400" b="1" i="1" u="sng" dirty="0">
                <a:solidFill>
                  <a:schemeClr val="bg1"/>
                </a:solidFill>
              </a:rPr>
              <a:t>(pirmie 5 gadi)</a:t>
            </a:r>
          </a:p>
          <a:p>
            <a:pPr algn="ctr"/>
            <a:endParaRPr lang="lv-LV" sz="1286" dirty="0"/>
          </a:p>
          <a:p>
            <a:pPr algn="ctr"/>
            <a:endParaRPr lang="lv-LV" sz="1286" dirty="0"/>
          </a:p>
          <a:p>
            <a:pPr algn="ctr"/>
            <a:endParaRPr lang="lv-LV" sz="1429" b="1" dirty="0">
              <a:solidFill>
                <a:schemeClr val="tx1"/>
              </a:solidFill>
            </a:endParaRPr>
          </a:p>
        </p:txBody>
      </p:sp>
      <p:sp>
        <p:nvSpPr>
          <p:cNvPr id="46" name="Ovāls 32">
            <a:extLst>
              <a:ext uri="{FF2B5EF4-FFF2-40B4-BE49-F238E27FC236}">
                <a16:creationId xmlns:a16="http://schemas.microsoft.com/office/drawing/2014/main" id="{9415C111-92E0-48F9-B43F-D0E783D8385D}"/>
              </a:ext>
            </a:extLst>
          </p:cNvPr>
          <p:cNvSpPr/>
          <p:nvPr/>
        </p:nvSpPr>
        <p:spPr>
          <a:xfrm>
            <a:off x="133489" y="5977710"/>
            <a:ext cx="3944603" cy="70341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86" b="1" dirty="0">
                <a:solidFill>
                  <a:schemeClr val="tx1"/>
                </a:solidFill>
              </a:rPr>
              <a:t>- jauna, lietota tehnika</a:t>
            </a:r>
          </a:p>
          <a:p>
            <a:pPr marL="244933" indent="-244933" algn="ctr">
              <a:buFontTx/>
              <a:buChar char="-"/>
            </a:pPr>
            <a:r>
              <a:rPr lang="lv-LV" sz="1286" b="1" dirty="0">
                <a:solidFill>
                  <a:schemeClr val="tx1"/>
                </a:solidFill>
              </a:rPr>
              <a:t>dzīvi dzīvnieki</a:t>
            </a:r>
          </a:p>
          <a:p>
            <a:pPr marL="244933" indent="-244933" algn="ctr">
              <a:buFontTx/>
              <a:buChar char="-"/>
            </a:pPr>
            <a:r>
              <a:rPr lang="lv-LV" sz="1286" b="1" dirty="0">
                <a:solidFill>
                  <a:schemeClr val="tx1"/>
                </a:solidFill>
              </a:rPr>
              <a:t>u.c. nepieciešamie ieguldījumi</a:t>
            </a:r>
            <a:endParaRPr lang="lv-LV" sz="1286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9E9205-10C3-4D51-9253-9A938F5E2122}"/>
              </a:ext>
            </a:extLst>
          </p:cNvPr>
          <p:cNvSpPr/>
          <p:nvPr/>
        </p:nvSpPr>
        <p:spPr>
          <a:xfrm>
            <a:off x="7175037" y="1373703"/>
            <a:ext cx="1917478" cy="520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/>
              <a:t>Tiek saglabāts reģionalizācijas princips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92106B-3EDA-4409-A819-735F8378D534}"/>
              </a:ext>
            </a:extLst>
          </p:cNvPr>
          <p:cNvSpPr txBox="1"/>
          <p:nvPr/>
        </p:nvSpPr>
        <p:spPr>
          <a:xfrm>
            <a:off x="4273010" y="1332837"/>
            <a:ext cx="2630884" cy="5594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ctr" defTabSz="88901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200" b="1" dirty="0"/>
              <a:t>Mazās saimniecības</a:t>
            </a:r>
            <a:endParaRPr lang="lv-LV" sz="1100" b="1" dirty="0"/>
          </a:p>
          <a:p>
            <a:pPr algn="ctr" defTabSz="889018">
              <a:lnSpc>
                <a:spcPct val="90000"/>
              </a:lnSpc>
              <a:spcBef>
                <a:spcPct val="0"/>
              </a:spcBef>
            </a:pPr>
            <a:r>
              <a:rPr lang="lv-LV" sz="1000" b="1" dirty="0"/>
              <a:t>Apgrozījums no 4 000 EUR līdz 70 000 EUR </a:t>
            </a:r>
          </a:p>
          <a:p>
            <a:pPr algn="ctr" defTabSz="889018">
              <a:lnSpc>
                <a:spcPct val="90000"/>
              </a:lnSpc>
              <a:spcBef>
                <a:spcPct val="0"/>
              </a:spcBef>
            </a:pPr>
            <a:endParaRPr lang="lv-LV" sz="10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36E92B-EBF2-4804-8336-3AD599FC784C}"/>
              </a:ext>
            </a:extLst>
          </p:cNvPr>
          <p:cNvSpPr txBox="1"/>
          <p:nvPr/>
        </p:nvSpPr>
        <p:spPr>
          <a:xfrm>
            <a:off x="7225619" y="2643609"/>
            <a:ext cx="1843438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v-LV" sz="1200" b="1" dirty="0"/>
              <a:t>Zaļie ieguldījumi*</a:t>
            </a:r>
            <a:r>
              <a:rPr lang="lv-LV" sz="1050" dirty="0"/>
              <a:t>:</a:t>
            </a:r>
          </a:p>
          <a:p>
            <a:r>
              <a:rPr lang="lv-LV" sz="1000" dirty="0"/>
              <a:t>-mazās saimniecības – 20%</a:t>
            </a:r>
          </a:p>
          <a:p>
            <a:r>
              <a:rPr lang="lv-LV" sz="1000" dirty="0"/>
              <a:t>-vidējās saimniecības – 40%</a:t>
            </a:r>
          </a:p>
          <a:p>
            <a:r>
              <a:rPr lang="lv-LV" sz="1000" dirty="0"/>
              <a:t>-lielās saimniecības – 60%</a:t>
            </a:r>
          </a:p>
          <a:p>
            <a:r>
              <a:rPr lang="lv-LV" sz="1000" dirty="0"/>
              <a:t>*(izņemot </a:t>
            </a:r>
            <a:r>
              <a:rPr lang="lv-LV" sz="1000" dirty="0" err="1"/>
              <a:t>bioloģ</a:t>
            </a:r>
            <a:r>
              <a:rPr lang="lv-LV" sz="1000" dirty="0"/>
              <a:t>. </a:t>
            </a:r>
            <a:r>
              <a:rPr lang="lv-LV" sz="1000" dirty="0" err="1"/>
              <a:t>lauksaimn</a:t>
            </a:r>
            <a:r>
              <a:rPr lang="lv-LV" sz="1000" dirty="0"/>
              <a:t>.) </a:t>
            </a:r>
          </a:p>
        </p:txBody>
      </p:sp>
      <p:cxnSp>
        <p:nvCxnSpPr>
          <p:cNvPr id="21" name="Taisns bultveida savienotājs 20">
            <a:extLst>
              <a:ext uri="{FF2B5EF4-FFF2-40B4-BE49-F238E27FC236}">
                <a16:creationId xmlns:a16="http://schemas.microsoft.com/office/drawing/2014/main" id="{A49A78A4-7C98-4A12-81C0-22A2530C30DD}"/>
              </a:ext>
            </a:extLst>
          </p:cNvPr>
          <p:cNvCxnSpPr>
            <a:cxnSpLocks/>
            <a:stCxn id="13" idx="1"/>
            <a:endCxn id="94" idx="3"/>
          </p:cNvCxnSpPr>
          <p:nvPr/>
        </p:nvCxnSpPr>
        <p:spPr>
          <a:xfrm flipH="1" flipV="1">
            <a:off x="6892692" y="2894247"/>
            <a:ext cx="332927" cy="195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19">
            <a:extLst>
              <a:ext uri="{FF2B5EF4-FFF2-40B4-BE49-F238E27FC236}">
                <a16:creationId xmlns:a16="http://schemas.microsoft.com/office/drawing/2014/main" id="{7EDCF858-5A1E-4A39-A198-6BCEACCC6410}"/>
              </a:ext>
            </a:extLst>
          </p:cNvPr>
          <p:cNvSpPr/>
          <p:nvPr/>
        </p:nvSpPr>
        <p:spPr>
          <a:xfrm>
            <a:off x="7234191" y="1906995"/>
            <a:ext cx="1858323" cy="67756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43" dirty="0">
                <a:solidFill>
                  <a:schemeClr val="tx1"/>
                </a:solidFill>
              </a:rPr>
              <a:t>+ Jauniem lauksaimniekiem papildus intensitāte</a:t>
            </a:r>
          </a:p>
        </p:txBody>
      </p:sp>
      <p:sp>
        <p:nvSpPr>
          <p:cNvPr id="12" name="Labā figūriekava 11">
            <a:extLst>
              <a:ext uri="{FF2B5EF4-FFF2-40B4-BE49-F238E27FC236}">
                <a16:creationId xmlns:a16="http://schemas.microsoft.com/office/drawing/2014/main" id="{03971DD4-BDA1-4DDC-90D3-E68BDAB4C479}"/>
              </a:ext>
            </a:extLst>
          </p:cNvPr>
          <p:cNvSpPr/>
          <p:nvPr/>
        </p:nvSpPr>
        <p:spPr>
          <a:xfrm>
            <a:off x="6821292" y="1320472"/>
            <a:ext cx="463666" cy="1814415"/>
          </a:xfrm>
          <a:prstGeom prst="rightBrace">
            <a:avLst>
              <a:gd name="adj1" fmla="val 5326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sz="1286"/>
          </a:p>
        </p:txBody>
      </p:sp>
      <p:cxnSp>
        <p:nvCxnSpPr>
          <p:cNvPr id="6" name="Taisns bultveida savienotājs 5">
            <a:extLst>
              <a:ext uri="{FF2B5EF4-FFF2-40B4-BE49-F238E27FC236}">
                <a16:creationId xmlns:a16="http://schemas.microsoft.com/office/drawing/2014/main" id="{6678102D-5067-4600-8FCF-D5A3F382C2F8}"/>
              </a:ext>
            </a:extLst>
          </p:cNvPr>
          <p:cNvCxnSpPr>
            <a:cxnSpLocks/>
            <a:stCxn id="13" idx="1"/>
            <a:endCxn id="100" idx="3"/>
          </p:cNvCxnSpPr>
          <p:nvPr/>
        </p:nvCxnSpPr>
        <p:spPr>
          <a:xfrm flipH="1" flipV="1">
            <a:off x="6899606" y="2268100"/>
            <a:ext cx="326013" cy="821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38B25F-11F7-4D0A-9A89-2210BE833F96}"/>
              </a:ext>
            </a:extLst>
          </p:cNvPr>
          <p:cNvSpPr/>
          <p:nvPr/>
        </p:nvSpPr>
        <p:spPr>
          <a:xfrm>
            <a:off x="2600605" y="772662"/>
            <a:ext cx="1518018" cy="143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Kombinētais finanšu instruments</a:t>
            </a:r>
          </a:p>
        </p:txBody>
      </p:sp>
      <p:cxnSp>
        <p:nvCxnSpPr>
          <p:cNvPr id="34" name="Taisns bultveida savienotājs 17">
            <a:extLst>
              <a:ext uri="{FF2B5EF4-FFF2-40B4-BE49-F238E27FC236}">
                <a16:creationId xmlns:a16="http://schemas.microsoft.com/office/drawing/2014/main" id="{B0D7FF0F-15E4-4151-9722-07DF84E7F571}"/>
              </a:ext>
            </a:extLst>
          </p:cNvPr>
          <p:cNvCxnSpPr>
            <a:cxnSpLocks/>
          </p:cNvCxnSpPr>
          <p:nvPr/>
        </p:nvCxnSpPr>
        <p:spPr>
          <a:xfrm>
            <a:off x="3358113" y="2205728"/>
            <a:ext cx="0" cy="2685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43348E-B362-4CE1-B1FF-AD31759C2E70}"/>
              </a:ext>
            </a:extLst>
          </p:cNvPr>
          <p:cNvCxnSpPr>
            <a:cxnSpLocks/>
            <a:stCxn id="13" idx="1"/>
            <a:endCxn id="40" idx="3"/>
          </p:cNvCxnSpPr>
          <p:nvPr/>
        </p:nvCxnSpPr>
        <p:spPr>
          <a:xfrm flipH="1" flipV="1">
            <a:off x="6903894" y="1612573"/>
            <a:ext cx="321725" cy="1477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6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9653-592B-4598-B195-722459D8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426" y="91304"/>
            <a:ext cx="7321260" cy="654521"/>
          </a:xfrm>
        </p:spPr>
        <p:txBody>
          <a:bodyPr>
            <a:normAutofit fontScale="90000"/>
          </a:bodyPr>
          <a:lstStyle/>
          <a:p>
            <a:r>
              <a:rPr lang="lv-LV" sz="28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Atbalsts ieguldījumiem lauku saimniecībās </a:t>
            </a:r>
            <a:r>
              <a:rPr lang="lv-LV" sz="2200" dirty="0">
                <a:solidFill>
                  <a:srgbClr val="3E1E1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lv-LV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88 </a:t>
            </a:r>
            <a:r>
              <a:rPr lang="lv-LV" sz="22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r>
              <a:rPr lang="lv-LV" sz="22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lv-LV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ECC3CF1B-7815-44CE-B2A4-189054E4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254" y="6579370"/>
            <a:ext cx="1925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lv-LV" sz="1200" dirty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10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D6018E17-E8CD-4826-A001-5A768D0EB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883409"/>
            <a:ext cx="689216" cy="689216"/>
          </a:xfrm>
          <a:prstGeom prst="rect">
            <a:avLst/>
          </a:prstGeom>
        </p:spPr>
      </p:pic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9AF40B56-01D3-4A41-9A08-E99F9557E5CA}"/>
              </a:ext>
            </a:extLst>
          </p:cNvPr>
          <p:cNvSpPr/>
          <p:nvPr/>
        </p:nvSpPr>
        <p:spPr>
          <a:xfrm>
            <a:off x="467231" y="3108328"/>
            <a:ext cx="1733550" cy="53869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>
                <a:solidFill>
                  <a:srgbClr val="00B05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Uzsācēji nevar pieteikties </a:t>
            </a:r>
          </a:p>
        </p:txBody>
      </p:sp>
      <p:sp>
        <p:nvSpPr>
          <p:cNvPr id="33" name="Taisnstūris ar noapaļotiem stūriem 72">
            <a:extLst>
              <a:ext uri="{FF2B5EF4-FFF2-40B4-BE49-F238E27FC236}">
                <a16:creationId xmlns:a16="http://schemas.microsoft.com/office/drawing/2014/main" id="{3A15A401-4F51-471E-9550-D4E66CC0CC78}"/>
              </a:ext>
            </a:extLst>
          </p:cNvPr>
          <p:cNvSpPr/>
          <p:nvPr/>
        </p:nvSpPr>
        <p:spPr>
          <a:xfrm>
            <a:off x="89223" y="3647018"/>
            <a:ext cx="3564775" cy="732862"/>
          </a:xfrm>
          <a:prstGeom prst="roundRect">
            <a:avLst/>
          </a:prstGeom>
          <a:solidFill>
            <a:srgbClr val="C6E6A2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89018">
              <a:defRPr/>
            </a:pPr>
            <a:r>
              <a:rPr lang="lv-LV" sz="1400" b="1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Mazās saimniecības </a:t>
            </a: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23 </a:t>
            </a:r>
            <a:r>
              <a:rPr lang="lv-LV" sz="1400" kern="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endParaRPr lang="lv-LV" sz="14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889018">
              <a:defRPr/>
            </a:pP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Apgrozījums</a:t>
            </a:r>
            <a:r>
              <a:rPr lang="lv-LV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4 000 līdz 70 000 </a:t>
            </a: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 (saimniec.skaits ~22 500) </a:t>
            </a:r>
            <a:endParaRPr lang="lv-LV" sz="14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Taisnstūris ar noapaļotiem stūriem 72">
            <a:extLst>
              <a:ext uri="{FF2B5EF4-FFF2-40B4-BE49-F238E27FC236}">
                <a16:creationId xmlns:a16="http://schemas.microsoft.com/office/drawing/2014/main" id="{E2405CEB-5596-4DD7-823F-F9F95EF91DCC}"/>
              </a:ext>
            </a:extLst>
          </p:cNvPr>
          <p:cNvSpPr/>
          <p:nvPr/>
        </p:nvSpPr>
        <p:spPr>
          <a:xfrm>
            <a:off x="89222" y="4424082"/>
            <a:ext cx="3564775" cy="869712"/>
          </a:xfrm>
          <a:prstGeom prst="roundRect">
            <a:avLst/>
          </a:prstGeom>
          <a:solidFill>
            <a:srgbClr val="C6E6A2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89018">
              <a:defRPr/>
            </a:pPr>
            <a:r>
              <a:rPr lang="lv-LV" sz="1400" b="1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Vidējās saimniecības</a:t>
            </a: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– 40,7 </a:t>
            </a:r>
            <a:r>
              <a:rPr lang="lv-LV" sz="1400" kern="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(pārdale 31 </a:t>
            </a:r>
            <a:r>
              <a:rPr lang="lv-LV" sz="1400" kern="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defTabSz="889018">
              <a:defRPr/>
            </a:pP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Apgrozījums</a:t>
            </a:r>
            <a:r>
              <a:rPr lang="lv-LV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70 001 – 350 000 </a:t>
            </a: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</a:t>
            </a:r>
            <a:r>
              <a:rPr lang="lv-LV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defTabSz="889018">
              <a:defRPr/>
            </a:pP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(saimniec.skaits ~1 190 )</a:t>
            </a:r>
          </a:p>
        </p:txBody>
      </p:sp>
      <p:sp>
        <p:nvSpPr>
          <p:cNvPr id="35" name="Taisnstūris ar noapaļotiem stūriem 72">
            <a:extLst>
              <a:ext uri="{FF2B5EF4-FFF2-40B4-BE49-F238E27FC236}">
                <a16:creationId xmlns:a16="http://schemas.microsoft.com/office/drawing/2014/main" id="{7E667E21-7F5F-4735-B608-F095BB037A1C}"/>
              </a:ext>
            </a:extLst>
          </p:cNvPr>
          <p:cNvSpPr/>
          <p:nvPr/>
        </p:nvSpPr>
        <p:spPr>
          <a:xfrm>
            <a:off x="89224" y="5366195"/>
            <a:ext cx="3564775" cy="757449"/>
          </a:xfrm>
          <a:prstGeom prst="roundRect">
            <a:avLst/>
          </a:prstGeom>
          <a:solidFill>
            <a:srgbClr val="C6E6A2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lv-LV" sz="1400" b="1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Lielās saimniecības </a:t>
            </a: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16,9 </a:t>
            </a:r>
            <a:r>
              <a:rPr lang="lv-LV" sz="1400" kern="0" dirty="0" err="1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endParaRPr lang="lv-LV" sz="14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/>
            </a:pP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Apgrozījums</a:t>
            </a:r>
            <a:r>
              <a:rPr lang="lv-LV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virs 350 001 EUR </a:t>
            </a:r>
          </a:p>
          <a:p>
            <a:pPr>
              <a:defRPr/>
            </a:pPr>
            <a:r>
              <a:rPr lang="lv-LV" sz="14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(saimniec.skaits ~740)</a:t>
            </a:r>
          </a:p>
        </p:txBody>
      </p:sp>
      <p:sp>
        <p:nvSpPr>
          <p:cNvPr id="36" name="Taisnstūris ar noapaļotiem stūriem 72">
            <a:extLst>
              <a:ext uri="{FF2B5EF4-FFF2-40B4-BE49-F238E27FC236}">
                <a16:creationId xmlns:a16="http://schemas.microsoft.com/office/drawing/2014/main" id="{8F1C2DFF-6AC1-4AAD-A846-BD0E618CEF1C}"/>
              </a:ext>
            </a:extLst>
          </p:cNvPr>
          <p:cNvSpPr/>
          <p:nvPr/>
        </p:nvSpPr>
        <p:spPr>
          <a:xfrm>
            <a:off x="93933" y="6227597"/>
            <a:ext cx="3564775" cy="554938"/>
          </a:xfrm>
          <a:prstGeom prst="roundRect">
            <a:avLst/>
          </a:prstGeom>
          <a:solidFill>
            <a:srgbClr val="C6E6A2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889018">
              <a:lnSpc>
                <a:spcPct val="90000"/>
              </a:lnSpc>
              <a:spcAft>
                <a:spcPct val="35000"/>
              </a:spcAft>
              <a:defRPr/>
            </a:pPr>
            <a:r>
              <a:rPr lang="lv-LV" sz="1400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Atzītās kooperatīvās sabiedrības, ražotāju grupas, kooperatīvo sabiedrību apvienības – 7,8 </a:t>
            </a:r>
            <a:r>
              <a:rPr lang="lv-LV" sz="1400" kern="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milj.EUR</a:t>
            </a:r>
            <a:endParaRPr lang="lv-LV" sz="1400" kern="0" dirty="0">
              <a:solidFill>
                <a:srgbClr val="C0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Taisnstūris ar noapaļotiem stūriem 72">
            <a:extLst>
              <a:ext uri="{FF2B5EF4-FFF2-40B4-BE49-F238E27FC236}">
                <a16:creationId xmlns:a16="http://schemas.microsoft.com/office/drawing/2014/main" id="{981D5960-6A04-4D74-9C6D-CCD3F6C4B4A4}"/>
              </a:ext>
            </a:extLst>
          </p:cNvPr>
          <p:cNvSpPr/>
          <p:nvPr/>
        </p:nvSpPr>
        <p:spPr>
          <a:xfrm>
            <a:off x="5704298" y="3140463"/>
            <a:ext cx="3232223" cy="1857050"/>
          </a:xfrm>
          <a:prstGeom prst="roundRect">
            <a:avLst/>
          </a:prstGeom>
          <a:solidFill>
            <a:srgbClr val="C6E6A2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lv-LV" sz="16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Noteikt </a:t>
            </a:r>
            <a:r>
              <a:rPr lang="lv-LV" sz="1600" b="1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obligāti īstenojamo «zaļo» ieguldījumu kopumu </a:t>
            </a:r>
            <a:r>
              <a:rPr lang="lv-LV" sz="16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 kopējā atbalsta pretendentam pieejamā maksimālā finansējuma:</a:t>
            </a:r>
          </a:p>
          <a:p>
            <a:pPr>
              <a:defRPr/>
            </a:pPr>
            <a:r>
              <a:rPr lang="lv-LV" sz="16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Mazajā grupā – 20 % </a:t>
            </a:r>
          </a:p>
          <a:p>
            <a:pPr>
              <a:defRPr/>
            </a:pPr>
            <a:r>
              <a:rPr lang="lv-LV" sz="16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Vidējā grupā  - 40%</a:t>
            </a:r>
          </a:p>
          <a:p>
            <a:pPr>
              <a:defRPr/>
            </a:pPr>
            <a:r>
              <a:rPr lang="lv-LV" sz="16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Lielajā grupā – 60% </a:t>
            </a:r>
            <a:endParaRPr lang="lv-LV" sz="1200" kern="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Taisnstūris ar noapaļotiem stūriem 72">
            <a:extLst>
              <a:ext uri="{FF2B5EF4-FFF2-40B4-BE49-F238E27FC236}">
                <a16:creationId xmlns:a16="http://schemas.microsoft.com/office/drawing/2014/main" id="{A03505A2-4F68-4D8B-96A5-DD1C6380F716}"/>
              </a:ext>
            </a:extLst>
          </p:cNvPr>
          <p:cNvSpPr/>
          <p:nvPr/>
        </p:nvSpPr>
        <p:spPr>
          <a:xfrm>
            <a:off x="3917510" y="6141788"/>
            <a:ext cx="4826503" cy="6249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accent5">
                <a:lumMod val="40000"/>
                <a:lumOff val="60000"/>
              </a:scheme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>
              <a:tabLst>
                <a:tab pos="804863" algn="l"/>
              </a:tabLst>
              <a:defRPr/>
            </a:pPr>
            <a:r>
              <a:rPr lang="lv-LV" sz="1600" kern="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Tiek saglabāts reģionalizācijas princips pēc VPM deklarētām platībām LAD RLP </a:t>
            </a:r>
          </a:p>
        </p:txBody>
      </p:sp>
      <p:pic>
        <p:nvPicPr>
          <p:cNvPr id="9" name="Graphic 8" descr="Back RTL">
            <a:extLst>
              <a:ext uri="{FF2B5EF4-FFF2-40B4-BE49-F238E27FC236}">
                <a16:creationId xmlns:a16="http://schemas.microsoft.com/office/drawing/2014/main" id="{88B76CF7-2CCF-4BB3-BB69-E9D264F42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988779">
            <a:off x="2963629" y="3224242"/>
            <a:ext cx="3103196" cy="2444737"/>
          </a:xfrm>
          <a:prstGeom prst="rect">
            <a:avLst/>
          </a:prstGeom>
        </p:spPr>
      </p:pic>
      <p:sp>
        <p:nvSpPr>
          <p:cNvPr id="16" name="Taisnstūris ar noapaļotiem stūriem 72">
            <a:extLst>
              <a:ext uri="{FF2B5EF4-FFF2-40B4-BE49-F238E27FC236}">
                <a16:creationId xmlns:a16="http://schemas.microsoft.com/office/drawing/2014/main" id="{6A99EACA-089A-41FD-9D34-46E5759E960C}"/>
              </a:ext>
            </a:extLst>
          </p:cNvPr>
          <p:cNvSpPr/>
          <p:nvPr/>
        </p:nvSpPr>
        <p:spPr>
          <a:xfrm>
            <a:off x="2181225" y="563061"/>
            <a:ext cx="6822404" cy="1225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Mērķis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 - atbalstīt lauku saimniecības, lai uzlabotu to ekonomiskās darbības rādītājus un konkurētspēju, veicināt kooperācijas attīstību, nodrošinot dabas resursu ilgtspējīgu apsaimniekošanu un atbalstot pret klimata pārmaiņām noturīgu ekonomiku.</a:t>
            </a:r>
            <a:endParaRPr lang="lv-LV" sz="1600" kern="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Taisnstūris ar noapaļotiem stūriem 72">
            <a:extLst>
              <a:ext uri="{FF2B5EF4-FFF2-40B4-BE49-F238E27FC236}">
                <a16:creationId xmlns:a16="http://schemas.microsoft.com/office/drawing/2014/main" id="{C40000B8-CA06-4C1F-B99E-F4F4EF2B7ADC}"/>
              </a:ext>
            </a:extLst>
          </p:cNvPr>
          <p:cNvSpPr/>
          <p:nvPr/>
        </p:nvSpPr>
        <p:spPr>
          <a:xfrm>
            <a:off x="571500" y="1840567"/>
            <a:ext cx="8315325" cy="12251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lv-LV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Atbalsta saņēmējs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>
              <a:defRPr/>
            </a:pPr>
            <a:r>
              <a:rPr lang="lv-LV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Lauku saimniecība </a:t>
            </a:r>
            <a:r>
              <a:rPr lang="lv-LV" dirty="0">
                <a:latin typeface="Segoe UI Light" panose="020B0502040204020203" pitchFamily="34" charset="0"/>
                <a:cs typeface="Segoe UI Light" panose="020B0502040204020203" pitchFamily="34" charset="0"/>
              </a:rPr>
              <a:t>-  juridiska vai fiziska persona, kas pēdējā noslēgtajā gadā ražojusi Līguma par Eiropas Savienības darbību I pielikumā minētos produktus</a:t>
            </a:r>
          </a:p>
          <a:p>
            <a:pPr>
              <a:defRPr/>
            </a:pPr>
            <a:r>
              <a:rPr lang="lv-LV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Lauksaimniecības pakalpojumu kooperatīvā sabiedrība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52BD4A-5C44-4109-8521-F068B63F230A}"/>
              </a:ext>
            </a:extLst>
          </p:cNvPr>
          <p:cNvSpPr/>
          <p:nvPr/>
        </p:nvSpPr>
        <p:spPr>
          <a:xfrm>
            <a:off x="4130269" y="5072263"/>
            <a:ext cx="4642793" cy="1008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Veicot ieguldījumus konkurētspējā lauksaimnieks nodrošina </a:t>
            </a:r>
            <a:r>
              <a:rPr lang="lv-LV" sz="16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neto apgrozījuma palielinājumu</a:t>
            </a:r>
            <a:r>
              <a:rPr lang="lv-LV" sz="1600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 vai </a:t>
            </a:r>
            <a:r>
              <a:rPr lang="lv-LV" sz="16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fiziskā apjoma palielinājumu, ….?</a:t>
            </a:r>
          </a:p>
          <a:p>
            <a:pPr algn="ctr"/>
            <a:r>
              <a:rPr lang="lv-LV" sz="16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«Zaļie» ieguldījumi– veiktie ieguldījumi</a:t>
            </a:r>
            <a:endParaRPr lang="lv-LV" sz="1600" dirty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21844</TotalTime>
  <Words>2222</Words>
  <Application>Microsoft Office PowerPoint</Application>
  <PresentationFormat>On-screen Show (4:3)</PresentationFormat>
  <Paragraphs>389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Segoe UI Light</vt:lpstr>
      <vt:lpstr>Times New Roman</vt:lpstr>
      <vt:lpstr>Verdana</vt:lpstr>
      <vt:lpstr>Wingdings</vt:lpstr>
      <vt:lpstr>Office Theme</vt:lpstr>
      <vt:lpstr>Kopējās lauksaimniecības politikas nākotne:  Tematiskā darba grupa:   Investīcijas (lauksaimniecības un pārtikas nozares konkurētspēja)  4.sanāksme</vt:lpstr>
      <vt:lpstr>Tematiskās diskusijas - Investīcijas - paveiktais</vt:lpstr>
      <vt:lpstr>Vajadzības un intervences to risināšanai (intervenču loģika)</vt:lpstr>
      <vt:lpstr>PowerPoint Presentation</vt:lpstr>
      <vt:lpstr>INTERVENČU ĪSTENOŠANAS MĒRĶI </vt:lpstr>
      <vt:lpstr>PowerPoint Presentation</vt:lpstr>
      <vt:lpstr>PowerPoint Presentation</vt:lpstr>
      <vt:lpstr>PowerPoint Presentation</vt:lpstr>
      <vt:lpstr>Atbalsts ieguldījumiem lauku saimniecībās (88 milj.EUR)</vt:lpstr>
      <vt:lpstr>PowerPoint Presentation</vt:lpstr>
      <vt:lpstr>PowerPoint Presentation</vt:lpstr>
      <vt:lpstr>Atbalsts ieguldījumiem pārstrādei (33 milj.EUR) (I)</vt:lpstr>
      <vt:lpstr>Atbalsts ieguldījumiem pārstrādei (II)</vt:lpstr>
      <vt:lpstr>Atbalsts meliorācijas sistēmu sakārtošanai  (38 milj.EUR)</vt:lpstr>
      <vt:lpstr>ATBALSTS MAZO SAIMNIECĪBU ATTĪSTĪBAI</vt:lpstr>
      <vt:lpstr>PowerPoint Presentation</vt:lpstr>
      <vt:lpstr>Kombinētais finanšu instruments – maziem lauku uzņēmējiem (15 milj.EUR)</vt:lpstr>
      <vt:lpstr>Vietējās ekonomikas stiprināšanas iniciatīvas</vt:lpstr>
      <vt:lpstr>HORIZONTĀLĀ PRIORITĀTE: ZINĀŠANAS, KONSULTĀCIJAS UN INOVĀCIJAS (39 milj.EUR)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Kopējās lauksaimniecības politikas nākotne:  Tematiskā darba grupa:   Investīcijas (lauksaimniecības un pārtikas nozares konkurētspēja)  4.sanāksme</dc:title>
  <dc:creator>Aiva Zvirbule</dc:creator>
  <cp:lastModifiedBy>Inese Pastare-Irbe</cp:lastModifiedBy>
  <cp:revision>45</cp:revision>
  <dcterms:created xsi:type="dcterms:W3CDTF">2021-04-09T12:00:23Z</dcterms:created>
  <dcterms:modified xsi:type="dcterms:W3CDTF">2021-04-29T12:47:35Z</dcterms:modified>
</cp:coreProperties>
</file>