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8"/>
  </p:notesMasterIdLst>
  <p:sldIdLst>
    <p:sldId id="496" r:id="rId2"/>
    <p:sldId id="524" r:id="rId3"/>
    <p:sldId id="525" r:id="rId4"/>
    <p:sldId id="506" r:id="rId5"/>
    <p:sldId id="510" r:id="rId6"/>
    <p:sldId id="517" r:id="rId7"/>
    <p:sldId id="526" r:id="rId8"/>
    <p:sldId id="273" r:id="rId9"/>
    <p:sldId id="498" r:id="rId10"/>
    <p:sldId id="513" r:id="rId11"/>
    <p:sldId id="514" r:id="rId12"/>
    <p:sldId id="519" r:id="rId13"/>
    <p:sldId id="520" r:id="rId14"/>
    <p:sldId id="528" r:id="rId15"/>
    <p:sldId id="521" r:id="rId16"/>
    <p:sldId id="522" r:id="rId17"/>
    <p:sldId id="523" r:id="rId18"/>
    <p:sldId id="527" r:id="rId19"/>
    <p:sldId id="341" r:id="rId20"/>
    <p:sldId id="504" r:id="rId21"/>
    <p:sldId id="263" r:id="rId22"/>
    <p:sldId id="505" r:id="rId23"/>
    <p:sldId id="507" r:id="rId24"/>
    <p:sldId id="308" r:id="rId25"/>
    <p:sldId id="508" r:id="rId26"/>
    <p:sldId id="50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ce Freimane" initials="DF" lastIdx="2" clrIdx="0">
    <p:extLst>
      <p:ext uri="{19B8F6BF-5375-455C-9EA6-DF929625EA0E}">
        <p15:presenceInfo xmlns:p15="http://schemas.microsoft.com/office/powerpoint/2012/main" userId="S::Dace.Freimane@zm.gov.lv::7d19645f-e0f4-4840-afe3-d767a622acd0" providerId="AD"/>
      </p:ext>
    </p:extLst>
  </p:cmAuthor>
  <p:cmAuthor id="2" name="Aiva Zvirbule" initials="AZ" lastIdx="1" clrIdx="1">
    <p:extLst>
      <p:ext uri="{19B8F6BF-5375-455C-9EA6-DF929625EA0E}">
        <p15:presenceInfo xmlns:p15="http://schemas.microsoft.com/office/powerpoint/2012/main" userId="S::Aiva.Zvirbule@zm.gov.lv::1d1fbc8d-7a0e-4965-8f96-ab34c15b1b69" providerId="AD"/>
      </p:ext>
    </p:extLst>
  </p:cmAuthor>
  <p:cmAuthor id="3" name="Inese Pastare-Irbe" initials="IP" lastIdx="5" clrIdx="2">
    <p:extLst>
      <p:ext uri="{19B8F6BF-5375-455C-9EA6-DF929625EA0E}">
        <p15:presenceInfo xmlns:p15="http://schemas.microsoft.com/office/powerpoint/2012/main" userId="S::Inese.Pastare-Irbe@zm.gov.lv::56a9abe1-865c-49ba-b90a-6cbde7b6f393" providerId="AD"/>
      </p:ext>
    </p:extLst>
  </p:cmAuthor>
  <p:cmAuthor id="4" name="Ilona Kromāne" initials="IK" lastIdx="1" clrIdx="3">
    <p:extLst>
      <p:ext uri="{19B8F6BF-5375-455C-9EA6-DF929625EA0E}">
        <p15:presenceInfo xmlns:p15="http://schemas.microsoft.com/office/powerpoint/2012/main" userId="S::Ilona.Kromane@zm.gov.lv::3d77bfa5-2336-4deb-9d23-5daf67ac67e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70" autoAdjust="0"/>
    <p:restoredTop sz="94660"/>
  </p:normalViewPr>
  <p:slideViewPr>
    <p:cSldViewPr snapToGrid="0">
      <p:cViewPr varScale="1">
        <p:scale>
          <a:sx n="86" d="100"/>
          <a:sy n="86" d="100"/>
        </p:scale>
        <p:origin x="12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933E3-F9DD-42EB-BD23-FB05510805C6}" type="datetimeFigureOut">
              <a:rPr lang="lv-LV" smtClean="0"/>
              <a:t>19.04.2021</a:t>
            </a:fld>
            <a:endParaRPr lang="lv-LV"/>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B01047-0636-4A01-97DC-9B38DE6496C5}" type="slidenum">
              <a:rPr lang="lv-LV" smtClean="0"/>
              <a:t>‹#›</a:t>
            </a:fld>
            <a:endParaRPr lang="lv-LV"/>
          </a:p>
        </p:txBody>
      </p:sp>
    </p:spTree>
    <p:extLst>
      <p:ext uri="{BB962C8B-B14F-4D97-AF65-F5344CB8AC3E}">
        <p14:creationId xmlns:p14="http://schemas.microsoft.com/office/powerpoint/2010/main" val="764933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91B12370-58FF-4844-B6D8-3615CC3AED22}" type="slidenum">
              <a:rPr lang="lv-LV" smtClean="0"/>
              <a:t>21</a:t>
            </a:fld>
            <a:endParaRPr lang="lv-LV"/>
          </a:p>
        </p:txBody>
      </p:sp>
    </p:spTree>
    <p:extLst>
      <p:ext uri="{BB962C8B-B14F-4D97-AF65-F5344CB8AC3E}">
        <p14:creationId xmlns:p14="http://schemas.microsoft.com/office/powerpoint/2010/main" val="3870271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D3BFBD-83B3-4ECD-8338-84B49C9406CE}" type="datetimeFigureOut">
              <a:rPr lang="lv-LV" smtClean="0"/>
              <a:t>19.04.2021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2950351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D3BFBD-83B3-4ECD-8338-84B49C9406CE}" type="datetimeFigureOut">
              <a:rPr lang="lv-LV" smtClean="0"/>
              <a:t>19.04.2021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230441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D3BFBD-83B3-4ECD-8338-84B49C9406CE}" type="datetimeFigureOut">
              <a:rPr lang="lv-LV" smtClean="0"/>
              <a:t>19.04.2021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2152688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4"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55646206-D027-4B8F-8533-D3E86FFC8B21}" type="slidenum">
              <a:rPr lang="en-US" altLang="en-US"/>
              <a:pPr>
                <a:defRPr/>
              </a:pPr>
              <a:t>‹#›</a:t>
            </a:fld>
            <a:endParaRPr lang="en-US" altLang="en-US"/>
          </a:p>
        </p:txBody>
      </p:sp>
    </p:spTree>
    <p:extLst>
      <p:ext uri="{BB962C8B-B14F-4D97-AF65-F5344CB8AC3E}">
        <p14:creationId xmlns:p14="http://schemas.microsoft.com/office/powerpoint/2010/main" val="1218464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135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4"/>
            <a:ext cx="6096000" cy="4373573"/>
          </a:xfrm>
        </p:spPr>
        <p:txBody>
          <a:bodyPr>
            <a:normAutofit/>
          </a:bodyPr>
          <a:lstStyle>
            <a:lvl1pPr marL="0" indent="0">
              <a:buNone/>
              <a:defRPr sz="1125">
                <a:latin typeface="Verdana" panose="020B0604030504040204" pitchFamily="34" charset="0"/>
                <a:ea typeface="Verdana" panose="020B0604030504040204" pitchFamily="34" charset="0"/>
                <a:cs typeface="Verdana" panose="020B0604030504040204" pitchFamily="34" charset="0"/>
              </a:defRPr>
            </a:lvl1pPr>
            <a:lvl2pPr>
              <a:defRPr sz="1125">
                <a:latin typeface="Times New Roman" panose="02020603050405020304" pitchFamily="18" charset="0"/>
                <a:cs typeface="Times New Roman" panose="02020603050405020304" pitchFamily="18" charset="0"/>
              </a:defRPr>
            </a:lvl2pPr>
            <a:lvl3pPr>
              <a:defRPr sz="1125">
                <a:latin typeface="Times New Roman" panose="02020603050405020304" pitchFamily="18" charset="0"/>
                <a:cs typeface="Times New Roman" panose="02020603050405020304" pitchFamily="18" charset="0"/>
              </a:defRPr>
            </a:lvl3pPr>
            <a:lvl4pPr>
              <a:defRPr sz="1125">
                <a:latin typeface="Times New Roman" panose="02020603050405020304" pitchFamily="18" charset="0"/>
                <a:cs typeface="Times New Roman" panose="02020603050405020304" pitchFamily="18" charset="0"/>
              </a:defRPr>
            </a:lvl4pPr>
            <a:lvl5pPr>
              <a:defRPr sz="1125">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563">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563"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563">
                <a:latin typeface="Verdana" pitchFamily="34" charset="0"/>
              </a:defRPr>
            </a:lvl1pPr>
          </a:lstStyle>
          <a:p>
            <a:pPr>
              <a:defRPr/>
            </a:pPr>
            <a:fld id="{B8719ED3-7948-4C12-A114-DC93F50FCF9D}" type="slidenum">
              <a:rPr lang="en-US" altLang="en-US"/>
              <a:pPr>
                <a:defRPr/>
              </a:pPr>
              <a:t>‹#›</a:t>
            </a:fld>
            <a:endParaRPr lang="en-US" altLang="en-US"/>
          </a:p>
        </p:txBody>
      </p:sp>
    </p:spTree>
    <p:extLst>
      <p:ext uri="{BB962C8B-B14F-4D97-AF65-F5344CB8AC3E}">
        <p14:creationId xmlns:p14="http://schemas.microsoft.com/office/powerpoint/2010/main" val="92914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D3BFBD-83B3-4ECD-8338-84B49C9406CE}" type="datetimeFigureOut">
              <a:rPr lang="lv-LV" smtClean="0"/>
              <a:t>19.04.2021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296448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D3BFBD-83B3-4ECD-8338-84B49C9406CE}" type="datetimeFigureOut">
              <a:rPr lang="lv-LV" smtClean="0"/>
              <a:t>19.04.2021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2565882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D3BFBD-83B3-4ECD-8338-84B49C9406CE}" type="datetimeFigureOut">
              <a:rPr lang="lv-LV" smtClean="0"/>
              <a:t>19.04.2021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3407956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D3BFBD-83B3-4ECD-8338-84B49C9406CE}" type="datetimeFigureOut">
              <a:rPr lang="lv-LV" smtClean="0"/>
              <a:t>19.04.2021</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1085243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D3BFBD-83B3-4ECD-8338-84B49C9406CE}" type="datetimeFigureOut">
              <a:rPr lang="lv-LV" smtClean="0"/>
              <a:t>19.04.2021</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285205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3BFBD-83B3-4ECD-8338-84B49C9406CE}" type="datetimeFigureOut">
              <a:rPr lang="lv-LV" smtClean="0"/>
              <a:t>19.04.2021</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1928960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6D3BFBD-83B3-4ECD-8338-84B49C9406CE}" type="datetimeFigureOut">
              <a:rPr lang="lv-LV" smtClean="0"/>
              <a:t>19.04.2021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2054949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6D3BFBD-83B3-4ECD-8338-84B49C9406CE}" type="datetimeFigureOut">
              <a:rPr lang="lv-LV" smtClean="0"/>
              <a:t>19.04.2021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503EEEB-F15E-4925-815F-2D3BDC176C91}" type="slidenum">
              <a:rPr lang="lv-LV" smtClean="0"/>
              <a:t>‹#›</a:t>
            </a:fld>
            <a:endParaRPr lang="lv-LV"/>
          </a:p>
        </p:txBody>
      </p:sp>
    </p:spTree>
    <p:extLst>
      <p:ext uri="{BB962C8B-B14F-4D97-AF65-F5344CB8AC3E}">
        <p14:creationId xmlns:p14="http://schemas.microsoft.com/office/powerpoint/2010/main" val="274674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3BFBD-83B3-4ECD-8338-84B49C9406CE}" type="datetimeFigureOut">
              <a:rPr lang="lv-LV" smtClean="0"/>
              <a:t>19.04.2021</a:t>
            </a:fld>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03EEEB-F15E-4925-815F-2D3BDC176C91}" type="slidenum">
              <a:rPr lang="lv-LV" smtClean="0"/>
              <a:t>‹#›</a:t>
            </a:fld>
            <a:endParaRPr lang="lv-LV"/>
          </a:p>
        </p:txBody>
      </p:sp>
    </p:spTree>
    <p:extLst>
      <p:ext uri="{BB962C8B-B14F-4D97-AF65-F5344CB8AC3E}">
        <p14:creationId xmlns:p14="http://schemas.microsoft.com/office/powerpoint/2010/main" val="3584929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3"/>
          </p:nvPr>
        </p:nvSpPr>
        <p:spPr>
          <a:xfrm>
            <a:off x="8534400" y="6324600"/>
            <a:ext cx="430088" cy="304800"/>
          </a:xfrm>
        </p:spPr>
        <p:txBody>
          <a:bodyPr/>
          <a:lstStyle/>
          <a:p>
            <a:pPr>
              <a:defRPr/>
            </a:pPr>
            <a:fld id="{17172D2A-A335-45D1-B5BB-8EEF06FA6A4E}" type="slidenum">
              <a:rPr lang="en-US" altLang="en-US" smtClean="0"/>
              <a:pPr>
                <a:defRPr/>
              </a:pPr>
              <a:t>1</a:t>
            </a:fld>
            <a:endParaRPr lang="en-US" altLang="en-US" dirty="0"/>
          </a:p>
        </p:txBody>
      </p:sp>
      <p:sp>
        <p:nvSpPr>
          <p:cNvPr id="8" name="Satura vietturis 2"/>
          <p:cNvSpPr txBox="1">
            <a:spLocks/>
          </p:cNvSpPr>
          <p:nvPr/>
        </p:nvSpPr>
        <p:spPr>
          <a:xfrm>
            <a:off x="35496" y="1556792"/>
            <a:ext cx="3744416" cy="507260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pPr>
            <a:r>
              <a:rPr lang="lv-LV" sz="2400" dirty="0">
                <a:latin typeface="Segoe UI Light" panose="020B0502040204020203" pitchFamily="34" charset="0"/>
                <a:cs typeface="Segoe UI Light" panose="020B0502040204020203" pitchFamily="34" charset="0"/>
              </a:rPr>
              <a:t> Veicināt </a:t>
            </a:r>
            <a:r>
              <a:rPr lang="lv-LV" sz="2400" b="1" dirty="0">
                <a:latin typeface="Segoe UI Light" panose="020B0502040204020203" pitchFamily="34" charset="0"/>
                <a:cs typeface="Segoe UI Light" panose="020B0502040204020203" pitchFamily="34" charset="0"/>
              </a:rPr>
              <a:t>gudru un </a:t>
            </a:r>
            <a:r>
              <a:rPr lang="lv-LV" sz="2400" b="1" noProof="1">
                <a:latin typeface="Segoe UI Light" panose="020B0502040204020203" pitchFamily="34" charset="0"/>
                <a:cs typeface="Segoe UI Light" panose="020B0502040204020203" pitchFamily="34" charset="0"/>
              </a:rPr>
              <a:t>izturētspējīgu</a:t>
            </a:r>
            <a:r>
              <a:rPr lang="lv-LV" sz="2400" b="1" dirty="0">
                <a:latin typeface="Segoe UI Light" panose="020B0502040204020203" pitchFamily="34" charset="0"/>
                <a:cs typeface="Segoe UI Light" panose="020B0502040204020203" pitchFamily="34" charset="0"/>
              </a:rPr>
              <a:t> </a:t>
            </a:r>
            <a:r>
              <a:rPr lang="lv-LV" sz="2400" dirty="0">
                <a:latin typeface="Segoe UI Light" panose="020B0502040204020203" pitchFamily="34" charset="0"/>
                <a:cs typeface="Segoe UI Light" panose="020B0502040204020203" pitchFamily="34" charset="0"/>
              </a:rPr>
              <a:t>lauksaimniecības nozari;</a:t>
            </a:r>
          </a:p>
          <a:p>
            <a:pPr marL="0" indent="0">
              <a:spcBef>
                <a:spcPts val="0"/>
              </a:spcBef>
            </a:pPr>
            <a:endParaRPr lang="lv-LV" sz="1000" dirty="0">
              <a:latin typeface="Segoe UI Light" panose="020B0502040204020203" pitchFamily="34" charset="0"/>
              <a:cs typeface="Segoe UI Light" panose="020B0502040204020203" pitchFamily="34" charset="0"/>
            </a:endParaRPr>
          </a:p>
          <a:p>
            <a:pPr marL="0" indent="0">
              <a:spcBef>
                <a:spcPts val="0"/>
              </a:spcBef>
            </a:pPr>
            <a:endParaRPr lang="lv-LV" sz="1000" dirty="0">
              <a:latin typeface="Segoe UI Light" panose="020B0502040204020203" pitchFamily="34" charset="0"/>
              <a:cs typeface="Segoe UI Light" panose="020B0502040204020203" pitchFamily="34" charset="0"/>
            </a:endParaRPr>
          </a:p>
          <a:p>
            <a:pPr marL="0" indent="0">
              <a:spcBef>
                <a:spcPts val="0"/>
              </a:spcBef>
            </a:pPr>
            <a:r>
              <a:rPr lang="lv-LV" sz="2400" dirty="0">
                <a:latin typeface="Segoe UI Light" panose="020B0502040204020203" pitchFamily="34" charset="0"/>
                <a:cs typeface="Segoe UI Light" panose="020B0502040204020203" pitchFamily="34" charset="0"/>
              </a:rPr>
              <a:t> Atbalstīt </a:t>
            </a:r>
            <a:r>
              <a:rPr lang="lv-LV" sz="2400" b="1" noProof="1">
                <a:latin typeface="Segoe UI Light" panose="020B0502040204020203" pitchFamily="34" charset="0"/>
                <a:cs typeface="Segoe UI Light" panose="020B0502040204020203" pitchFamily="34" charset="0"/>
              </a:rPr>
              <a:t>vidrūpi</a:t>
            </a:r>
            <a:r>
              <a:rPr lang="lv-LV" sz="2400" b="1" dirty="0">
                <a:latin typeface="Segoe UI Light" panose="020B0502040204020203" pitchFamily="34" charset="0"/>
                <a:cs typeface="Segoe UI Light" panose="020B0502040204020203" pitchFamily="34" charset="0"/>
              </a:rPr>
              <a:t> un rīcību klimata jomā</a:t>
            </a:r>
            <a:endParaRPr lang="lv-LV" sz="2400" dirty="0">
              <a:latin typeface="Segoe UI Light" panose="020B0502040204020203" pitchFamily="34" charset="0"/>
              <a:cs typeface="Segoe UI Light" panose="020B0502040204020203" pitchFamily="34" charset="0"/>
            </a:endParaRPr>
          </a:p>
          <a:p>
            <a:pPr marL="0" indent="0">
              <a:spcBef>
                <a:spcPts val="0"/>
              </a:spcBef>
            </a:pPr>
            <a:endParaRPr lang="lv-LV" sz="1000" dirty="0">
              <a:latin typeface="Segoe UI Light" panose="020B0502040204020203" pitchFamily="34" charset="0"/>
              <a:cs typeface="Segoe UI Light" panose="020B0502040204020203" pitchFamily="34" charset="0"/>
            </a:endParaRPr>
          </a:p>
          <a:p>
            <a:pPr marL="0" indent="0">
              <a:spcBef>
                <a:spcPts val="0"/>
              </a:spcBef>
            </a:pPr>
            <a:endParaRPr lang="lv-LV" sz="1000" dirty="0">
              <a:latin typeface="Segoe UI Light" panose="020B0502040204020203" pitchFamily="34" charset="0"/>
              <a:cs typeface="Segoe UI Light" panose="020B0502040204020203" pitchFamily="34" charset="0"/>
            </a:endParaRPr>
          </a:p>
          <a:p>
            <a:pPr marL="0" indent="0">
              <a:spcBef>
                <a:spcPts val="0"/>
              </a:spcBef>
            </a:pPr>
            <a:r>
              <a:rPr lang="lv-LV" sz="2400" dirty="0">
                <a:latin typeface="Segoe UI Light" panose="020B0502040204020203" pitchFamily="34" charset="0"/>
                <a:cs typeface="Segoe UI Light" panose="020B0502040204020203" pitchFamily="34" charset="0"/>
              </a:rPr>
              <a:t> Stiprināt sociālekonomisko vidi </a:t>
            </a:r>
            <a:r>
              <a:rPr lang="lv-LV" sz="2400" b="1" dirty="0">
                <a:latin typeface="Segoe UI Light" panose="020B0502040204020203" pitchFamily="34" charset="0"/>
                <a:cs typeface="Segoe UI Light" panose="020B0502040204020203" pitchFamily="34" charset="0"/>
              </a:rPr>
              <a:t>lauku apvidos</a:t>
            </a:r>
            <a:endParaRPr lang="lv-LV" sz="2400" dirty="0">
              <a:latin typeface="Segoe UI Light" panose="020B0502040204020203" pitchFamily="34" charset="0"/>
              <a:cs typeface="Segoe UI Light" panose="020B0502040204020203" pitchFamily="34" charset="0"/>
            </a:endParaRPr>
          </a:p>
          <a:p>
            <a:pPr marL="0" indent="0">
              <a:spcBef>
                <a:spcPts val="0"/>
              </a:spcBef>
            </a:pPr>
            <a:endParaRPr lang="lv-LV" sz="2400" dirty="0">
              <a:latin typeface="Segoe UI Light" panose="020B0502040204020203" pitchFamily="34" charset="0"/>
              <a:cs typeface="Segoe UI Light" panose="020B0502040204020203" pitchFamily="34" charset="0"/>
            </a:endParaRPr>
          </a:p>
          <a:p>
            <a:pPr marL="0" indent="0">
              <a:spcBef>
                <a:spcPts val="0"/>
              </a:spcBef>
            </a:pPr>
            <a:r>
              <a:rPr lang="lv-LV" sz="2400" dirty="0">
                <a:latin typeface="Segoe UI Light" panose="020B0502040204020203" pitchFamily="34" charset="0"/>
                <a:cs typeface="Segoe UI Light" panose="020B0502040204020203" pitchFamily="34" charset="0"/>
              </a:rPr>
              <a:t> Uzlabotas </a:t>
            </a:r>
            <a:r>
              <a:rPr lang="lv-LV" sz="2400" b="1" dirty="0">
                <a:latin typeface="Segoe UI Light" panose="020B0502040204020203" pitchFamily="34" charset="0"/>
                <a:cs typeface="Segoe UI Light" panose="020B0502040204020203" pitchFamily="34" charset="0"/>
              </a:rPr>
              <a:t>zināšanas,</a:t>
            </a:r>
            <a:r>
              <a:rPr lang="lv-LV" sz="2400" dirty="0">
                <a:latin typeface="Segoe UI Light" panose="020B0502040204020203" pitchFamily="34" charset="0"/>
                <a:cs typeface="Segoe UI Light" panose="020B0502040204020203" pitchFamily="34" charset="0"/>
              </a:rPr>
              <a:t> subsidiaritāte, uzlabots sniegums</a:t>
            </a:r>
          </a:p>
        </p:txBody>
      </p:sp>
      <p:pic>
        <p:nvPicPr>
          <p:cNvPr id="5" name="Picture 4"/>
          <p:cNvPicPr>
            <a:picLocks noChangeAspect="1"/>
          </p:cNvPicPr>
          <p:nvPr/>
        </p:nvPicPr>
        <p:blipFill>
          <a:blip r:embed="rId2"/>
          <a:stretch>
            <a:fillRect/>
          </a:stretch>
        </p:blipFill>
        <p:spPr>
          <a:xfrm>
            <a:off x="3694302" y="1916832"/>
            <a:ext cx="5367274" cy="3995340"/>
          </a:xfrm>
          <a:prstGeom prst="rect">
            <a:avLst/>
          </a:prstGeom>
        </p:spPr>
      </p:pic>
      <p:sp>
        <p:nvSpPr>
          <p:cNvPr id="6" name="Virsraksts 1"/>
          <p:cNvSpPr txBox="1">
            <a:spLocks/>
          </p:cNvSpPr>
          <p:nvPr/>
        </p:nvSpPr>
        <p:spPr>
          <a:xfrm>
            <a:off x="2051720" y="224644"/>
            <a:ext cx="6482680" cy="1279760"/>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lv-LV" sz="3600" b="1" dirty="0">
                <a:solidFill>
                  <a:srgbClr val="5FA408"/>
                </a:solidFill>
                <a:latin typeface="Segoe UI Light" panose="020B0502040204020203" pitchFamily="34" charset="0"/>
                <a:ea typeface="Verdana" panose="020B0604030504040204" pitchFamily="34" charset="0"/>
                <a:cs typeface="Segoe UI Light" panose="020B0502040204020203" pitchFamily="34" charset="0"/>
              </a:rPr>
              <a:t>KLP pamatmērķi un prioritātes</a:t>
            </a:r>
          </a:p>
        </p:txBody>
      </p:sp>
    </p:spTree>
    <p:extLst>
      <p:ext uri="{BB962C8B-B14F-4D97-AF65-F5344CB8AC3E}">
        <p14:creationId xmlns:p14="http://schemas.microsoft.com/office/powerpoint/2010/main" val="1219327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16EA325-D981-498C-BF11-0F06CD7C5766}"/>
              </a:ext>
            </a:extLst>
          </p:cNvPr>
          <p:cNvPicPr>
            <a:picLocks noChangeAspect="1"/>
          </p:cNvPicPr>
          <p:nvPr/>
        </p:nvPicPr>
        <p:blipFill>
          <a:blip r:embed="rId2"/>
          <a:stretch>
            <a:fillRect/>
          </a:stretch>
        </p:blipFill>
        <p:spPr>
          <a:xfrm>
            <a:off x="3548780" y="1461333"/>
            <a:ext cx="4068259" cy="4447679"/>
          </a:xfrm>
          <a:prstGeom prst="rect">
            <a:avLst/>
          </a:prstGeom>
          <a:ln>
            <a:solidFill>
              <a:schemeClr val="accent2">
                <a:lumMod val="50000"/>
              </a:schemeClr>
            </a:solidFill>
          </a:ln>
        </p:spPr>
      </p:pic>
      <p:sp>
        <p:nvSpPr>
          <p:cNvPr id="8" name="Rectangle 7">
            <a:extLst>
              <a:ext uri="{FF2B5EF4-FFF2-40B4-BE49-F238E27FC236}">
                <a16:creationId xmlns:a16="http://schemas.microsoft.com/office/drawing/2014/main" id="{55D44ABA-C551-4017-A348-E03761577C64}"/>
              </a:ext>
            </a:extLst>
          </p:cNvPr>
          <p:cNvSpPr/>
          <p:nvPr/>
        </p:nvSpPr>
        <p:spPr>
          <a:xfrm>
            <a:off x="269087" y="4422599"/>
            <a:ext cx="3068916" cy="1938992"/>
          </a:xfrm>
          <a:prstGeom prst="rect">
            <a:avLst/>
          </a:prstGeom>
          <a:ln>
            <a:solidFill>
              <a:schemeClr val="accent1">
                <a:lumMod val="75000"/>
              </a:schemeClr>
            </a:solidFill>
          </a:ln>
        </p:spPr>
        <p:txBody>
          <a:bodyPr wrap="square">
            <a:spAutoFit/>
          </a:bodyPr>
          <a:lstStyle/>
          <a:p>
            <a:pPr marL="285750" indent="-285750" algn="just">
              <a:buFont typeface="Arial" panose="020B0604020202020204" pitchFamily="34" charset="0"/>
              <a:buChar char="•"/>
            </a:pPr>
            <a:r>
              <a:rPr lang="lv-LV" sz="1500" dirty="0">
                <a:latin typeface="Segoe UI Light" panose="020B0502040204020203" pitchFamily="34" charset="0"/>
                <a:ea typeface="Times New Roman" panose="02020603050405020304" pitchFamily="18" charset="0"/>
                <a:cs typeface="Segoe UI Light" panose="020B0502040204020203" pitchFamily="34" charset="0"/>
              </a:rPr>
              <a:t>atbalsts </a:t>
            </a:r>
            <a:r>
              <a:rPr lang="lv-LV" sz="1500" b="1" dirty="0">
                <a:latin typeface="Segoe UI Light" panose="020B0502040204020203" pitchFamily="34" charset="0"/>
                <a:ea typeface="Times New Roman" panose="02020603050405020304" pitchFamily="18" charset="0"/>
                <a:cs typeface="Segoe UI Light" panose="020B0502040204020203" pitchFamily="34" charset="0"/>
              </a:rPr>
              <a:t>atbilstīgo l/s KS izveidei</a:t>
            </a:r>
            <a:r>
              <a:rPr lang="lv-LV" sz="1500" dirty="0">
                <a:latin typeface="Segoe UI Light" panose="020B0502040204020203" pitchFamily="34" charset="0"/>
                <a:ea typeface="Times New Roman" panose="02020603050405020304" pitchFamily="18" charset="0"/>
                <a:cs typeface="Segoe UI Light" panose="020B0502040204020203" pitchFamily="34" charset="0"/>
              </a:rPr>
              <a:t>, </a:t>
            </a:r>
            <a:r>
              <a:rPr lang="lv-LV" sz="1500" b="1" dirty="0">
                <a:latin typeface="Segoe UI Light" panose="020B0502040204020203" pitchFamily="34" charset="0"/>
                <a:ea typeface="Times New Roman" panose="02020603050405020304" pitchFamily="18" charset="0"/>
                <a:cs typeface="Segoe UI Light" panose="020B0502040204020203" pitchFamily="34" charset="0"/>
              </a:rPr>
              <a:t>izņemot</a:t>
            </a:r>
            <a:r>
              <a:rPr lang="lv-LV" sz="1500" dirty="0">
                <a:latin typeface="Segoe UI Light" panose="020B0502040204020203" pitchFamily="34" charset="0"/>
                <a:ea typeface="Times New Roman" panose="02020603050405020304" pitchFamily="18" charset="0"/>
                <a:cs typeface="Segoe UI Light" panose="020B0502040204020203" pitchFamily="34" charset="0"/>
              </a:rPr>
              <a:t> konvencionālā piena un laukkopības nozarei;</a:t>
            </a:r>
          </a:p>
          <a:p>
            <a:pPr marL="285750" indent="-285750" algn="just">
              <a:buFont typeface="Arial" panose="020B0604020202020204" pitchFamily="34" charset="0"/>
              <a:buChar char="•"/>
            </a:pPr>
            <a:r>
              <a:rPr lang="lv-LV" sz="1500" dirty="0">
                <a:latin typeface="Segoe UI Light" panose="020B0502040204020203" pitchFamily="34" charset="0"/>
                <a:ea typeface="Times New Roman" panose="02020603050405020304" pitchFamily="18" charset="0"/>
                <a:cs typeface="Segoe UI Light" panose="020B0502040204020203" pitchFamily="34" charset="0"/>
              </a:rPr>
              <a:t>atbalsts KS apvienību izveidei visās nozarēs (</a:t>
            </a:r>
            <a:r>
              <a:rPr lang="lv-LV" sz="1500" b="1" dirty="0">
                <a:latin typeface="Segoe UI Light" panose="020B0502040204020203" pitchFamily="34" charset="0"/>
                <a:ea typeface="Times New Roman" panose="02020603050405020304" pitchFamily="18" charset="0"/>
                <a:cs typeface="Segoe UI Light" panose="020B0502040204020203" pitchFamily="34" charset="0"/>
              </a:rPr>
              <a:t>otrais līmenis</a:t>
            </a:r>
            <a:r>
              <a:rPr lang="lv-LV" sz="1500" dirty="0">
                <a:latin typeface="Segoe UI Light" panose="020B0502040204020203" pitchFamily="34" charset="0"/>
                <a:ea typeface="Times New Roman" panose="02020603050405020304" pitchFamily="18" charset="0"/>
                <a:cs typeface="Segoe UI Light" panose="020B0502040204020203" pitchFamily="34" charset="0"/>
              </a:rPr>
              <a:t>);</a:t>
            </a:r>
          </a:p>
          <a:p>
            <a:pPr marL="285750" indent="-285750" algn="just">
              <a:buFont typeface="Arial" panose="020B0604020202020204" pitchFamily="34" charset="0"/>
              <a:buChar char="•"/>
            </a:pPr>
            <a:r>
              <a:rPr lang="lv-LV" sz="1500" dirty="0">
                <a:latin typeface="Segoe UI Light" panose="020B0502040204020203" pitchFamily="34" charset="0"/>
                <a:cs typeface="Segoe UI Light" panose="020B0502040204020203" pitchFamily="34" charset="0"/>
              </a:rPr>
              <a:t>atbalsts </a:t>
            </a:r>
            <a:r>
              <a:rPr lang="lv-LV" sz="1500" b="1" dirty="0">
                <a:latin typeface="Segoe UI Light" panose="020B0502040204020203" pitchFamily="34" charset="0"/>
                <a:cs typeface="Segoe UI Light" panose="020B0502040204020203" pitchFamily="34" charset="0"/>
              </a:rPr>
              <a:t>5 gadu </a:t>
            </a:r>
            <a:r>
              <a:rPr lang="lv-LV" sz="1500" b="1" dirty="0" err="1">
                <a:latin typeface="Segoe UI Light" panose="020B0502040204020203" pitchFamily="34" charset="0"/>
                <a:cs typeface="Segoe UI Light" panose="020B0502040204020203" pitchFamily="34" charset="0"/>
              </a:rPr>
              <a:t>darījumdarbības</a:t>
            </a:r>
            <a:r>
              <a:rPr lang="lv-LV" sz="1500" b="1" dirty="0">
                <a:latin typeface="Segoe UI Light" panose="020B0502040204020203" pitchFamily="34" charset="0"/>
                <a:cs typeface="Segoe UI Light" panose="020B0502040204020203" pitchFamily="34" charset="0"/>
              </a:rPr>
              <a:t> plānā </a:t>
            </a:r>
            <a:r>
              <a:rPr lang="lv-LV" sz="1500" dirty="0">
                <a:latin typeface="Segoe UI Light" panose="020B0502040204020203" pitchFamily="34" charset="0"/>
                <a:cs typeface="Segoe UI Light" panose="020B0502040204020203" pitchFamily="34" charset="0"/>
              </a:rPr>
              <a:t>nosprausto mērķu īstenošanai.</a:t>
            </a:r>
            <a:endParaRPr lang="lv-LV" sz="1500" dirty="0"/>
          </a:p>
        </p:txBody>
      </p:sp>
      <p:sp>
        <p:nvSpPr>
          <p:cNvPr id="4" name="Arrow: Bent-Up 3">
            <a:extLst>
              <a:ext uri="{FF2B5EF4-FFF2-40B4-BE49-F238E27FC236}">
                <a16:creationId xmlns:a16="http://schemas.microsoft.com/office/drawing/2014/main" id="{8EC7AE13-0939-4945-9181-347F23C147C2}"/>
              </a:ext>
            </a:extLst>
          </p:cNvPr>
          <p:cNvSpPr/>
          <p:nvPr/>
        </p:nvSpPr>
        <p:spPr>
          <a:xfrm rot="10800000">
            <a:off x="1632512" y="4201725"/>
            <a:ext cx="1863573" cy="194253"/>
          </a:xfrm>
          <a:prstGeom prst="bentUpArrow">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lv-LV"/>
          </a:p>
        </p:txBody>
      </p:sp>
      <p:sp>
        <p:nvSpPr>
          <p:cNvPr id="10" name="Rectangle 9">
            <a:extLst>
              <a:ext uri="{FF2B5EF4-FFF2-40B4-BE49-F238E27FC236}">
                <a16:creationId xmlns:a16="http://schemas.microsoft.com/office/drawing/2014/main" id="{A2BF1D5A-33CF-4F34-8446-4D855541E955}"/>
              </a:ext>
            </a:extLst>
          </p:cNvPr>
          <p:cNvSpPr/>
          <p:nvPr/>
        </p:nvSpPr>
        <p:spPr>
          <a:xfrm>
            <a:off x="7669734" y="1937089"/>
            <a:ext cx="1379554" cy="1015663"/>
          </a:xfrm>
          <a:prstGeom prst="rect">
            <a:avLst/>
          </a:prstGeom>
          <a:ln>
            <a:solidFill>
              <a:schemeClr val="accent6">
                <a:lumMod val="75000"/>
              </a:schemeClr>
            </a:solidFill>
          </a:ln>
        </p:spPr>
        <p:txBody>
          <a:bodyPr wrap="square">
            <a:spAutoFit/>
          </a:bodyPr>
          <a:lstStyle/>
          <a:p>
            <a:pPr algn="just"/>
            <a:r>
              <a:rPr lang="lv-LV" sz="1500" b="1" dirty="0">
                <a:latin typeface="Segoe UI Light" panose="020B0502040204020203" pitchFamily="34" charset="0"/>
                <a:ea typeface="Times New Roman" panose="02020603050405020304" pitchFamily="18" charset="0"/>
                <a:cs typeface="Segoe UI Light" panose="020B0502040204020203" pitchFamily="34" charset="0"/>
              </a:rPr>
              <a:t>Obligātas DV</a:t>
            </a:r>
            <a:r>
              <a:rPr lang="lv-LV" sz="1500" dirty="0">
                <a:latin typeface="Segoe UI Light" panose="020B0502040204020203" pitchFamily="34" charset="0"/>
                <a:ea typeface="Times New Roman" panose="02020603050405020304" pitchFamily="18" charset="0"/>
                <a:cs typeface="Segoe UI Light" panose="020B0502040204020203" pitchFamily="34" charset="0"/>
              </a:rPr>
              <a:t>, kur jau ir atzītas RO (LV ir)</a:t>
            </a:r>
            <a:r>
              <a:rPr lang="lv-LV" sz="1500" dirty="0">
                <a:latin typeface="Segoe UI Light" panose="020B0502040204020203" pitchFamily="34" charset="0"/>
                <a:cs typeface="Segoe UI Light" panose="020B0502040204020203" pitchFamily="34" charset="0"/>
              </a:rPr>
              <a:t>.</a:t>
            </a:r>
            <a:endParaRPr lang="lv-LV" sz="1500" dirty="0"/>
          </a:p>
        </p:txBody>
      </p:sp>
      <p:sp>
        <p:nvSpPr>
          <p:cNvPr id="5" name="Arrow: Bent-Up 4">
            <a:extLst>
              <a:ext uri="{FF2B5EF4-FFF2-40B4-BE49-F238E27FC236}">
                <a16:creationId xmlns:a16="http://schemas.microsoft.com/office/drawing/2014/main" id="{CDB0EDA5-C514-430F-941E-99C3AE2E79E7}"/>
              </a:ext>
            </a:extLst>
          </p:cNvPr>
          <p:cNvSpPr/>
          <p:nvPr/>
        </p:nvSpPr>
        <p:spPr>
          <a:xfrm rot="10800000" flipH="1">
            <a:off x="7617039" y="1645426"/>
            <a:ext cx="1185577" cy="191116"/>
          </a:xfrm>
          <a:prstGeom prst="bentUp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lv-LV"/>
          </a:p>
        </p:txBody>
      </p:sp>
      <p:sp>
        <p:nvSpPr>
          <p:cNvPr id="14" name="Arrow: Bent-Up 13">
            <a:extLst>
              <a:ext uri="{FF2B5EF4-FFF2-40B4-BE49-F238E27FC236}">
                <a16:creationId xmlns:a16="http://schemas.microsoft.com/office/drawing/2014/main" id="{524EF4A9-2908-4353-917B-D2E53486F966}"/>
              </a:ext>
            </a:extLst>
          </p:cNvPr>
          <p:cNvSpPr/>
          <p:nvPr/>
        </p:nvSpPr>
        <p:spPr>
          <a:xfrm rot="10800000">
            <a:off x="1540289" y="1627197"/>
            <a:ext cx="2008491" cy="194251"/>
          </a:xfrm>
          <a:prstGeom prst="bentUp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lv-LV"/>
          </a:p>
        </p:txBody>
      </p:sp>
      <p:sp>
        <p:nvSpPr>
          <p:cNvPr id="15" name="Rectangle 14">
            <a:extLst>
              <a:ext uri="{FF2B5EF4-FFF2-40B4-BE49-F238E27FC236}">
                <a16:creationId xmlns:a16="http://schemas.microsoft.com/office/drawing/2014/main" id="{BBC63C6A-0902-46E0-9CA7-44AC59D9E7A9}"/>
              </a:ext>
            </a:extLst>
          </p:cNvPr>
          <p:cNvSpPr/>
          <p:nvPr/>
        </p:nvSpPr>
        <p:spPr>
          <a:xfrm>
            <a:off x="94712" y="1841020"/>
            <a:ext cx="3348679" cy="2169825"/>
          </a:xfrm>
          <a:prstGeom prst="rect">
            <a:avLst/>
          </a:prstGeom>
          <a:ln>
            <a:solidFill>
              <a:schemeClr val="accent6">
                <a:lumMod val="75000"/>
              </a:schemeClr>
            </a:solidFill>
          </a:ln>
        </p:spPr>
        <p:txBody>
          <a:bodyPr wrap="square">
            <a:spAutoFit/>
          </a:bodyPr>
          <a:lstStyle/>
          <a:p>
            <a:pPr algn="just"/>
            <a:r>
              <a:rPr lang="lv-LV" sz="1500" dirty="0">
                <a:latin typeface="Segoe UI Light" panose="020B0502040204020203" pitchFamily="34" charset="0"/>
                <a:ea typeface="Times New Roman" panose="02020603050405020304" pitchFamily="18" charset="0"/>
                <a:cs typeface="Segoe UI Light" panose="020B0502040204020203" pitchFamily="34" charset="0"/>
              </a:rPr>
              <a:t>DV izvēle – vai un </a:t>
            </a:r>
            <a:r>
              <a:rPr lang="lv-LV" sz="1500" b="1" dirty="0">
                <a:latin typeface="Segoe UI Light" panose="020B0502040204020203" pitchFamily="34" charset="0"/>
                <a:ea typeface="Times New Roman" panose="02020603050405020304" pitchFamily="18" charset="0"/>
                <a:cs typeface="Segoe UI Light" panose="020B0502040204020203" pitchFamily="34" charset="0"/>
              </a:rPr>
              <a:t>kuros sektoros</a:t>
            </a:r>
            <a:r>
              <a:rPr lang="lv-LV" sz="1500" dirty="0">
                <a:latin typeface="Segoe UI Light" panose="020B0502040204020203" pitchFamily="34" charset="0"/>
                <a:ea typeface="Times New Roman" panose="02020603050405020304" pitchFamily="18" charset="0"/>
                <a:cs typeface="Segoe UI Light" panose="020B0502040204020203" pitchFamily="34" charset="0"/>
              </a:rPr>
              <a:t>:</a:t>
            </a:r>
          </a:p>
          <a:p>
            <a:pPr marL="285750" indent="-285750" algn="just">
              <a:buFont typeface="Arial" panose="020B0604020202020204" pitchFamily="34" charset="0"/>
              <a:buChar char="•"/>
            </a:pPr>
            <a:r>
              <a:rPr lang="lv-LV" sz="1500" dirty="0">
                <a:latin typeface="Segoe UI Light" panose="020B0502040204020203" pitchFamily="34" charset="0"/>
                <a:cs typeface="Segoe UI Light" panose="020B0502040204020203" pitchFamily="34" charset="0"/>
              </a:rPr>
              <a:t>gaļas lopkopībā (liellopu gaļas, mājputnu gaļas, cūkgaļas) un olu nozarēs, t.sk. </a:t>
            </a:r>
            <a:r>
              <a:rPr lang="lv-LV" sz="1500" dirty="0" err="1">
                <a:latin typeface="Segoe UI Light" panose="020B0502040204020203" pitchFamily="34" charset="0"/>
                <a:cs typeface="Segoe UI Light" panose="020B0502040204020203" pitchFamily="34" charset="0"/>
              </a:rPr>
              <a:t>bioloģ</a:t>
            </a:r>
            <a:r>
              <a:rPr lang="lv-LV" sz="1500" dirty="0">
                <a:latin typeface="Segoe UI Light" panose="020B0502040204020203" pitchFamily="34" charset="0"/>
                <a:cs typeface="Segoe UI Light" panose="020B0502040204020203" pitchFamily="34" charset="0"/>
              </a:rPr>
              <a:t>.</a:t>
            </a:r>
          </a:p>
          <a:p>
            <a:pPr marL="285750" indent="-285750" algn="just">
              <a:buFont typeface="Arial" panose="020B0604020202020204" pitchFamily="34" charset="0"/>
              <a:buChar char="•"/>
            </a:pPr>
            <a:r>
              <a:rPr lang="lv-LV" sz="1500" dirty="0">
                <a:latin typeface="Segoe UI Light" panose="020B0502040204020203" pitchFamily="34" charset="0"/>
                <a:cs typeface="Segoe UI Light" panose="020B0502040204020203" pitchFamily="34" charset="0"/>
              </a:rPr>
              <a:t>bioloģiskās piena un laukkopības nozarēs;</a:t>
            </a:r>
          </a:p>
          <a:p>
            <a:pPr marL="285750" indent="-285750" algn="just">
              <a:buFont typeface="Arial" panose="020B0604020202020204" pitchFamily="34" charset="0"/>
              <a:buChar char="•"/>
            </a:pPr>
            <a:r>
              <a:rPr lang="lv-LV" sz="1500" dirty="0">
                <a:latin typeface="Segoe UI Light" panose="020B0502040204020203" pitchFamily="34" charset="0"/>
                <a:cs typeface="Segoe UI Light" panose="020B0502040204020203" pitchFamily="34" charset="0"/>
              </a:rPr>
              <a:t>konvencionālās laukkopības un piena nozarēs (kā KS apvienībām jeb 2.līmenim).</a:t>
            </a:r>
            <a:endParaRPr lang="lv-LV" sz="1500" dirty="0"/>
          </a:p>
        </p:txBody>
      </p:sp>
      <p:sp>
        <p:nvSpPr>
          <p:cNvPr id="16" name="Rectangle 15">
            <a:extLst>
              <a:ext uri="{FF2B5EF4-FFF2-40B4-BE49-F238E27FC236}">
                <a16:creationId xmlns:a16="http://schemas.microsoft.com/office/drawing/2014/main" id="{89ED6361-A269-4ED0-8B35-C4B98B1D3451}"/>
              </a:ext>
            </a:extLst>
          </p:cNvPr>
          <p:cNvSpPr/>
          <p:nvPr/>
        </p:nvSpPr>
        <p:spPr>
          <a:xfrm>
            <a:off x="2393557" y="136802"/>
            <a:ext cx="6103398" cy="1015663"/>
          </a:xfrm>
          <a:prstGeom prst="rect">
            <a:avLst/>
          </a:prstGeom>
          <a:ln>
            <a:solidFill>
              <a:schemeClr val="accent6">
                <a:lumMod val="75000"/>
              </a:schemeClr>
            </a:solidFill>
          </a:ln>
        </p:spPr>
        <p:txBody>
          <a:bodyPr wrap="square">
            <a:spAutoFit/>
          </a:bodyPr>
          <a:lstStyle/>
          <a:p>
            <a:pPr marL="285750" indent="-285750" algn="just">
              <a:buFont typeface="Arial" panose="020B0604020202020204" pitchFamily="34" charset="0"/>
              <a:buChar char="•"/>
            </a:pPr>
            <a:r>
              <a:rPr lang="lv-LV" sz="1500" dirty="0">
                <a:latin typeface="Segoe UI Light" panose="020B0502040204020203" pitchFamily="34" charset="0"/>
                <a:cs typeface="Segoe UI Light" panose="020B0502040204020203" pitchFamily="34" charset="0"/>
              </a:rPr>
              <a:t>atbalsts </a:t>
            </a:r>
            <a:r>
              <a:rPr lang="lv-LV" sz="1500" b="1" dirty="0">
                <a:latin typeface="Segoe UI Light" panose="020B0502040204020203" pitchFamily="34" charset="0"/>
                <a:cs typeface="Segoe UI Light" panose="020B0502040204020203" pitchFamily="34" charset="0"/>
              </a:rPr>
              <a:t>jaunu</a:t>
            </a:r>
            <a:r>
              <a:rPr lang="lv-LV" sz="1500" dirty="0">
                <a:latin typeface="Segoe UI Light" panose="020B0502040204020203" pitchFamily="34" charset="0"/>
                <a:cs typeface="Segoe UI Light" panose="020B0502040204020203" pitchFamily="34" charset="0"/>
              </a:rPr>
              <a:t> KS, RO CS, RO AD </a:t>
            </a:r>
            <a:r>
              <a:rPr lang="lv-LV" sz="1500" b="1" dirty="0">
                <a:latin typeface="Segoe UI Light" panose="020B0502040204020203" pitchFamily="34" charset="0"/>
                <a:cs typeface="Segoe UI Light" panose="020B0502040204020203" pitchFamily="34" charset="0"/>
              </a:rPr>
              <a:t>veidošanai</a:t>
            </a:r>
            <a:r>
              <a:rPr lang="lv-LV" sz="1500" dirty="0">
                <a:latin typeface="Segoe UI Light" panose="020B0502040204020203" pitchFamily="34" charset="0"/>
                <a:cs typeface="Segoe UI Light" panose="020B0502040204020203" pitchFamily="34" charset="0"/>
              </a:rPr>
              <a:t> vai </a:t>
            </a:r>
            <a:r>
              <a:rPr lang="lv-LV" sz="1500" b="1" dirty="0">
                <a:latin typeface="Segoe UI Light" panose="020B0502040204020203" pitchFamily="34" charset="0"/>
                <a:cs typeface="Segoe UI Light" panose="020B0502040204020203" pitchFamily="34" charset="0"/>
              </a:rPr>
              <a:t>esošo attīstībai</a:t>
            </a:r>
            <a:r>
              <a:rPr lang="lv-LV" sz="1500" dirty="0">
                <a:latin typeface="Segoe UI Light" panose="020B0502040204020203" pitchFamily="34" charset="0"/>
                <a:cs typeface="Segoe UI Light" panose="020B0502040204020203" pitchFamily="34" charset="0"/>
              </a:rPr>
              <a:t>, </a:t>
            </a:r>
            <a:r>
              <a:rPr lang="lv-LV" sz="1500" u="sng" dirty="0">
                <a:latin typeface="Segoe UI Light" panose="020B0502040204020203" pitchFamily="34" charset="0"/>
                <a:cs typeface="Segoe UI Light" panose="020B0502040204020203" pitchFamily="34" charset="0"/>
              </a:rPr>
              <a:t>izņemot </a:t>
            </a:r>
            <a:r>
              <a:rPr lang="lv-LV" sz="1500" dirty="0">
                <a:latin typeface="Segoe UI Light" panose="020B0502040204020203" pitchFamily="34" charset="0"/>
                <a:cs typeface="Segoe UI Light" panose="020B0502040204020203" pitchFamily="34" charset="0"/>
              </a:rPr>
              <a:t>konvencionālo piena un laukkopības nozares;</a:t>
            </a:r>
          </a:p>
          <a:p>
            <a:pPr marL="285750" indent="-285750" algn="just">
              <a:buFont typeface="Arial" panose="020B0604020202020204" pitchFamily="34" charset="0"/>
              <a:buChar char="•"/>
            </a:pPr>
            <a:r>
              <a:rPr lang="lv-LV" sz="1500" dirty="0">
                <a:latin typeface="Segoe UI Light" panose="020B0502040204020203" pitchFamily="34" charset="0"/>
                <a:cs typeface="Segoe UI Light" panose="020B0502040204020203" pitchFamily="34" charset="0"/>
              </a:rPr>
              <a:t>Atbalsts </a:t>
            </a:r>
            <a:r>
              <a:rPr lang="lv-LV" sz="1500" b="1" dirty="0">
                <a:latin typeface="Segoe UI Light" panose="020B0502040204020203" pitchFamily="34" charset="0"/>
                <a:cs typeface="Segoe UI Light" panose="020B0502040204020203" pitchFamily="34" charset="0"/>
              </a:rPr>
              <a:t>KS apvienībām </a:t>
            </a:r>
            <a:r>
              <a:rPr lang="lv-LV" sz="1500" dirty="0">
                <a:latin typeface="Segoe UI Light" panose="020B0502040204020203" pitchFamily="34" charset="0"/>
                <a:cs typeface="Segoe UI Light" panose="020B0502040204020203" pitchFamily="34" charset="0"/>
              </a:rPr>
              <a:t>(2.līmenim, t.sk. RO piena un laukkopības nozarēs)</a:t>
            </a:r>
            <a:endParaRPr lang="lv-LV" sz="1500" dirty="0"/>
          </a:p>
        </p:txBody>
      </p:sp>
      <p:sp>
        <p:nvSpPr>
          <p:cNvPr id="6" name="Right Brace 5">
            <a:extLst>
              <a:ext uri="{FF2B5EF4-FFF2-40B4-BE49-F238E27FC236}">
                <a16:creationId xmlns:a16="http://schemas.microsoft.com/office/drawing/2014/main" id="{0CDD1CC6-BB02-4E57-A3F0-89635B3CA65B}"/>
              </a:ext>
            </a:extLst>
          </p:cNvPr>
          <p:cNvSpPr/>
          <p:nvPr/>
        </p:nvSpPr>
        <p:spPr>
          <a:xfrm rot="16200000">
            <a:off x="5335754" y="164234"/>
            <a:ext cx="219004" cy="2208365"/>
          </a:xfrm>
          <a:prstGeom prst="rightBrace">
            <a:avLst/>
          </a:prstGeom>
          <a:ln w="28575"/>
        </p:spPr>
        <p:style>
          <a:lnRef idx="1">
            <a:schemeClr val="accent6"/>
          </a:lnRef>
          <a:fillRef idx="0">
            <a:schemeClr val="accent6"/>
          </a:fillRef>
          <a:effectRef idx="0">
            <a:schemeClr val="accent6"/>
          </a:effectRef>
          <a:fontRef idx="minor">
            <a:schemeClr val="tx1"/>
          </a:fontRef>
        </p:style>
        <p:txBody>
          <a:bodyPr rtlCol="0" anchor="ctr"/>
          <a:lstStyle/>
          <a:p>
            <a:pPr algn="ctr"/>
            <a:endParaRPr lang="lv-LV"/>
          </a:p>
        </p:txBody>
      </p:sp>
      <p:sp>
        <p:nvSpPr>
          <p:cNvPr id="17" name="Rectangle 16">
            <a:extLst>
              <a:ext uri="{FF2B5EF4-FFF2-40B4-BE49-F238E27FC236}">
                <a16:creationId xmlns:a16="http://schemas.microsoft.com/office/drawing/2014/main" id="{28ECEF4E-F371-4964-BC02-8216850D7E68}"/>
              </a:ext>
            </a:extLst>
          </p:cNvPr>
          <p:cNvSpPr/>
          <p:nvPr/>
        </p:nvSpPr>
        <p:spPr>
          <a:xfrm>
            <a:off x="269088" y="296354"/>
            <a:ext cx="1586346" cy="430887"/>
          </a:xfrm>
          <a:prstGeom prst="rect">
            <a:avLst/>
          </a:prstGeom>
        </p:spPr>
        <p:txBody>
          <a:bodyPr wrap="square">
            <a:spAutoFit/>
          </a:bodyPr>
          <a:lstStyle/>
          <a:p>
            <a:r>
              <a:rPr lang="lv-LV" sz="2200" b="1" dirty="0">
                <a:latin typeface="Segoe UI Light" panose="020B0502040204020203" pitchFamily="34" charset="0"/>
                <a:ea typeface="Times New Roman" panose="02020603050405020304" pitchFamily="18" charset="0"/>
                <a:cs typeface="Segoe UI Light" panose="020B0502040204020203" pitchFamily="34" charset="0"/>
              </a:rPr>
              <a:t>KS un RO</a:t>
            </a:r>
            <a:endParaRPr lang="lv-LV" sz="22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692219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861A4DF-90C4-4889-8AF1-34B21D25066E}"/>
              </a:ext>
            </a:extLst>
          </p:cNvPr>
          <p:cNvSpPr/>
          <p:nvPr/>
        </p:nvSpPr>
        <p:spPr>
          <a:xfrm>
            <a:off x="269087" y="296354"/>
            <a:ext cx="2722687" cy="430887"/>
          </a:xfrm>
          <a:prstGeom prst="rect">
            <a:avLst/>
          </a:prstGeom>
        </p:spPr>
        <p:txBody>
          <a:bodyPr wrap="square">
            <a:spAutoFit/>
          </a:bodyPr>
          <a:lstStyle/>
          <a:p>
            <a:r>
              <a:rPr lang="lv-LV" sz="2200" b="1" dirty="0">
                <a:latin typeface="Segoe UI Light" panose="020B0502040204020203" pitchFamily="34" charset="0"/>
                <a:ea typeface="Times New Roman" panose="02020603050405020304" pitchFamily="18" charset="0"/>
                <a:cs typeface="Segoe UI Light" panose="020B0502040204020203" pitchFamily="34" charset="0"/>
              </a:rPr>
              <a:t>RO pasākumi</a:t>
            </a:r>
            <a:endParaRPr lang="lv-LV" sz="2200" dirty="0">
              <a:latin typeface="Segoe UI Light" panose="020B0502040204020203" pitchFamily="34" charset="0"/>
              <a:cs typeface="Segoe UI Light" panose="020B0502040204020203" pitchFamily="34" charset="0"/>
            </a:endParaRPr>
          </a:p>
        </p:txBody>
      </p:sp>
      <p:pic>
        <p:nvPicPr>
          <p:cNvPr id="5" name="Picture 4">
            <a:extLst>
              <a:ext uri="{FF2B5EF4-FFF2-40B4-BE49-F238E27FC236}">
                <a16:creationId xmlns:a16="http://schemas.microsoft.com/office/drawing/2014/main" id="{A76D3C69-1560-4BB7-9A4B-FD4C2E6C77A3}"/>
              </a:ext>
            </a:extLst>
          </p:cNvPr>
          <p:cNvPicPr>
            <a:picLocks noChangeAspect="1"/>
          </p:cNvPicPr>
          <p:nvPr/>
        </p:nvPicPr>
        <p:blipFill>
          <a:blip r:embed="rId2"/>
          <a:stretch>
            <a:fillRect/>
          </a:stretch>
        </p:blipFill>
        <p:spPr>
          <a:xfrm>
            <a:off x="709612" y="967064"/>
            <a:ext cx="7724775" cy="5438775"/>
          </a:xfrm>
          <a:prstGeom prst="rect">
            <a:avLst/>
          </a:prstGeom>
        </p:spPr>
      </p:pic>
    </p:spTree>
    <p:extLst>
      <p:ext uri="{BB962C8B-B14F-4D97-AF65-F5344CB8AC3E}">
        <p14:creationId xmlns:p14="http://schemas.microsoft.com/office/powerpoint/2010/main" val="2093388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ttēls 5">
            <a:extLst>
              <a:ext uri="{FF2B5EF4-FFF2-40B4-BE49-F238E27FC236}">
                <a16:creationId xmlns:a16="http://schemas.microsoft.com/office/drawing/2014/main" id="{7799F7AD-8084-4498-BE6D-D4EF1E0803C5}"/>
              </a:ext>
            </a:extLst>
          </p:cNvPr>
          <p:cNvPicPr>
            <a:picLocks noChangeAspect="1"/>
          </p:cNvPicPr>
          <p:nvPr/>
        </p:nvPicPr>
        <p:blipFill>
          <a:blip r:embed="rId2"/>
          <a:stretch>
            <a:fillRect/>
          </a:stretch>
        </p:blipFill>
        <p:spPr>
          <a:xfrm>
            <a:off x="159508" y="22809"/>
            <a:ext cx="598600" cy="668706"/>
          </a:xfrm>
          <a:prstGeom prst="rect">
            <a:avLst/>
          </a:prstGeom>
        </p:spPr>
      </p:pic>
      <p:sp>
        <p:nvSpPr>
          <p:cNvPr id="5" name="TextBox 4">
            <a:extLst>
              <a:ext uri="{FF2B5EF4-FFF2-40B4-BE49-F238E27FC236}">
                <a16:creationId xmlns:a16="http://schemas.microsoft.com/office/drawing/2014/main" id="{532DBB44-F5B7-4A76-82F5-2491A144B270}"/>
              </a:ext>
            </a:extLst>
          </p:cNvPr>
          <p:cNvSpPr txBox="1"/>
          <p:nvPr/>
        </p:nvSpPr>
        <p:spPr>
          <a:xfrm>
            <a:off x="791994" y="41703"/>
            <a:ext cx="5039139" cy="461665"/>
          </a:xfrm>
          <a:prstGeom prst="rect">
            <a:avLst/>
          </a:prstGeom>
          <a:noFill/>
        </p:spPr>
        <p:txBody>
          <a:bodyPr wrap="square" rtlCol="0">
            <a:spAutoFit/>
          </a:bodyPr>
          <a:lstStyle/>
          <a:p>
            <a:r>
              <a:rPr lang="lv-LV" b="1" dirty="0">
                <a:latin typeface="Segoe UI Light" panose="020B0502040204020203" pitchFamily="34" charset="0"/>
                <a:cs typeface="Segoe UI Light" panose="020B0502040204020203" pitchFamily="34" charset="0"/>
              </a:rPr>
              <a:t>MAZINĀT</a:t>
            </a:r>
            <a:r>
              <a:rPr lang="lv-LV" sz="2400" b="1" dirty="0">
                <a:latin typeface="Segoe UI Light" panose="020B0502040204020203" pitchFamily="34" charset="0"/>
                <a:cs typeface="Segoe UI Light" panose="020B0502040204020203" pitchFamily="34" charset="0"/>
              </a:rPr>
              <a:t> </a:t>
            </a:r>
            <a:r>
              <a:rPr lang="lv-LV" sz="1600" b="1" dirty="0">
                <a:latin typeface="Segoe UI Light" panose="020B0502040204020203" pitchFamily="34" charset="0"/>
                <a:cs typeface="Segoe UI Light" panose="020B0502040204020203" pitchFamily="34" charset="0"/>
              </a:rPr>
              <a:t>KLIMATA</a:t>
            </a:r>
            <a:r>
              <a:rPr lang="lv-LV" b="1" dirty="0">
                <a:latin typeface="Segoe UI Light" panose="020B0502040204020203" pitchFamily="34" charset="0"/>
                <a:cs typeface="Segoe UI Light" panose="020B0502040204020203" pitchFamily="34" charset="0"/>
              </a:rPr>
              <a:t> PĀRMAIŅAS</a:t>
            </a:r>
            <a:endParaRPr lang="lv-LV" sz="2400" b="1" dirty="0">
              <a:latin typeface="Segoe UI Light" panose="020B0502040204020203" pitchFamily="34" charset="0"/>
              <a:cs typeface="Segoe UI Light" panose="020B0502040204020203" pitchFamily="34" charset="0"/>
            </a:endParaRPr>
          </a:p>
        </p:txBody>
      </p:sp>
      <p:sp>
        <p:nvSpPr>
          <p:cNvPr id="6" name="Rectangle 5">
            <a:extLst>
              <a:ext uri="{FF2B5EF4-FFF2-40B4-BE49-F238E27FC236}">
                <a16:creationId xmlns:a16="http://schemas.microsoft.com/office/drawing/2014/main" id="{43C0C269-6509-444C-B35B-928FA0E706C5}"/>
              </a:ext>
            </a:extLst>
          </p:cNvPr>
          <p:cNvSpPr/>
          <p:nvPr/>
        </p:nvSpPr>
        <p:spPr>
          <a:xfrm>
            <a:off x="846407" y="497767"/>
            <a:ext cx="8211677" cy="843600"/>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b="1" dirty="0">
                <a:latin typeface="Segoe UI Light" panose="020B0502040204020203" pitchFamily="34" charset="0"/>
                <a:cs typeface="Segoe UI Light" panose="020B0502040204020203" pitchFamily="34" charset="0"/>
              </a:rPr>
              <a:t>EK REKOMENDĀCIJA</a:t>
            </a:r>
            <a:r>
              <a:rPr lang="lv-LV" dirty="0">
                <a:latin typeface="Segoe UI Light" panose="020B0502040204020203" pitchFamily="34" charset="0"/>
                <a:cs typeface="Segoe UI Light" panose="020B0502040204020203" pitchFamily="34" charset="0"/>
              </a:rPr>
              <a:t>: </a:t>
            </a:r>
            <a:r>
              <a:rPr lang="lv-LV" sz="1400" b="1" dirty="0">
                <a:latin typeface="+mj-lt"/>
              </a:rPr>
              <a:t>samazināt siltumnīcefekta gāzu un amonjaka emisijas</a:t>
            </a:r>
            <a:r>
              <a:rPr lang="lv-LV" sz="1400" dirty="0">
                <a:latin typeface="+mj-lt"/>
              </a:rPr>
              <a:t>, atbalstot ilgtspējīgu lauksaimniecisko pārvaldību, kā arī ilgtspējīgus dzīvnieku audzēšanas paņēmienus. </a:t>
            </a:r>
            <a:r>
              <a:rPr lang="lv-LV" sz="1400" b="1" dirty="0">
                <a:latin typeface="+mj-lt"/>
              </a:rPr>
              <a:t>Lai mazinātu klimata pārmaiņas un pielāgotos tām</a:t>
            </a:r>
            <a:r>
              <a:rPr lang="lv-LV" sz="1400" dirty="0">
                <a:latin typeface="+mj-lt"/>
              </a:rPr>
              <a:t>, Latvijai galvenokārt būtu jāpievēršas barības vielu pārvaldībai, ilgtspējīgai augsekai, kūdrāju un mitrāju aizsardzībai un attiecīgā gadījumā atjaunošanai, kā arī meliorācijas sistēmu uzlabošanai</a:t>
            </a:r>
            <a:endParaRPr lang="lv-LV" sz="1200" dirty="0">
              <a:latin typeface="+mj-lt"/>
              <a:cs typeface="Segoe UI Light" panose="020B0502040204020203" pitchFamily="34" charset="0"/>
            </a:endParaRPr>
          </a:p>
        </p:txBody>
      </p:sp>
      <p:sp>
        <p:nvSpPr>
          <p:cNvPr id="7" name="Rectangle 6">
            <a:extLst>
              <a:ext uri="{FF2B5EF4-FFF2-40B4-BE49-F238E27FC236}">
                <a16:creationId xmlns:a16="http://schemas.microsoft.com/office/drawing/2014/main" id="{16758D2E-7113-44F3-9E16-87973B52CEE1}"/>
              </a:ext>
            </a:extLst>
          </p:cNvPr>
          <p:cNvSpPr/>
          <p:nvPr/>
        </p:nvSpPr>
        <p:spPr>
          <a:xfrm>
            <a:off x="344031" y="1415886"/>
            <a:ext cx="8659639" cy="738664"/>
          </a:xfrm>
          <a:prstGeom prst="rect">
            <a:avLst/>
          </a:prstGeom>
          <a:ln>
            <a:solidFill>
              <a:srgbClr val="002060"/>
            </a:solidFill>
            <a:prstDash val="lgDash"/>
          </a:ln>
        </p:spPr>
        <p:txBody>
          <a:bodyPr wrap="square">
            <a:spAutoFit/>
          </a:bodyPr>
          <a:lstStyle/>
          <a:p>
            <a:pPr algn="just"/>
            <a:r>
              <a:rPr lang="lv-LV" sz="14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Jāsamazina lauksaimniecības radītās SEG emisijas, tostarp pārstājot apart kūdrāju (organiskās) augsnes;</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Jāsamazina amonjaka emisijas, lai uzlabotu gaisa kvalitāti;</a:t>
            </a:r>
          </a:p>
        </p:txBody>
      </p:sp>
      <p:sp>
        <p:nvSpPr>
          <p:cNvPr id="9" name="Rectangle 8">
            <a:extLst>
              <a:ext uri="{FF2B5EF4-FFF2-40B4-BE49-F238E27FC236}">
                <a16:creationId xmlns:a16="http://schemas.microsoft.com/office/drawing/2014/main" id="{469D6923-57E4-4431-B87C-8BC0DAFC25B8}"/>
              </a:ext>
            </a:extLst>
          </p:cNvPr>
          <p:cNvSpPr/>
          <p:nvPr/>
        </p:nvSpPr>
        <p:spPr>
          <a:xfrm>
            <a:off x="709143" y="2643360"/>
            <a:ext cx="8348942" cy="1026578"/>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sz="1600" b="1" dirty="0">
                <a:latin typeface="Segoe UI Light" panose="020B0502040204020203" pitchFamily="34" charset="0"/>
                <a:cs typeface="Segoe UI Light" panose="020B0502040204020203" pitchFamily="34" charset="0"/>
              </a:rPr>
              <a:t>EK REKOMENDĀCIJA</a:t>
            </a:r>
            <a:r>
              <a:rPr lang="lv-LV" sz="1600" dirty="0">
                <a:latin typeface="Segoe UI Light" panose="020B0502040204020203" pitchFamily="34" charset="0"/>
                <a:cs typeface="Segoe UI Light" panose="020B0502040204020203" pitchFamily="34" charset="0"/>
              </a:rPr>
              <a:t>: </a:t>
            </a:r>
            <a:r>
              <a:rPr lang="lv-LV" sz="1200" b="1" dirty="0">
                <a:latin typeface="Segoe UI Light" panose="020B0502040204020203" pitchFamily="34" charset="0"/>
                <a:cs typeface="Segoe UI Light" panose="020B0502040204020203" pitchFamily="34" charset="0"/>
              </a:rPr>
              <a:t>uzlabot barības vielu pārvaldību</a:t>
            </a:r>
            <a:r>
              <a:rPr lang="lv-LV" sz="1200" dirty="0">
                <a:latin typeface="Segoe UI Light" panose="020B0502040204020203" pitchFamily="34" charset="0"/>
                <a:cs typeface="Segoe UI Light" panose="020B0502040204020203" pitchFamily="34" charset="0"/>
              </a:rPr>
              <a:t>, izmantojot pielāgotus emisiju mazināšanas pasākumus, piemēram, kūtsmēslu apsaimniekošanas sistēmas un precīzo lauksaimniecību, un tādā veidā </a:t>
            </a:r>
            <a:r>
              <a:rPr lang="lv-LV" sz="1200" b="1" dirty="0">
                <a:latin typeface="Segoe UI Light" panose="020B0502040204020203" pitchFamily="34" charset="0"/>
                <a:cs typeface="Segoe UI Light" panose="020B0502040204020203" pitchFamily="34" charset="0"/>
              </a:rPr>
              <a:t>palīdzēt sasniegt zaļajā kursā nospraustos barības vielu zuduma samazināšanas </a:t>
            </a:r>
            <a:r>
              <a:rPr lang="lv-LV" sz="1200" b="1" dirty="0" err="1">
                <a:latin typeface="Segoe UI Light" panose="020B0502040204020203" pitchFamily="34" charset="0"/>
                <a:cs typeface="Segoe UI Light" panose="020B0502040204020203" pitchFamily="34" charset="0"/>
              </a:rPr>
              <a:t>mērķrādītājus</a:t>
            </a:r>
            <a:r>
              <a:rPr lang="lv-LV" sz="1200" b="1" dirty="0">
                <a:latin typeface="Segoe UI Light" panose="020B0502040204020203" pitchFamily="34" charset="0"/>
                <a:cs typeface="Segoe UI Light" panose="020B0502040204020203" pitchFamily="34" charset="0"/>
              </a:rPr>
              <a:t> </a:t>
            </a:r>
            <a:r>
              <a:rPr lang="lv-LV" sz="1200" dirty="0">
                <a:latin typeface="Segoe UI Light" panose="020B0502040204020203" pitchFamily="34" charset="0"/>
                <a:cs typeface="Segoe UI Light" panose="020B0502040204020203" pitchFamily="34" charset="0"/>
              </a:rPr>
              <a:t>un </a:t>
            </a:r>
            <a:r>
              <a:rPr lang="lv-LV" sz="1200" b="1" dirty="0">
                <a:latin typeface="Segoe UI Light" panose="020B0502040204020203" pitchFamily="34" charset="0"/>
                <a:cs typeface="Segoe UI Light" panose="020B0502040204020203" pitchFamily="34" charset="0"/>
              </a:rPr>
              <a:t>uzlabot arī ūdens kvalitāti</a:t>
            </a:r>
            <a:r>
              <a:rPr lang="lv-LV" sz="1200" dirty="0">
                <a:latin typeface="Segoe UI Light" panose="020B0502040204020203" pitchFamily="34" charset="0"/>
                <a:cs typeface="Segoe UI Light" panose="020B0502040204020203" pitchFamily="34" charset="0"/>
              </a:rPr>
              <a:t>; </a:t>
            </a:r>
          </a:p>
          <a:p>
            <a:r>
              <a:rPr lang="lv-LV" sz="1200" b="1" dirty="0">
                <a:latin typeface="Segoe UI Light" panose="020B0502040204020203" pitchFamily="34" charset="0"/>
                <a:cs typeface="Segoe UI Light" panose="020B0502040204020203" pitchFamily="34" charset="0"/>
              </a:rPr>
              <a:t>palīdzēt sasniegt zaļajā kursā izvirzītos bioloģiskās lauksaimniecības </a:t>
            </a:r>
            <a:r>
              <a:rPr lang="lv-LV" sz="1200" b="1" dirty="0" err="1">
                <a:latin typeface="Segoe UI Light" panose="020B0502040204020203" pitchFamily="34" charset="0"/>
                <a:cs typeface="Segoe UI Light" panose="020B0502040204020203" pitchFamily="34" charset="0"/>
              </a:rPr>
              <a:t>mērķrādītājus</a:t>
            </a:r>
            <a:r>
              <a:rPr lang="lv-LV" sz="1200" dirty="0">
                <a:latin typeface="Segoe UI Light" panose="020B0502040204020203" pitchFamily="34" charset="0"/>
                <a:cs typeface="Segoe UI Light" panose="020B0502040204020203" pitchFamily="34" charset="0"/>
              </a:rPr>
              <a:t>, turpinot atbalstīt pāreju uz bioloģisko lauksaimniecību un tās uzturēšanu</a:t>
            </a:r>
          </a:p>
        </p:txBody>
      </p:sp>
      <p:sp>
        <p:nvSpPr>
          <p:cNvPr id="10" name="Rectangle 9">
            <a:extLst>
              <a:ext uri="{FF2B5EF4-FFF2-40B4-BE49-F238E27FC236}">
                <a16:creationId xmlns:a16="http://schemas.microsoft.com/office/drawing/2014/main" id="{C586A26F-CF52-49BA-96FF-B3260213713E}"/>
              </a:ext>
            </a:extLst>
          </p:cNvPr>
          <p:cNvSpPr/>
          <p:nvPr/>
        </p:nvSpPr>
        <p:spPr>
          <a:xfrm>
            <a:off x="344031" y="3747804"/>
            <a:ext cx="8578157" cy="954107"/>
          </a:xfrm>
          <a:prstGeom prst="rect">
            <a:avLst/>
          </a:prstGeom>
          <a:ln>
            <a:solidFill>
              <a:srgbClr val="002060"/>
            </a:solidFill>
            <a:prstDash val="lgDash"/>
          </a:ln>
        </p:spPr>
        <p:txBody>
          <a:bodyPr wrap="square">
            <a:spAutoFit/>
          </a:bodyPr>
          <a:lstStyle/>
          <a:p>
            <a:pPr algn="just"/>
            <a:r>
              <a:rPr lang="lv-LV" sz="14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Jāsamazina amonjaka emisijas, lai uzlabotu gaisa kvalitāti;</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Ūdens kvalitāte uzlabojama, samazinot lauksaimniecības, tostarp barības vielu noplūdes radīto piesārņojumu;</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Nepieciešami augsnes kvalitāti uzlabojoši pasākumi;</a:t>
            </a:r>
            <a:endParaRPr lang="lv-LV" sz="1400" b="1" dirty="0">
              <a:latin typeface="Segoe UI Light" panose="020B0502040204020203" pitchFamily="34" charset="0"/>
              <a:cs typeface="Segoe UI Light" panose="020B0502040204020203" pitchFamily="34" charset="0"/>
            </a:endParaRPr>
          </a:p>
        </p:txBody>
      </p:sp>
      <p:sp>
        <p:nvSpPr>
          <p:cNvPr id="11" name="TextBox 10">
            <a:extLst>
              <a:ext uri="{FF2B5EF4-FFF2-40B4-BE49-F238E27FC236}">
                <a16:creationId xmlns:a16="http://schemas.microsoft.com/office/drawing/2014/main" id="{48009947-09CE-4993-9751-A37ECDBEDF23}"/>
              </a:ext>
            </a:extLst>
          </p:cNvPr>
          <p:cNvSpPr txBox="1"/>
          <p:nvPr/>
        </p:nvSpPr>
        <p:spPr>
          <a:xfrm>
            <a:off x="791994" y="2243250"/>
            <a:ext cx="3980636" cy="400110"/>
          </a:xfrm>
          <a:prstGeom prst="rect">
            <a:avLst/>
          </a:prstGeom>
          <a:noFill/>
        </p:spPr>
        <p:txBody>
          <a:bodyPr wrap="square" rtlCol="0">
            <a:spAutoFit/>
          </a:bodyPr>
          <a:lstStyle/>
          <a:p>
            <a:r>
              <a:rPr lang="lv-LV" sz="2000" b="1" dirty="0">
                <a:latin typeface="Segoe UI Light" panose="020B0502040204020203" pitchFamily="34" charset="0"/>
                <a:cs typeface="Segoe UI Light" panose="020B0502040204020203" pitchFamily="34" charset="0"/>
              </a:rPr>
              <a:t>VIDRŪPE</a:t>
            </a:r>
          </a:p>
        </p:txBody>
      </p:sp>
      <p:pic>
        <p:nvPicPr>
          <p:cNvPr id="12" name="Attēls 6">
            <a:extLst>
              <a:ext uri="{FF2B5EF4-FFF2-40B4-BE49-F238E27FC236}">
                <a16:creationId xmlns:a16="http://schemas.microsoft.com/office/drawing/2014/main" id="{04614D7F-BD63-47B8-8062-F2D1449AD7AC}"/>
              </a:ext>
            </a:extLst>
          </p:cNvPr>
          <p:cNvPicPr>
            <a:picLocks noChangeAspect="1"/>
          </p:cNvPicPr>
          <p:nvPr/>
        </p:nvPicPr>
        <p:blipFill>
          <a:blip r:embed="rId3"/>
          <a:stretch>
            <a:fillRect/>
          </a:stretch>
        </p:blipFill>
        <p:spPr>
          <a:xfrm>
            <a:off x="141264" y="2189358"/>
            <a:ext cx="567878" cy="618582"/>
          </a:xfrm>
          <a:prstGeom prst="rect">
            <a:avLst/>
          </a:prstGeom>
        </p:spPr>
      </p:pic>
      <p:sp>
        <p:nvSpPr>
          <p:cNvPr id="13" name="TextBox 12">
            <a:extLst>
              <a:ext uri="{FF2B5EF4-FFF2-40B4-BE49-F238E27FC236}">
                <a16:creationId xmlns:a16="http://schemas.microsoft.com/office/drawing/2014/main" id="{F688E778-0CEC-4A4A-B893-26FCA1896208}"/>
              </a:ext>
            </a:extLst>
          </p:cNvPr>
          <p:cNvSpPr txBox="1"/>
          <p:nvPr/>
        </p:nvSpPr>
        <p:spPr>
          <a:xfrm>
            <a:off x="709142" y="4841070"/>
            <a:ext cx="5990505" cy="400110"/>
          </a:xfrm>
          <a:prstGeom prst="rect">
            <a:avLst/>
          </a:prstGeom>
          <a:noFill/>
        </p:spPr>
        <p:txBody>
          <a:bodyPr wrap="square" rtlCol="0">
            <a:spAutoFit/>
          </a:bodyPr>
          <a:lstStyle/>
          <a:p>
            <a:r>
              <a:rPr lang="lv-LV" sz="2000" b="1" dirty="0">
                <a:latin typeface="Segoe UI Light" panose="020B0502040204020203" pitchFamily="34" charset="0"/>
                <a:cs typeface="Segoe UI Light" panose="020B0502040204020203" pitchFamily="34" charset="0"/>
              </a:rPr>
              <a:t>SAGLABĀT AINAVAS UN BIOLOĢISKO DAUDZVEIDĪBU</a:t>
            </a:r>
          </a:p>
        </p:txBody>
      </p:sp>
      <p:pic>
        <p:nvPicPr>
          <p:cNvPr id="14" name="Attēls 10">
            <a:extLst>
              <a:ext uri="{FF2B5EF4-FFF2-40B4-BE49-F238E27FC236}">
                <a16:creationId xmlns:a16="http://schemas.microsoft.com/office/drawing/2014/main" id="{6782A681-5574-4EA5-B6CD-B6D0D60CD2ED}"/>
              </a:ext>
            </a:extLst>
          </p:cNvPr>
          <p:cNvPicPr>
            <a:picLocks noChangeAspect="1"/>
          </p:cNvPicPr>
          <p:nvPr/>
        </p:nvPicPr>
        <p:blipFill>
          <a:blip r:embed="rId4"/>
          <a:stretch>
            <a:fillRect/>
          </a:stretch>
        </p:blipFill>
        <p:spPr>
          <a:xfrm>
            <a:off x="47117" y="4754782"/>
            <a:ext cx="593828" cy="682625"/>
          </a:xfrm>
          <a:prstGeom prst="rect">
            <a:avLst/>
          </a:prstGeom>
        </p:spPr>
      </p:pic>
      <p:sp>
        <p:nvSpPr>
          <p:cNvPr id="15" name="Rectangle 14">
            <a:extLst>
              <a:ext uri="{FF2B5EF4-FFF2-40B4-BE49-F238E27FC236}">
                <a16:creationId xmlns:a16="http://schemas.microsoft.com/office/drawing/2014/main" id="{1997639D-ABED-4546-A60F-5624DFD006A7}"/>
              </a:ext>
            </a:extLst>
          </p:cNvPr>
          <p:cNvSpPr/>
          <p:nvPr/>
        </p:nvSpPr>
        <p:spPr>
          <a:xfrm>
            <a:off x="758108" y="5204026"/>
            <a:ext cx="8299976" cy="825582"/>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just"/>
            <a:r>
              <a:rPr lang="lv-LV" sz="1400" b="1" dirty="0">
                <a:latin typeface="Segoe UI Light" panose="020B0502040204020203" pitchFamily="34" charset="0"/>
                <a:cs typeface="Segoe UI Light" panose="020B0502040204020203" pitchFamily="34" charset="0"/>
              </a:rPr>
              <a:t>EK REKOMENDĀCIJA</a:t>
            </a:r>
            <a:r>
              <a:rPr lang="lv-LV" sz="1400" dirty="0">
                <a:latin typeface="Segoe UI Light" panose="020B0502040204020203" pitchFamily="34" charset="0"/>
                <a:cs typeface="Segoe UI Light" panose="020B0502040204020203" pitchFamily="34" charset="0"/>
              </a:rPr>
              <a:t>: palīdzēt sasniegt </a:t>
            </a:r>
            <a:r>
              <a:rPr lang="lv-LV" sz="1400" b="1" dirty="0">
                <a:latin typeface="Segoe UI Light" panose="020B0502040204020203" pitchFamily="34" charset="0"/>
                <a:cs typeface="Segoe UI Light" panose="020B0502040204020203" pitchFamily="34" charset="0"/>
              </a:rPr>
              <a:t>zaļā kursa </a:t>
            </a:r>
            <a:r>
              <a:rPr lang="lv-LV" sz="1400" b="1" dirty="0" err="1">
                <a:latin typeface="Segoe UI Light" panose="020B0502040204020203" pitchFamily="34" charset="0"/>
                <a:cs typeface="Segoe UI Light" panose="020B0502040204020203" pitchFamily="34" charset="0"/>
              </a:rPr>
              <a:t>mērķrādītājus</a:t>
            </a:r>
            <a:r>
              <a:rPr lang="lv-LV" sz="1400" b="1" dirty="0">
                <a:latin typeface="Segoe UI Light" panose="020B0502040204020203" pitchFamily="34" charset="0"/>
                <a:cs typeface="Segoe UI Light" panose="020B0502040204020203" pitchFamily="34" charset="0"/>
              </a:rPr>
              <a:t>, kas attiecas uz daudzveidības ziņā augstvērtīgiem ainavas elementiem</a:t>
            </a:r>
            <a:r>
              <a:rPr lang="lv-LV" sz="1400" dirty="0">
                <a:latin typeface="Segoe UI Light" panose="020B0502040204020203" pitchFamily="34" charset="0"/>
                <a:cs typeface="Segoe UI Light" panose="020B0502040204020203" pitchFamily="34" charset="0"/>
              </a:rPr>
              <a:t>; </a:t>
            </a:r>
            <a:r>
              <a:rPr lang="lv-LV" sz="1400" b="1" dirty="0">
                <a:latin typeface="Segoe UI Light" panose="020B0502040204020203" pitchFamily="34" charset="0"/>
                <a:cs typeface="Segoe UI Light" panose="020B0502040204020203" pitchFamily="34" charset="0"/>
              </a:rPr>
              <a:t>veicināt bioloģiski augstvērtīgu zālāju efektīvu apsaimniekošanu; veicināt meža aizsardzību un meža ekosistēmu atjaunošanu</a:t>
            </a:r>
            <a:r>
              <a:rPr lang="lv-LV" sz="1400" dirty="0">
                <a:latin typeface="Segoe UI Light" panose="020B0502040204020203" pitchFamily="34" charset="0"/>
                <a:cs typeface="Segoe UI Light" panose="020B0502040204020203" pitchFamily="34" charset="0"/>
              </a:rPr>
              <a:t>, lai sasniegtu ar mežiem saistīto dzīvotņu un sugu labu stāvokli un tādējādi vairotu biodaudzveidību</a:t>
            </a:r>
          </a:p>
        </p:txBody>
      </p:sp>
      <p:sp>
        <p:nvSpPr>
          <p:cNvPr id="16" name="Rectangle 15">
            <a:extLst>
              <a:ext uri="{FF2B5EF4-FFF2-40B4-BE49-F238E27FC236}">
                <a16:creationId xmlns:a16="http://schemas.microsoft.com/office/drawing/2014/main" id="{162D5ADA-F922-48A9-8CFB-F44C7949E93E}"/>
              </a:ext>
            </a:extLst>
          </p:cNvPr>
          <p:cNvSpPr/>
          <p:nvPr/>
        </p:nvSpPr>
        <p:spPr>
          <a:xfrm>
            <a:off x="344030" y="6086655"/>
            <a:ext cx="8659639" cy="738664"/>
          </a:xfrm>
          <a:prstGeom prst="rect">
            <a:avLst/>
          </a:prstGeom>
          <a:ln>
            <a:solidFill>
              <a:srgbClr val="002060"/>
            </a:solidFill>
            <a:prstDash val="lgDash"/>
          </a:ln>
        </p:spPr>
        <p:txBody>
          <a:bodyPr wrap="square">
            <a:spAutoFit/>
          </a:bodyPr>
          <a:lstStyle/>
          <a:p>
            <a:pPr algn="just"/>
            <a:r>
              <a:rPr lang="lv-LV" sz="14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ES nozīmes aizsargājamo biotopu stāvoklis - nelabvēlīgs;</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Lauku putnu sugu populācija samazinās;</a:t>
            </a:r>
          </a:p>
        </p:txBody>
      </p:sp>
      <p:sp>
        <p:nvSpPr>
          <p:cNvPr id="17" name="Rectangle 16">
            <a:extLst>
              <a:ext uri="{FF2B5EF4-FFF2-40B4-BE49-F238E27FC236}">
                <a16:creationId xmlns:a16="http://schemas.microsoft.com/office/drawing/2014/main" id="{D266502D-1B85-4CEC-9B78-040BA27998CB}"/>
              </a:ext>
            </a:extLst>
          </p:cNvPr>
          <p:cNvSpPr/>
          <p:nvPr/>
        </p:nvSpPr>
        <p:spPr>
          <a:xfrm>
            <a:off x="5326444" y="6455987"/>
            <a:ext cx="3677225" cy="307777"/>
          </a:xfrm>
          <a:prstGeom prst="rect">
            <a:avLst/>
          </a:prstGeom>
        </p:spPr>
        <p:txBody>
          <a:bodyPr wrap="none">
            <a:spAutoFit/>
          </a:bodyPr>
          <a:lstStyle/>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Novērojams ainavas homogenizācijas risks;</a:t>
            </a:r>
          </a:p>
        </p:txBody>
      </p:sp>
    </p:spTree>
    <p:extLst>
      <p:ext uri="{BB962C8B-B14F-4D97-AF65-F5344CB8AC3E}">
        <p14:creationId xmlns:p14="http://schemas.microsoft.com/office/powerpoint/2010/main" val="3344689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A521CD2-59E7-4718-96BC-2F89EBAA7473}"/>
              </a:ext>
            </a:extLst>
          </p:cNvPr>
          <p:cNvSpPr/>
          <p:nvPr/>
        </p:nvSpPr>
        <p:spPr>
          <a:xfrm>
            <a:off x="713232" y="43720"/>
            <a:ext cx="7571232" cy="400110"/>
          </a:xfrm>
          <a:prstGeom prst="rect">
            <a:avLst/>
          </a:prstGeom>
        </p:spPr>
        <p:txBody>
          <a:bodyPr wrap="square">
            <a:spAutoFit/>
          </a:bodyPr>
          <a:lstStyle/>
          <a:p>
            <a:r>
              <a:rPr lang="lv-LV" sz="2000" b="1" dirty="0">
                <a:latin typeface="Segoe UI Light" panose="020B0502040204020203" pitchFamily="34" charset="0"/>
                <a:ea typeface="Calibri" panose="020F0502020204030204" pitchFamily="34" charset="0"/>
                <a:cs typeface="Segoe UI Light" panose="020B0502040204020203" pitchFamily="34" charset="0"/>
              </a:rPr>
              <a:t>EKOSHĒMU PASĀKUMU INDIKATĪVAIS FINANSĒJUMS 2023-2027</a:t>
            </a:r>
            <a:r>
              <a:rPr lang="lv-LV" sz="2000" b="1" dirty="0">
                <a:highlight>
                  <a:srgbClr val="FFFF00"/>
                </a:highlight>
                <a:latin typeface="Segoe UI Light" panose="020B0502040204020203" pitchFamily="34" charset="0"/>
                <a:ea typeface="Calibri" panose="020F0502020204030204" pitchFamily="34" charset="0"/>
                <a:cs typeface="Segoe UI Light" panose="020B0502040204020203" pitchFamily="34" charset="0"/>
              </a:rPr>
              <a:t>+</a:t>
            </a:r>
            <a:endParaRPr lang="lv-LV" sz="2000" b="1" dirty="0">
              <a:highlight>
                <a:srgbClr val="FFFF00"/>
              </a:highlight>
              <a:latin typeface="Segoe UI Light" panose="020B0502040204020203" pitchFamily="34" charset="0"/>
              <a:cs typeface="Segoe UI Light" panose="020B0502040204020203" pitchFamily="34" charset="0"/>
            </a:endParaRPr>
          </a:p>
        </p:txBody>
      </p:sp>
      <p:graphicFrame>
        <p:nvGraphicFramePr>
          <p:cNvPr id="3" name="Table 2">
            <a:extLst>
              <a:ext uri="{FF2B5EF4-FFF2-40B4-BE49-F238E27FC236}">
                <a16:creationId xmlns:a16="http://schemas.microsoft.com/office/drawing/2014/main" id="{50C8213F-F766-4483-AF1A-7B923BBFBB1C}"/>
              </a:ext>
            </a:extLst>
          </p:cNvPr>
          <p:cNvGraphicFramePr>
            <a:graphicFrameLocks noGrp="1"/>
          </p:cNvGraphicFramePr>
          <p:nvPr>
            <p:extLst>
              <p:ext uri="{D42A27DB-BD31-4B8C-83A1-F6EECF244321}">
                <p14:modId xmlns:p14="http://schemas.microsoft.com/office/powerpoint/2010/main" val="2985371010"/>
              </p:ext>
            </p:extLst>
          </p:nvPr>
        </p:nvGraphicFramePr>
        <p:xfrm>
          <a:off x="260402" y="683489"/>
          <a:ext cx="8623196" cy="5948216"/>
        </p:xfrm>
        <a:graphic>
          <a:graphicData uri="http://schemas.openxmlformats.org/drawingml/2006/table">
            <a:tbl>
              <a:tblPr firstRow="1" firstCol="1" bandRow="1"/>
              <a:tblGrid>
                <a:gridCol w="4667872">
                  <a:extLst>
                    <a:ext uri="{9D8B030D-6E8A-4147-A177-3AD203B41FA5}">
                      <a16:colId xmlns:a16="http://schemas.microsoft.com/office/drawing/2014/main" val="141594975"/>
                    </a:ext>
                  </a:extLst>
                </a:gridCol>
                <a:gridCol w="1317034">
                  <a:extLst>
                    <a:ext uri="{9D8B030D-6E8A-4147-A177-3AD203B41FA5}">
                      <a16:colId xmlns:a16="http://schemas.microsoft.com/office/drawing/2014/main" val="3295144153"/>
                    </a:ext>
                  </a:extLst>
                </a:gridCol>
                <a:gridCol w="1316190">
                  <a:extLst>
                    <a:ext uri="{9D8B030D-6E8A-4147-A177-3AD203B41FA5}">
                      <a16:colId xmlns:a16="http://schemas.microsoft.com/office/drawing/2014/main" val="538818241"/>
                    </a:ext>
                  </a:extLst>
                </a:gridCol>
                <a:gridCol w="1322100">
                  <a:extLst>
                    <a:ext uri="{9D8B030D-6E8A-4147-A177-3AD203B41FA5}">
                      <a16:colId xmlns:a16="http://schemas.microsoft.com/office/drawing/2014/main" val="1533207319"/>
                    </a:ext>
                  </a:extLst>
                </a:gridCol>
              </a:tblGrid>
              <a:tr h="521489">
                <a:tc>
                  <a:txBody>
                    <a:bodyPr/>
                    <a:lstStyle/>
                    <a:p>
                      <a:pPr algn="ctr">
                        <a:lnSpc>
                          <a:spcPct val="107000"/>
                        </a:lnSpc>
                        <a:spcAft>
                          <a:spcPts val="0"/>
                        </a:spcAft>
                      </a:pPr>
                      <a:r>
                        <a:rPr lang="lv-LV" sz="1400" b="1" dirty="0">
                          <a:effectLst/>
                          <a:latin typeface="Calibri Light" panose="020F0302020204030204" pitchFamily="34" charset="0"/>
                          <a:ea typeface="Times New Roman" panose="02020603050405020304" pitchFamily="18" charset="0"/>
                          <a:cs typeface="Calibri Light" panose="020F0302020204030204" pitchFamily="34" charset="0"/>
                        </a:rPr>
                        <a:t>Eko-shēmas pasākums</a:t>
                      </a:r>
                    </a:p>
                    <a:p>
                      <a:pPr algn="ctr">
                        <a:lnSpc>
                          <a:spcPct val="107000"/>
                        </a:lnSpc>
                        <a:spcAft>
                          <a:spcPts val="0"/>
                        </a:spcAft>
                      </a:pPr>
                      <a:r>
                        <a:rPr lang="lv-LV" sz="1400" b="1" dirty="0">
                          <a:effectLst/>
                          <a:highlight>
                            <a:srgbClr val="FFFF00"/>
                          </a:highlight>
                          <a:latin typeface="Calibri Light" panose="020F0302020204030204" pitchFamily="34" charset="0"/>
                          <a:ea typeface="Calibri" panose="020F0502020204030204" pitchFamily="34" charset="0"/>
                          <a:cs typeface="Calibri Light" panose="020F0302020204030204" pitchFamily="34" charset="0"/>
                        </a:rPr>
                        <a:t>Ieviest diferencētus</a:t>
                      </a:r>
                      <a:endParaRPr lang="lv-LV" sz="1400" dirty="0">
                        <a:effectLst/>
                        <a:highlight>
                          <a:srgbClr val="FFFF00"/>
                        </a:highligh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b="1">
                          <a:effectLst/>
                          <a:latin typeface="Calibri Light" panose="020F0302020204030204" pitchFamily="34" charset="0"/>
                          <a:ea typeface="Times New Roman" panose="02020603050405020304" pitchFamily="18" charset="0"/>
                          <a:cs typeface="Calibri Light" panose="020F0302020204030204" pitchFamily="34" charset="0"/>
                        </a:rPr>
                        <a:t>Likme, EUR/ha</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b="1">
                          <a:effectLst/>
                          <a:latin typeface="Calibri Light" panose="020F0302020204030204" pitchFamily="34" charset="0"/>
                          <a:ea typeface="Times New Roman" panose="02020603050405020304" pitchFamily="18" charset="0"/>
                          <a:cs typeface="Calibri Light" panose="020F0302020204030204" pitchFamily="34" charset="0"/>
                        </a:rPr>
                        <a:t>Sasniedzamais rādītājs gadā</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b="1">
                          <a:effectLst/>
                          <a:latin typeface="Calibri Light" panose="020F0302020204030204" pitchFamily="34" charset="0"/>
                          <a:ea typeface="Times New Roman" panose="02020603050405020304" pitchFamily="18" charset="0"/>
                          <a:cs typeface="Calibri Light" panose="020F0302020204030204" pitchFamily="34" charset="0"/>
                        </a:rPr>
                        <a:t>Finansējums periodā, EUR</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0851657"/>
                  </a:ext>
                </a:extLst>
              </a:tr>
              <a:tr h="311523">
                <a:tc>
                  <a:txBody>
                    <a:bodyPr/>
                    <a:lstStyle/>
                    <a:p>
                      <a:pPr>
                        <a:lnSpc>
                          <a:spcPct val="107000"/>
                        </a:lnSpc>
                        <a:spcAft>
                          <a:spcPts val="0"/>
                        </a:spcAft>
                      </a:pPr>
                      <a:r>
                        <a:rPr lang="lv-LV" sz="1400" b="1" dirty="0">
                          <a:effectLst/>
                          <a:latin typeface="Calibri Light" panose="020F0302020204030204" pitchFamily="34" charset="0"/>
                          <a:ea typeface="Calibri" panose="020F0502020204030204" pitchFamily="34" charset="0"/>
                          <a:cs typeface="Calibri Light" panose="020F0302020204030204" pitchFamily="34" charset="0"/>
                        </a:rPr>
                        <a:t>Izlīdzināts saimniecības maksājums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850 000 ha </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212 500 000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6957770"/>
                  </a:ext>
                </a:extLst>
              </a:tr>
              <a:tr h="311523">
                <a:tc>
                  <a:txBody>
                    <a:bodyPr/>
                    <a:lstStyle/>
                    <a:p>
                      <a:pPr>
                        <a:lnSpc>
                          <a:spcPct val="107000"/>
                        </a:lnSpc>
                        <a:spcAft>
                          <a:spcPts val="0"/>
                        </a:spcAft>
                      </a:pPr>
                      <a:r>
                        <a:rPr lang="lv-LV" sz="1400" b="1" dirty="0">
                          <a:effectLst/>
                          <a:latin typeface="Calibri Light" panose="020F0302020204030204" pitchFamily="34" charset="0"/>
                          <a:ea typeface="Calibri" panose="020F0502020204030204" pitchFamily="34" charset="0"/>
                          <a:cs typeface="Calibri Light" panose="020F0302020204030204" pitchFamily="34" charset="0"/>
                        </a:rPr>
                        <a:t>Zaļo platību kopums</a:t>
                      </a:r>
                      <a:r>
                        <a:rPr lang="lv-LV" sz="1400" dirty="0">
                          <a:effectLst/>
                          <a:latin typeface="Calibri Light" panose="020F0302020204030204" pitchFamily="34" charset="0"/>
                          <a:ea typeface="Calibri" panose="020F0502020204030204" pitchFamily="34" charset="0"/>
                          <a:cs typeface="Calibri Light" panose="020F0302020204030204" pitchFamily="34" charset="0"/>
                        </a:rPr>
                        <a:t>, t.sk.: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lv-LV" sz="1400">
                        <a:effectLst/>
                        <a:latin typeface="Calibri Light" panose="020F03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333 720 ha</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116 061 841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8122794"/>
                  </a:ext>
                </a:extLst>
              </a:tr>
              <a:tr h="521489">
                <a:tc>
                  <a:txBody>
                    <a:bodyPr/>
                    <a:lstStyle/>
                    <a:p>
                      <a:pPr marL="342900" lvl="0" indent="-342900">
                        <a:lnSpc>
                          <a:spcPct val="107000"/>
                        </a:lnSpc>
                        <a:spcAft>
                          <a:spcPts val="0"/>
                        </a:spcAft>
                        <a:buFont typeface="Symbol" panose="05050102010706020507" pitchFamily="18" charset="2"/>
                        <a:buChar char=""/>
                      </a:pPr>
                      <a:r>
                        <a:rPr lang="lv-LV" sz="1400" dirty="0">
                          <a:effectLst/>
                          <a:latin typeface="Calibri Light" panose="020F0302020204030204" pitchFamily="34" charset="0"/>
                          <a:ea typeface="Calibri" panose="020F0502020204030204" pitchFamily="34" charset="0"/>
                          <a:cs typeface="Calibri Light" panose="020F0302020204030204" pitchFamily="34" charset="0"/>
                        </a:rPr>
                        <a:t>slāpekli piesaistoši kultūraugi, tostarp pākšaugi, nektāraugi, zaļmēslojuma augi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112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130 851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73 276 801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6354578"/>
                  </a:ext>
                </a:extLst>
              </a:tr>
              <a:tr h="311523">
                <a:tc>
                  <a:txBody>
                    <a:bodyPr/>
                    <a:lstStyle/>
                    <a:p>
                      <a:pPr marL="342900" lvl="0" indent="-342900">
                        <a:lnSpc>
                          <a:spcPct val="107000"/>
                        </a:lnSpc>
                        <a:spcAft>
                          <a:spcPts val="0"/>
                        </a:spcAft>
                        <a:buFont typeface="Symbol" panose="05050102010706020507" pitchFamily="18" charset="2"/>
                        <a:buChar char=""/>
                      </a:pPr>
                      <a:r>
                        <a:rPr lang="lv-LV" sz="1400">
                          <a:effectLst/>
                          <a:latin typeface="Calibri Light" panose="020F0302020204030204" pitchFamily="34" charset="0"/>
                          <a:ea typeface="Calibri" panose="020F0502020204030204" pitchFamily="34" charset="0"/>
                          <a:cs typeface="Calibri Light" panose="020F0302020204030204" pitchFamily="34" charset="0"/>
                        </a:rPr>
                        <a:t>starpkultūras un zālāji pasējā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92 797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27 374 994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1420905"/>
                  </a:ext>
                </a:extLst>
              </a:tr>
              <a:tr h="311523">
                <a:tc>
                  <a:txBody>
                    <a:bodyPr/>
                    <a:lstStyle/>
                    <a:p>
                      <a:pPr marL="342900" lvl="0" indent="-342900">
                        <a:lnSpc>
                          <a:spcPct val="107000"/>
                        </a:lnSpc>
                        <a:spcAft>
                          <a:spcPts val="0"/>
                        </a:spcAft>
                        <a:buFont typeface="Symbol" panose="05050102010706020507" pitchFamily="18" charset="2"/>
                        <a:buChar char=""/>
                      </a:pPr>
                      <a:r>
                        <a:rPr lang="lv-LV" sz="1400" kern="1200">
                          <a:effectLst/>
                          <a:latin typeface="Calibri Light" panose="020F0302020204030204" pitchFamily="34" charset="0"/>
                          <a:ea typeface="Calibri" panose="020F0502020204030204" pitchFamily="34" charset="0"/>
                          <a:cs typeface="Calibri Light" panose="020F0302020204030204" pitchFamily="34" charset="0"/>
                        </a:rPr>
                        <a:t>rugāju lauks ziemas periodā</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110 072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15 410 046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8887136"/>
                  </a:ext>
                </a:extLst>
              </a:tr>
              <a:tr h="521489">
                <a:tc>
                  <a:txBody>
                    <a:bodyPr/>
                    <a:lstStyle/>
                    <a:p>
                      <a:pPr>
                        <a:lnSpc>
                          <a:spcPct val="107000"/>
                        </a:lnSpc>
                        <a:spcAft>
                          <a:spcPts val="0"/>
                        </a:spcAft>
                      </a:pPr>
                      <a:r>
                        <a:rPr lang="lv-LV" sz="1400" b="1">
                          <a:effectLst/>
                          <a:latin typeface="Calibri Light" panose="020F0302020204030204" pitchFamily="34" charset="0"/>
                          <a:ea typeface="Calibri" panose="020F0502020204030204" pitchFamily="34" charset="0"/>
                          <a:cs typeface="Calibri Light" panose="020F0302020204030204" pitchFamily="34" charset="0"/>
                        </a:rPr>
                        <a:t>Optimāla augsnes pH līmeņa nodrošināšana – pamatkaļķošana ar tauriņziežu audzēšanu</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40 000 ha</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10 000 000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8440402"/>
                  </a:ext>
                </a:extLst>
              </a:tr>
              <a:tr h="311523">
                <a:tc>
                  <a:txBody>
                    <a:bodyPr/>
                    <a:lstStyle/>
                    <a:p>
                      <a:pPr>
                        <a:lnSpc>
                          <a:spcPct val="107000"/>
                        </a:lnSpc>
                        <a:spcAft>
                          <a:spcPts val="0"/>
                        </a:spcAft>
                      </a:pPr>
                      <a:r>
                        <a:rPr lang="lv-LV" sz="1400" b="1">
                          <a:effectLst/>
                          <a:latin typeface="Calibri Light" panose="020F0302020204030204" pitchFamily="34" charset="0"/>
                          <a:ea typeface="Calibri" panose="020F0502020204030204" pitchFamily="34" charset="0"/>
                          <a:cs typeface="Calibri Light" panose="020F0302020204030204" pitchFamily="34" charset="0"/>
                        </a:rPr>
                        <a:t>Minimālā augsnes apstrāde, tiešā sēja rugainē un rindu apstrāde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395 700 ha</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29 677 500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0665471"/>
                  </a:ext>
                </a:extLst>
              </a:tr>
              <a:tr h="311523">
                <a:tc>
                  <a:txBody>
                    <a:bodyPr/>
                    <a:lstStyle/>
                    <a:p>
                      <a:pPr>
                        <a:lnSpc>
                          <a:spcPct val="107000"/>
                        </a:lnSpc>
                        <a:spcAft>
                          <a:spcPts val="0"/>
                        </a:spcAft>
                      </a:pPr>
                      <a:r>
                        <a:rPr lang="lv-LV" sz="1400" b="1" dirty="0">
                          <a:effectLst/>
                          <a:latin typeface="Calibri Light" panose="020F0302020204030204" pitchFamily="34" charset="0"/>
                          <a:ea typeface="Calibri" panose="020F0502020204030204" pitchFamily="34" charset="0"/>
                          <a:cs typeface="Calibri Light" panose="020F0302020204030204" pitchFamily="34" charset="0"/>
                        </a:rPr>
                        <a:t>Precīzā mēslošana un AAL lietošana augkopībā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700 000 ha</a:t>
                      </a:r>
                      <a:r>
                        <a:rPr lang="lv-LV" sz="1400" dirty="0">
                          <a:solidFill>
                            <a:srgbClr val="000000"/>
                          </a:solidFill>
                          <a:effectLst/>
                          <a:highlight>
                            <a:srgbClr val="FFFF00"/>
                          </a:highlight>
                          <a:latin typeface="Calibri Light" panose="020F0302020204030204" pitchFamily="34" charset="0"/>
                          <a:ea typeface="Calibri" panose="020F0502020204030204" pitchFamily="34" charset="0"/>
                          <a:cs typeface="Calibri Light" panose="020F0302020204030204" pitchFamily="34" charset="0"/>
                        </a:rPr>
                        <a:t>?</a:t>
                      </a:r>
                      <a:endParaRPr lang="lv-LV" sz="1400" dirty="0">
                        <a:effectLst/>
                        <a:highlight>
                          <a:srgbClr val="FFFF00"/>
                        </a:highligh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56 000 000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4853624"/>
                  </a:ext>
                </a:extLst>
              </a:tr>
              <a:tr h="521489">
                <a:tc>
                  <a:txBody>
                    <a:bodyPr/>
                    <a:lstStyle/>
                    <a:p>
                      <a:pPr>
                        <a:lnSpc>
                          <a:spcPct val="107000"/>
                        </a:lnSpc>
                        <a:spcAft>
                          <a:spcPts val="0"/>
                        </a:spcAft>
                      </a:pPr>
                      <a:r>
                        <a:rPr lang="lv-LV" sz="1400" b="1" dirty="0">
                          <a:effectLst/>
                          <a:latin typeface="Calibri Light" panose="020F0302020204030204" pitchFamily="34" charset="0"/>
                          <a:ea typeface="Calibri" panose="020F0502020204030204" pitchFamily="34" charset="0"/>
                          <a:cs typeface="Calibri Light" panose="020F0302020204030204" pitchFamily="34" charset="0"/>
                        </a:rPr>
                        <a:t>Ilggadīgo zālāju saglabāšanas veicināšana lopkopības saimniecībās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dirty="0">
                          <a:effectLst/>
                          <a:latin typeface="Calibri Light" panose="020F0302020204030204" pitchFamily="34" charset="0"/>
                          <a:ea typeface="Calibri" panose="020F0502020204030204" pitchFamily="34" charset="0"/>
                          <a:cs typeface="Calibri Light" panose="020F0302020204030204" pitchFamily="34" charset="0"/>
                        </a:rPr>
                        <a:t>50</a:t>
                      </a:r>
                      <a:r>
                        <a:rPr lang="lv-LV" sz="1400" dirty="0">
                          <a:effectLst/>
                          <a:highlight>
                            <a:srgbClr val="FFFF00"/>
                          </a:highlight>
                          <a:latin typeface="Calibri Light" panose="020F0302020204030204" pitchFamily="34" charset="0"/>
                          <a:ea typeface="Calibri" panose="020F0502020204030204" pitchFamily="34" charset="0"/>
                          <a:cs typeface="Calibri Light" panose="020F0302020204030204" pitchFamily="34"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268 562 ha</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67 140 500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0444992"/>
                  </a:ext>
                </a:extLst>
              </a:tr>
              <a:tr h="521489">
                <a:tc>
                  <a:txBody>
                    <a:bodyPr/>
                    <a:lstStyle/>
                    <a:p>
                      <a:pPr>
                        <a:lnSpc>
                          <a:spcPct val="107000"/>
                        </a:lnSpc>
                        <a:spcAft>
                          <a:spcPts val="0"/>
                        </a:spcAft>
                      </a:pPr>
                      <a:r>
                        <a:rPr lang="lv-LV" sz="1400" b="1" dirty="0">
                          <a:effectLst/>
                          <a:latin typeface="Calibri Light" panose="020F0302020204030204" pitchFamily="34" charset="0"/>
                          <a:ea typeface="Calibri" panose="020F0502020204030204" pitchFamily="34" charset="0"/>
                          <a:cs typeface="Calibri Light" panose="020F0302020204030204" pitchFamily="34" charset="0"/>
                        </a:rPr>
                        <a:t>Atbalsts paralēlās ražošanas saimniecībām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dirty="0">
                          <a:effectLst/>
                          <a:latin typeface="Calibri Light" panose="020F0302020204030204" pitchFamily="34" charset="0"/>
                          <a:ea typeface="Calibri" panose="020F0502020204030204" pitchFamily="34" charset="0"/>
                          <a:cs typeface="Calibri Light" panose="020F0302020204030204" pitchFamily="34" charset="0"/>
                        </a:rPr>
                        <a:t>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18 000 ha</a:t>
                      </a:r>
                      <a:endParaRPr lang="lv-LV" sz="14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6 300 000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5499559"/>
                  </a:ext>
                </a:extLst>
              </a:tr>
              <a:tr h="311523">
                <a:tc>
                  <a:txBody>
                    <a:bodyPr/>
                    <a:lstStyle/>
                    <a:p>
                      <a:pPr>
                        <a:lnSpc>
                          <a:spcPct val="107000"/>
                        </a:lnSpc>
                        <a:spcAft>
                          <a:spcPts val="0"/>
                        </a:spcAft>
                      </a:pPr>
                      <a:r>
                        <a:rPr lang="lv-LV" sz="1400" b="1" dirty="0">
                          <a:effectLst/>
                          <a:latin typeface="Calibri Light" panose="020F0302020204030204" pitchFamily="34" charset="0"/>
                          <a:ea typeface="Calibri" panose="020F0502020204030204" pitchFamily="34" charset="0"/>
                          <a:cs typeface="Calibri Light" panose="020F0302020204030204" pitchFamily="34" charset="0"/>
                        </a:rPr>
                        <a:t>Atbalsts par sertificētas sēklas izmantošanu:</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lv-LV" sz="1400">
                        <a:effectLst/>
                        <a:latin typeface="Calibri Light" panose="020F03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kern="1200" dirty="0">
                          <a:solidFill>
                            <a:srgbClr val="000000"/>
                          </a:solidFill>
                          <a:effectLst/>
                          <a:latin typeface="Calibri Light" panose="020F0302020204030204" pitchFamily="34" charset="0"/>
                          <a:ea typeface="+mn-ea"/>
                          <a:cs typeface="Calibri Light" panose="020F0302020204030204" pitchFamily="34" charset="0"/>
                        </a:rPr>
                        <a:t>159 380 </a:t>
                      </a:r>
                      <a:r>
                        <a:rPr lang="lv-LV" sz="1400" kern="12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ha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dirty="0">
                          <a:effectLst/>
                          <a:latin typeface="Calibri Light" panose="020F0302020204030204" pitchFamily="34" charset="0"/>
                          <a:ea typeface="Calibri" panose="020F0502020204030204" pitchFamily="34" charset="0"/>
                          <a:cs typeface="Calibri Light" panose="020F0302020204030204" pitchFamily="34" charset="0"/>
                        </a:rPr>
                        <a:t>18 964 877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2987536"/>
                  </a:ext>
                </a:extLst>
              </a:tr>
              <a:tr h="311523">
                <a:tc>
                  <a:txBody>
                    <a:bodyPr/>
                    <a:lstStyle/>
                    <a:p>
                      <a:pPr marL="342900" lvl="0" indent="-342900" algn="just">
                        <a:lnSpc>
                          <a:spcPct val="107000"/>
                        </a:lnSpc>
                        <a:spcAft>
                          <a:spcPts val="0"/>
                        </a:spcAft>
                        <a:buFont typeface="Symbol" panose="05050102010706020507" pitchFamily="18" charset="2"/>
                        <a:buChar char=""/>
                      </a:pPr>
                      <a:r>
                        <a:rPr lang="lv-LV" sz="1400" dirty="0">
                          <a:effectLst/>
                          <a:latin typeface="Calibri Light" panose="020F0302020204030204" pitchFamily="34" charset="0"/>
                          <a:ea typeface="Calibri" panose="020F0502020204030204" pitchFamily="34" charset="0"/>
                          <a:cs typeface="Calibri Light" panose="020F0302020204030204" pitchFamily="34" charset="0"/>
                        </a:rPr>
                        <a:t>par platību, kurā sēta/stādīta sertificēta sēkla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151 411 ha</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17 593 096</a:t>
                      </a:r>
                      <a:endParaRPr lang="lv-LV" sz="14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6199415"/>
                  </a:ext>
                </a:extLst>
              </a:tr>
              <a:tr h="521489">
                <a:tc>
                  <a:txBody>
                    <a:bodyPr/>
                    <a:lstStyle/>
                    <a:p>
                      <a:pPr marL="342900" lvl="0" indent="-342900" algn="just">
                        <a:lnSpc>
                          <a:spcPct val="107000"/>
                        </a:lnSpc>
                        <a:spcAft>
                          <a:spcPts val="0"/>
                        </a:spcAft>
                        <a:buFont typeface="Symbol" panose="05050102010706020507" pitchFamily="18" charset="2"/>
                        <a:buChar char=""/>
                      </a:pPr>
                      <a:r>
                        <a:rPr lang="lv-LV" sz="1400">
                          <a:effectLst/>
                          <a:latin typeface="Calibri Light" panose="020F0302020204030204" pitchFamily="34" charset="0"/>
                          <a:ea typeface="Calibri" panose="020F0502020204030204" pitchFamily="34" charset="0"/>
                          <a:cs typeface="Calibri Light" panose="020F0302020204030204" pitchFamily="34" charset="0"/>
                        </a:rPr>
                        <a:t>par platību, kurā sēta/stādīta sertificēta sēkla, kas audzētā bioloģiskās saimniekošanas sistēmā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a:effectLst/>
                          <a:latin typeface="Calibri Light" panose="020F0302020204030204" pitchFamily="34" charset="0"/>
                          <a:ea typeface="Calibri" panose="020F0502020204030204" pitchFamily="34" charset="0"/>
                          <a:cs typeface="Calibri Light" panose="020F0302020204030204" pitchFamily="34" charset="0"/>
                        </a:rPr>
                        <a:t>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640" algn="ctr">
                        <a:lnSpc>
                          <a:spcPct val="107000"/>
                        </a:lnSpc>
                        <a:spcAft>
                          <a:spcPts val="0"/>
                        </a:spcAft>
                      </a:pPr>
                      <a:r>
                        <a:rPr lang="lv-LV" sz="140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7 969 ha</a:t>
                      </a:r>
                      <a:endParaRPr lang="lv-LV" sz="140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1 371 781</a:t>
                      </a:r>
                      <a:endParaRPr lang="lv-LV" sz="14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239747"/>
                  </a:ext>
                </a:extLst>
              </a:tr>
              <a:tr h="327098">
                <a:tc>
                  <a:txBody>
                    <a:bodyPr/>
                    <a:lstStyle/>
                    <a:p>
                      <a:pPr algn="r">
                        <a:lnSpc>
                          <a:spcPct val="107000"/>
                        </a:lnSpc>
                        <a:spcAft>
                          <a:spcPts val="0"/>
                        </a:spcAft>
                      </a:pPr>
                      <a:r>
                        <a:rPr lang="lv-LV" sz="1400" b="1" dirty="0">
                          <a:effectLst/>
                          <a:latin typeface="Calibri Light" panose="020F0302020204030204" pitchFamily="34" charset="0"/>
                          <a:ea typeface="Times New Roman" panose="02020603050405020304" pitchFamily="18" charset="0"/>
                          <a:cs typeface="Calibri Light" panose="020F0302020204030204" pitchFamily="34" charset="0"/>
                        </a:rPr>
                        <a:t>Eko-shēmas kopā 2023-2027</a:t>
                      </a:r>
                      <a:endParaRPr lang="lv-LV" sz="14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lv-LV" sz="1400">
                        <a:effectLst/>
                        <a:latin typeface="Calibri Light" panose="020F03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pPr>
                      <a:endParaRPr lang="lv-LV" sz="1400">
                        <a:effectLst/>
                        <a:latin typeface="Calibri Light" panose="020F03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lv-LV" sz="1400" b="1" dirty="0">
                          <a:solidFill>
                            <a:srgbClr val="000000"/>
                          </a:solidFill>
                          <a:effectLst/>
                          <a:latin typeface="Calibri Light" panose="020F0302020204030204" pitchFamily="34" charset="0"/>
                          <a:ea typeface="Calibri" panose="020F0502020204030204" pitchFamily="34" charset="0"/>
                          <a:cs typeface="Calibri Light" panose="020F0302020204030204" pitchFamily="34" charset="0"/>
                        </a:rPr>
                        <a:t>516 644 719 </a:t>
                      </a:r>
                      <a:endParaRPr lang="lv-LV" sz="1400" dirty="0">
                        <a:effectLst/>
                        <a:latin typeface="Calibri Light" panose="020F0302020204030204" pitchFamily="34" charset="0"/>
                        <a:ea typeface="Calibri" panose="020F0502020204030204" pitchFamily="34" charset="0"/>
                        <a:cs typeface="Calibri Light" panose="020F03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6080247"/>
                  </a:ext>
                </a:extLst>
              </a:tr>
            </a:tbl>
          </a:graphicData>
        </a:graphic>
      </p:graphicFrame>
    </p:spTree>
    <p:extLst>
      <p:ext uri="{BB962C8B-B14F-4D97-AF65-F5344CB8AC3E}">
        <p14:creationId xmlns:p14="http://schemas.microsoft.com/office/powerpoint/2010/main" val="3735859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49D66BF-B2AE-47A7-91EC-8DD33AD0086F}"/>
              </a:ext>
            </a:extLst>
          </p:cNvPr>
          <p:cNvGraphicFramePr>
            <a:graphicFrameLocks noGrp="1"/>
          </p:cNvGraphicFramePr>
          <p:nvPr>
            <p:extLst>
              <p:ext uri="{D42A27DB-BD31-4B8C-83A1-F6EECF244321}">
                <p14:modId xmlns:p14="http://schemas.microsoft.com/office/powerpoint/2010/main" val="2672470459"/>
              </p:ext>
            </p:extLst>
          </p:nvPr>
        </p:nvGraphicFramePr>
        <p:xfrm>
          <a:off x="409447" y="405245"/>
          <a:ext cx="8178801" cy="5698844"/>
        </p:xfrm>
        <a:graphic>
          <a:graphicData uri="http://schemas.openxmlformats.org/drawingml/2006/table">
            <a:tbl>
              <a:tblPr firstRow="1" firstCol="1" bandRow="1"/>
              <a:tblGrid>
                <a:gridCol w="2925879">
                  <a:extLst>
                    <a:ext uri="{9D8B030D-6E8A-4147-A177-3AD203B41FA5}">
                      <a16:colId xmlns:a16="http://schemas.microsoft.com/office/drawing/2014/main" val="2667135207"/>
                    </a:ext>
                  </a:extLst>
                </a:gridCol>
                <a:gridCol w="2896874">
                  <a:extLst>
                    <a:ext uri="{9D8B030D-6E8A-4147-A177-3AD203B41FA5}">
                      <a16:colId xmlns:a16="http://schemas.microsoft.com/office/drawing/2014/main" val="1714090641"/>
                    </a:ext>
                  </a:extLst>
                </a:gridCol>
                <a:gridCol w="638819">
                  <a:extLst>
                    <a:ext uri="{9D8B030D-6E8A-4147-A177-3AD203B41FA5}">
                      <a16:colId xmlns:a16="http://schemas.microsoft.com/office/drawing/2014/main" val="3220049437"/>
                    </a:ext>
                  </a:extLst>
                </a:gridCol>
                <a:gridCol w="478663">
                  <a:extLst>
                    <a:ext uri="{9D8B030D-6E8A-4147-A177-3AD203B41FA5}">
                      <a16:colId xmlns:a16="http://schemas.microsoft.com/office/drawing/2014/main" val="895084275"/>
                    </a:ext>
                  </a:extLst>
                </a:gridCol>
                <a:gridCol w="1238566">
                  <a:extLst>
                    <a:ext uri="{9D8B030D-6E8A-4147-A177-3AD203B41FA5}">
                      <a16:colId xmlns:a16="http://schemas.microsoft.com/office/drawing/2014/main" val="2803048211"/>
                    </a:ext>
                  </a:extLst>
                </a:gridCol>
              </a:tblGrid>
              <a:tr h="396465">
                <a:tc>
                  <a:txBody>
                    <a:bodyPr/>
                    <a:lstStyle/>
                    <a:p>
                      <a:pPr algn="ctr" fontAlgn="ctr">
                        <a:lnSpc>
                          <a:spcPct val="107000"/>
                        </a:lnSpc>
                        <a:spcBef>
                          <a:spcPts val="0"/>
                        </a:spcBef>
                        <a:spcAft>
                          <a:spcPts val="0"/>
                        </a:spcAft>
                      </a:pPr>
                      <a:r>
                        <a:rPr lang="lv-LV" sz="12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Pasākums</a:t>
                      </a:r>
                      <a:endParaRPr lang="lv-LV" sz="1200" b="0" i="0" u="none" strike="noStrike" dirty="0">
                        <a:effectLst/>
                        <a:latin typeface="Arial" panose="020B0604020202020204" pitchFamily="34" charset="0"/>
                      </a:endParaRPr>
                    </a:p>
                  </a:txBody>
                  <a:tcPr marL="34019" marR="34019" marT="47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07000"/>
                        </a:lnSpc>
                        <a:spcBef>
                          <a:spcPts val="0"/>
                        </a:spcBef>
                        <a:spcAft>
                          <a:spcPts val="0"/>
                        </a:spcAft>
                      </a:pPr>
                      <a:r>
                        <a:rPr lang="lv-LV" sz="12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Likme</a:t>
                      </a:r>
                      <a:endParaRPr lang="lv-LV" sz="1200" b="0" i="0" u="none" strike="noStrike" dirty="0">
                        <a:effectLst/>
                        <a:latin typeface="Arial" panose="020B0604020202020204" pitchFamily="34" charset="0"/>
                      </a:endParaRPr>
                    </a:p>
                  </a:txBody>
                  <a:tcPr marL="34019" marR="34019" marT="47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lnSpc>
                          <a:spcPct val="107000"/>
                        </a:lnSpc>
                        <a:spcBef>
                          <a:spcPts val="0"/>
                        </a:spcBef>
                        <a:spcAft>
                          <a:spcPts val="0"/>
                        </a:spcAft>
                      </a:pPr>
                      <a:r>
                        <a:rPr lang="lv-LV" sz="12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Sasniedzamais rādītājs</a:t>
                      </a:r>
                      <a:endParaRPr lang="lv-LV" sz="1200" b="0" i="0" u="none" strike="noStrike">
                        <a:effectLst/>
                        <a:latin typeface="Arial" panose="020B0604020202020204" pitchFamily="34" charset="0"/>
                      </a:endParaRPr>
                    </a:p>
                  </a:txBody>
                  <a:tcPr marL="45358" marR="45358" marT="22679" marB="2267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v-LV"/>
                    </a:p>
                  </a:txBody>
                  <a:tcPr/>
                </a:tc>
                <a:tc>
                  <a:txBody>
                    <a:bodyPr/>
                    <a:lstStyle/>
                    <a:p>
                      <a:pPr algn="ctr" fontAlgn="ctr">
                        <a:lnSpc>
                          <a:spcPct val="107000"/>
                        </a:lnSpc>
                        <a:spcBef>
                          <a:spcPts val="0"/>
                        </a:spcBef>
                        <a:spcAft>
                          <a:spcPts val="0"/>
                        </a:spcAft>
                      </a:pPr>
                      <a:r>
                        <a:rPr lang="lv-LV" sz="12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Finansējums periodā, EUR</a:t>
                      </a:r>
                      <a:endParaRPr lang="lv-LV" sz="1200" b="0" i="0" u="none" strike="noStrike" dirty="0">
                        <a:effectLst/>
                        <a:latin typeface="Arial" panose="020B0604020202020204" pitchFamily="34" charset="0"/>
                      </a:endParaRPr>
                    </a:p>
                  </a:txBody>
                  <a:tcPr marL="34019" marR="34019" marT="47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6880674"/>
                  </a:ext>
                </a:extLst>
              </a:tr>
              <a:tr h="940541">
                <a:tc>
                  <a:txBody>
                    <a:bodyPr/>
                    <a:lstStyle/>
                    <a:p>
                      <a:pPr algn="l" fontAlgn="b">
                        <a:lnSpc>
                          <a:spcPct val="107000"/>
                        </a:lnSpc>
                        <a:spcBef>
                          <a:spcPts val="0"/>
                        </a:spcBef>
                        <a:spcAft>
                          <a:spcPts val="0"/>
                        </a:spcAft>
                      </a:pPr>
                      <a:r>
                        <a:rPr lang="lv-LV" sz="12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Bioloģiskā lauksaimniecība  </a:t>
                      </a:r>
                      <a:endParaRPr lang="lv-LV" sz="28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Laukaugi – 70 EUR/ha</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Dārzeņi, augļu koki, ogulāji – 480 EUR/ha</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Zālāji – 20 EUR/ha </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Slaucamās govis – 150 EUR/</a:t>
                      </a:r>
                      <a:r>
                        <a:rPr lang="lv-LV" sz="1000" b="0" i="0" u="none" strike="noStrike"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Lielv</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Pārējie dzīvnieki (izņemot savvaļas) – 86 EUR/</a:t>
                      </a:r>
                      <a:r>
                        <a:rPr lang="lv-LV" sz="1000" b="0" i="0" u="none" strike="noStrike"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Lielv</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Papildus maksājums par saimniecības pirmajiem 30 ha – [20] EUR/ha</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1800" b="0" i="0" u="none" strike="noStrike" dirty="0">
                        <a:effectLst/>
                        <a:latin typeface="Arial" panose="020B0604020202020204" pitchFamily="34" charset="0"/>
                      </a:endParaRPr>
                    </a:p>
                  </a:txBody>
                  <a:tcPr marL="34019" marR="34019" marT="47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dirty="0">
                        <a:effectLst/>
                        <a:latin typeface="Arial" panose="020B0604020202020204" pitchFamily="34" charset="0"/>
                      </a:endParaRPr>
                    </a:p>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350 000 </a:t>
                      </a:r>
                      <a:endParaRPr lang="lv-LV" sz="2400" b="0" i="0" u="none" strike="noStrike" dirty="0">
                        <a:effectLst/>
                        <a:latin typeface="Arial" panose="020B0604020202020204" pitchFamily="34" charset="0"/>
                      </a:endParaRPr>
                    </a:p>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105 000</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a:t>
                      </a:r>
                      <a:b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lv-LV" sz="1100" b="0" i="0" u="none" strike="noStrike"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LielV</a:t>
                      </a: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dirty="0">
                        <a:effectLst/>
                        <a:latin typeface="Arial" panose="020B0604020202020204" pitchFamily="34" charset="0"/>
                      </a:endParaRPr>
                    </a:p>
                    <a:p>
                      <a:pPr algn="r" fontAlgn="b">
                        <a:lnSpc>
                          <a:spcPct val="107000"/>
                        </a:lnSpc>
                        <a:spcBef>
                          <a:spcPts val="0"/>
                        </a:spcBef>
                        <a:spcAft>
                          <a:spcPts val="0"/>
                        </a:spcAft>
                      </a:pPr>
                      <a:r>
                        <a:rPr lang="lv-LV" sz="11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155 325 646 </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5658641"/>
                  </a:ext>
                </a:extLst>
              </a:tr>
              <a:tr h="273637">
                <a:tc>
                  <a:txBody>
                    <a:bodyPr/>
                    <a:lstStyle/>
                    <a:p>
                      <a:pPr algn="l" fontAlgn="b">
                        <a:lnSpc>
                          <a:spcPct val="107000"/>
                        </a:lnSpc>
                        <a:spcBef>
                          <a:spcPts val="0"/>
                        </a:spcBef>
                        <a:spcAft>
                          <a:spcPts val="0"/>
                        </a:spcAft>
                      </a:pPr>
                      <a:r>
                        <a:rPr lang="lv-LV" sz="1200" b="1" i="1"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Agrovide </a:t>
                      </a:r>
                      <a:endParaRPr lang="lv-LV" sz="28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t">
                        <a:lnSpc>
                          <a:spcPct val="107000"/>
                        </a:lnSpc>
                        <a:spcBef>
                          <a:spcPts val="0"/>
                        </a:spcBef>
                        <a:spcAft>
                          <a:spcPts val="0"/>
                        </a:spcAft>
                      </a:pPr>
                      <a:r>
                        <a:rPr lang="lv-LV" sz="1000" b="0"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1800" b="0" i="0" u="none" strike="noStrike">
                        <a:effectLst/>
                        <a:latin typeface="Arial" panose="020B0604020202020204" pitchFamily="34" charset="0"/>
                      </a:endParaRPr>
                    </a:p>
                  </a:txBody>
                  <a:tcPr marL="34019" marR="34019" marT="47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r" fontAlgn="b">
                        <a:lnSpc>
                          <a:spcPct val="107000"/>
                        </a:lnSpc>
                        <a:spcBef>
                          <a:spcPts val="0"/>
                        </a:spcBef>
                        <a:spcAft>
                          <a:spcPts val="0"/>
                        </a:spcAft>
                      </a:pPr>
                      <a:r>
                        <a:rPr lang="lv-LV" sz="1100" b="0"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a:effectLst/>
                        <a:latin typeface="Arial" panose="020B0604020202020204" pitchFamily="34" charset="0"/>
                      </a:endParaRPr>
                    </a:p>
                    <a:p>
                      <a:pPr algn="r" fontAlgn="b">
                        <a:lnSpc>
                          <a:spcPct val="107000"/>
                        </a:lnSpc>
                        <a:spcBef>
                          <a:spcPts val="0"/>
                        </a:spcBef>
                        <a:spcAft>
                          <a:spcPts val="0"/>
                        </a:spcAft>
                      </a:pPr>
                      <a:r>
                        <a:rPr lang="lv-LV" sz="1100" b="0" i="1"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67 350</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lnSpc>
                          <a:spcPct val="107000"/>
                        </a:lnSpc>
                        <a:spcBef>
                          <a:spcPts val="0"/>
                        </a:spcBef>
                        <a:spcAft>
                          <a:spcPts val="0"/>
                        </a:spcAft>
                      </a:pPr>
                      <a:r>
                        <a:rPr lang="lv-LV" sz="1100" b="0" i="1"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r" fontAlgn="b">
                        <a:lnSpc>
                          <a:spcPct val="107000"/>
                        </a:lnSpc>
                        <a:spcBef>
                          <a:spcPts val="0"/>
                        </a:spcBef>
                        <a:spcAft>
                          <a:spcPts val="0"/>
                        </a:spcAft>
                      </a:pPr>
                      <a:r>
                        <a:rPr lang="lv-LV" sz="1100" b="1" i="1"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dirty="0">
                        <a:effectLst/>
                        <a:latin typeface="Arial" panose="020B0604020202020204" pitchFamily="34" charset="0"/>
                      </a:endParaRPr>
                    </a:p>
                    <a:p>
                      <a:pPr algn="r" fontAlgn="b">
                        <a:lnSpc>
                          <a:spcPct val="107000"/>
                        </a:lnSpc>
                        <a:spcBef>
                          <a:spcPts val="0"/>
                        </a:spcBef>
                        <a:spcAft>
                          <a:spcPts val="0"/>
                        </a:spcAft>
                      </a:pPr>
                      <a:r>
                        <a:rPr lang="lv-LV" sz="1100" b="1" i="1"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128 625 000</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21167056"/>
                  </a:ext>
                </a:extLst>
              </a:tr>
              <a:tr h="292855">
                <a:tc>
                  <a:txBody>
                    <a:bodyPr/>
                    <a:lstStyle/>
                    <a:p>
                      <a:pPr algn="l" fontAlgn="b">
                        <a:lnSpc>
                          <a:spcPct val="107000"/>
                        </a:lnSpc>
                        <a:spcBef>
                          <a:spcPts val="0"/>
                        </a:spcBef>
                        <a:spcAft>
                          <a:spcPts val="0"/>
                        </a:spcAft>
                      </a:pPr>
                      <a:r>
                        <a:rPr lang="lv-LV" sz="1200" b="1"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Zaļās joslas</a:t>
                      </a:r>
                      <a:endParaRPr lang="lv-LV" sz="28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869 EUR/ha</a:t>
                      </a:r>
                      <a:endParaRPr lang="lv-LV" sz="1800" b="0" i="0" u="none" strike="noStrike">
                        <a:effectLst/>
                        <a:latin typeface="Arial" panose="020B0604020202020204" pitchFamily="34" charset="0"/>
                      </a:endParaRPr>
                    </a:p>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ĪJT+risku terit. +173 EUR/ha</a:t>
                      </a:r>
                      <a:endParaRPr lang="lv-LV" sz="1800" b="0" i="0" u="none" strike="noStrike">
                        <a:effectLst/>
                        <a:latin typeface="Arial" panose="020B0604020202020204" pitchFamily="34" charset="0"/>
                      </a:endParaRPr>
                    </a:p>
                  </a:txBody>
                  <a:tcPr marL="34019" marR="34019" marT="47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6 000</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28  289 463 </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7130938"/>
                  </a:ext>
                </a:extLst>
              </a:tr>
              <a:tr h="681467">
                <a:tc>
                  <a:txBody>
                    <a:bodyPr/>
                    <a:lstStyle/>
                    <a:p>
                      <a:pPr algn="l" fontAlgn="b">
                        <a:lnSpc>
                          <a:spcPct val="107000"/>
                        </a:lnSpc>
                        <a:spcBef>
                          <a:spcPts val="0"/>
                        </a:spcBef>
                        <a:spcAft>
                          <a:spcPts val="0"/>
                        </a:spcAft>
                      </a:pPr>
                      <a:r>
                        <a:rPr lang="lv-LV" sz="12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Vidi saudzējoša dārzkopība</a:t>
                      </a:r>
                      <a:endParaRPr lang="lv-LV" sz="28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Dārzeņi - 105 EUR/ha</a:t>
                      </a:r>
                      <a:endParaRPr lang="lv-LV" sz="1800" b="0" i="0" u="none" strike="noStrike">
                        <a:effectLst/>
                        <a:latin typeface="Arial" panose="020B0604020202020204" pitchFamily="34" charset="0"/>
                      </a:endParaRPr>
                    </a:p>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Ilggadīgie stādījumi:</a:t>
                      </a:r>
                      <a:endParaRPr lang="lv-LV" sz="1800" b="0" i="0" u="none" strike="noStrike">
                        <a:effectLst/>
                        <a:latin typeface="Arial" panose="020B0604020202020204" pitchFamily="34" charset="0"/>
                      </a:endParaRPr>
                    </a:p>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-āb.,bumb., mellenes/dzērv. - 364 EUR/ha </a:t>
                      </a:r>
                      <a:endParaRPr lang="lv-LV" sz="1800" b="0" i="0" u="none" strike="noStrike">
                        <a:effectLst/>
                        <a:latin typeface="Arial" panose="020B0604020202020204" pitchFamily="34" charset="0"/>
                      </a:endParaRPr>
                    </a:p>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pārējie – 240 EUR/ha</a:t>
                      </a:r>
                      <a:b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 EUR/ha kūdrājos, organiskās augsnes un ĪJT+risku terit.</a:t>
                      </a:r>
                      <a:endParaRPr lang="lv-LV" sz="1800" b="0" i="0" u="none" strike="noStrike">
                        <a:effectLst/>
                        <a:latin typeface="Arial" panose="020B0604020202020204" pitchFamily="34" charset="0"/>
                      </a:endParaRPr>
                    </a:p>
                  </a:txBody>
                  <a:tcPr marL="34019" marR="34019" marT="47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8 000</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dirty="0">
                        <a:effectLst/>
                        <a:latin typeface="Arial" panose="020B0604020202020204" pitchFamily="34" charset="0"/>
                      </a:endParaRPr>
                    </a:p>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7 609 226</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5954257"/>
                  </a:ext>
                </a:extLst>
              </a:tr>
              <a:tr h="551930">
                <a:tc>
                  <a:txBody>
                    <a:bodyPr/>
                    <a:lstStyle/>
                    <a:p>
                      <a:pPr algn="l" fontAlgn="b">
                        <a:lnSpc>
                          <a:spcPct val="107000"/>
                        </a:lnSpc>
                        <a:spcBef>
                          <a:spcPts val="0"/>
                        </a:spcBef>
                        <a:spcAft>
                          <a:spcPts val="0"/>
                        </a:spcAft>
                      </a:pPr>
                      <a:r>
                        <a:rPr lang="lv-LV" sz="1200" b="1" i="0" u="none" strike="noStrike" dirty="0">
                          <a:effectLst/>
                          <a:latin typeface="Calibri" panose="020F0502020204030204" pitchFamily="34" charset="0"/>
                          <a:ea typeface="Times New Roman" panose="02020603050405020304" pitchFamily="18" charset="0"/>
                          <a:cs typeface="Calibri" panose="020F0502020204030204" pitchFamily="34" charset="0"/>
                        </a:rPr>
                        <a:t>Paaugstinātu labturības prasību un emisiju mazinošā lopkopība</a:t>
                      </a:r>
                      <a:endParaRPr lang="lv-LV" sz="28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Liellopi –[LLKC </a:t>
                      </a: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veic aprēķinus] </a:t>
                      </a: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EUR/</a:t>
                      </a:r>
                      <a:r>
                        <a:rPr lang="lv-LV" sz="1000" b="0" i="0" u="none" strike="noStrike"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LielV</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-barošana/turēšana  </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ganīšana</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jaunlopu turēšana</a:t>
                      </a:r>
                      <a:endParaRPr lang="lv-LV" sz="1800" b="0" i="0" u="none" strike="noStrike" dirty="0">
                        <a:effectLst/>
                        <a:latin typeface="Arial" panose="020B0604020202020204" pitchFamily="34" charset="0"/>
                      </a:endParaRPr>
                    </a:p>
                  </a:txBody>
                  <a:tcPr marL="34019" marR="34019" marT="47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a:effectLst/>
                        <a:latin typeface="Arial" panose="020B0604020202020204" pitchFamily="34" charset="0"/>
                      </a:endParaRPr>
                    </a:p>
                    <a:p>
                      <a:pPr algn="r"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107 879</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Bef>
                          <a:spcPts val="0"/>
                        </a:spcBef>
                        <a:spcAft>
                          <a:spcPts val="0"/>
                        </a:spcAft>
                      </a:pPr>
                      <a:r>
                        <a:rPr lang="lv-LV" sz="1100" b="0" i="0" u="none" strike="noStrike"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LielV</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dirty="0">
                        <a:effectLst/>
                        <a:latin typeface="Arial" panose="020B0604020202020204" pitchFamily="34" charset="0"/>
                      </a:endParaRPr>
                    </a:p>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45 114 529</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1418419"/>
                  </a:ext>
                </a:extLst>
              </a:tr>
              <a:tr h="422392">
                <a:tc>
                  <a:txBody>
                    <a:bodyPr/>
                    <a:lstStyle/>
                    <a:p>
                      <a:pPr algn="l" fontAlgn="b">
                        <a:lnSpc>
                          <a:spcPct val="107000"/>
                        </a:lnSpc>
                        <a:spcBef>
                          <a:spcPts val="0"/>
                        </a:spcBef>
                        <a:spcAft>
                          <a:spcPts val="0"/>
                        </a:spcAft>
                      </a:pPr>
                      <a:r>
                        <a:rPr lang="lv-LV" sz="12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Biškopības vienību apsaimniekošana apputeksnēšanas vajadzībām</a:t>
                      </a:r>
                      <a:endParaRPr lang="lv-LV" sz="28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1800" b="0" i="0" u="none" strike="noStrike">
                        <a:effectLst/>
                        <a:latin typeface="Arial" panose="020B0604020202020204" pitchFamily="34" charset="0"/>
                      </a:endParaRPr>
                    </a:p>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 EUR/bio saime</a:t>
                      </a:r>
                      <a:endParaRPr lang="lv-LV" sz="1800" b="0" i="0" u="none" strike="noStrike">
                        <a:effectLst/>
                        <a:latin typeface="Arial" panose="020B0604020202020204" pitchFamily="34" charset="0"/>
                      </a:endParaRPr>
                    </a:p>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EUR/pārējās saimes</a:t>
                      </a:r>
                      <a:endParaRPr lang="lv-LV" sz="1800" b="0" i="0" u="none" strike="noStrike">
                        <a:effectLst/>
                        <a:latin typeface="Arial" panose="020B0604020202020204" pitchFamily="34" charset="0"/>
                      </a:endParaRPr>
                    </a:p>
                  </a:txBody>
                  <a:tcPr marL="34019" marR="34019" marT="47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78 000</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saime</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dirty="0">
                        <a:effectLst/>
                        <a:latin typeface="Arial" panose="020B0604020202020204" pitchFamily="34" charset="0"/>
                      </a:endParaRPr>
                    </a:p>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7 675 843</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2187757"/>
                  </a:ext>
                </a:extLst>
              </a:tr>
              <a:tr h="551930">
                <a:tc>
                  <a:txBody>
                    <a:bodyPr/>
                    <a:lstStyle/>
                    <a:p>
                      <a:pPr algn="l" fontAlgn="b">
                        <a:lnSpc>
                          <a:spcPct val="107000"/>
                        </a:lnSpc>
                        <a:spcBef>
                          <a:spcPts val="0"/>
                        </a:spcBef>
                        <a:spcAft>
                          <a:spcPts val="0"/>
                        </a:spcAft>
                      </a:pPr>
                      <a:r>
                        <a:rPr lang="lv-LV" sz="12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Zālāju biotopu apsaimniekošana</a:t>
                      </a:r>
                      <a:endParaRPr lang="lv-LV" sz="28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1.klase – 96 EUR/ha</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2.klase – 166 EUR/ha</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3.klase – 214 EUR/ha</a:t>
                      </a:r>
                      <a:endParaRPr lang="lv-LV" sz="1800" b="0" i="0" u="none" strike="noStrike" dirty="0">
                        <a:effectLst/>
                        <a:latin typeface="Arial" panose="020B0604020202020204" pitchFamily="34" charset="0"/>
                      </a:endParaRPr>
                    </a:p>
                    <a:p>
                      <a:pPr algn="l" fontAlgn="t">
                        <a:lnSpc>
                          <a:spcPct val="107000"/>
                        </a:lnSpc>
                        <a:spcBef>
                          <a:spcPts val="0"/>
                        </a:spcBef>
                        <a:spcAft>
                          <a:spcPts val="0"/>
                        </a:spcAft>
                      </a:pPr>
                      <a:r>
                        <a:rPr lang="lv-LV" sz="10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4.klase – 338 EUR/ha</a:t>
                      </a:r>
                      <a:endParaRPr lang="lv-LV" sz="1800" b="0" i="0" u="none" strike="noStrike" dirty="0">
                        <a:effectLst/>
                        <a:latin typeface="Arial" panose="020B0604020202020204" pitchFamily="34" charset="0"/>
                      </a:endParaRPr>
                    </a:p>
                  </a:txBody>
                  <a:tcPr marL="34019" marR="34019" marT="47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48 500</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33 734 016</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476166"/>
                  </a:ext>
                </a:extLst>
              </a:tr>
              <a:tr h="422392">
                <a:tc>
                  <a:txBody>
                    <a:bodyPr/>
                    <a:lstStyle/>
                    <a:p>
                      <a:pPr algn="l" fontAlgn="b">
                        <a:lnSpc>
                          <a:spcPct val="107000"/>
                        </a:lnSpc>
                        <a:spcBef>
                          <a:spcPts val="0"/>
                        </a:spcBef>
                        <a:spcAft>
                          <a:spcPts val="0"/>
                        </a:spcAft>
                      </a:pPr>
                      <a:r>
                        <a:rPr lang="lv-LV" sz="1200" b="1"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Putniem piemērotu dzīvotņu uzturēšana zālājos</a:t>
                      </a:r>
                      <a:endParaRPr lang="lv-LV" sz="28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1800" b="0" i="0" u="none" strike="noStrike">
                        <a:effectLst/>
                        <a:latin typeface="Arial" panose="020B0604020202020204" pitchFamily="34" charset="0"/>
                      </a:endParaRPr>
                    </a:p>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214 EUR/ha – ķikuta dzīvotnes</a:t>
                      </a:r>
                      <a:endParaRPr lang="lv-LV" sz="1800" b="0" i="0" u="none" strike="noStrike">
                        <a:effectLst/>
                        <a:latin typeface="Arial" panose="020B0604020202020204" pitchFamily="34" charset="0"/>
                      </a:endParaRPr>
                    </a:p>
                    <a:p>
                      <a:pPr algn="l" fontAlgn="t">
                        <a:lnSpc>
                          <a:spcPct val="107000"/>
                        </a:lnSpc>
                        <a:spcBef>
                          <a:spcPts val="0"/>
                        </a:spcBef>
                        <a:spcAft>
                          <a:spcPts val="0"/>
                        </a:spcAft>
                      </a:pPr>
                      <a:r>
                        <a:rPr lang="lv-LV" sz="10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96 EUR/ha – pārējās putnu dzīvotnes</a:t>
                      </a:r>
                      <a:endParaRPr lang="lv-LV" sz="1800" b="0" i="0" u="none" strike="noStrike">
                        <a:effectLst/>
                        <a:latin typeface="Arial" panose="020B0604020202020204" pitchFamily="34" charset="0"/>
                      </a:endParaRPr>
                    </a:p>
                  </a:txBody>
                  <a:tcPr marL="34019" marR="34019" marT="47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4 850</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lnSpc>
                          <a:spcPct val="107000"/>
                        </a:lnSpc>
                        <a:spcBef>
                          <a:spcPts val="0"/>
                        </a:spcBef>
                        <a:spcAft>
                          <a:spcPts val="0"/>
                        </a:spcAft>
                      </a:pPr>
                      <a:r>
                        <a:rPr lang="lv-LV" sz="1100" b="0" i="0" u="none" strike="noStrike">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ha</a:t>
                      </a:r>
                      <a:endParaRPr lang="lv-LV" sz="2400" b="0" i="0" u="none" strike="noStrike">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lv-LV" sz="2400" b="0" i="0" u="none" strike="noStrike" dirty="0">
                        <a:effectLst/>
                        <a:latin typeface="Arial" panose="020B0604020202020204" pitchFamily="34" charset="0"/>
                      </a:endParaRPr>
                    </a:p>
                    <a:p>
                      <a:pPr algn="r" fontAlgn="b">
                        <a:lnSpc>
                          <a:spcPct val="107000"/>
                        </a:lnSpc>
                        <a:spcBef>
                          <a:spcPts val="0"/>
                        </a:spcBef>
                        <a:spcAft>
                          <a:spcPts val="0"/>
                        </a:spcAft>
                      </a:pPr>
                      <a:r>
                        <a:rPr lang="lv-LV" sz="1100" b="0" i="0" u="none" strike="noStrik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3 201 923</a:t>
                      </a:r>
                      <a:endParaRPr lang="lv-LV" sz="2400" b="0" i="0" u="none" strike="noStrike" dirty="0">
                        <a:effectLst/>
                        <a:latin typeface="Arial" panose="020B0604020202020204" pitchFamily="34" charset="0"/>
                      </a:endParaRPr>
                    </a:p>
                  </a:txBody>
                  <a:tcPr marL="34019" marR="34019" marT="47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270767"/>
                  </a:ext>
                </a:extLst>
              </a:tr>
            </a:tbl>
          </a:graphicData>
        </a:graphic>
      </p:graphicFrame>
      <p:sp>
        <p:nvSpPr>
          <p:cNvPr id="6" name="Rectangle 5">
            <a:extLst>
              <a:ext uri="{FF2B5EF4-FFF2-40B4-BE49-F238E27FC236}">
                <a16:creationId xmlns:a16="http://schemas.microsoft.com/office/drawing/2014/main" id="{DC7073CE-3DCF-425D-8E50-3378F85AA5C8}"/>
              </a:ext>
            </a:extLst>
          </p:cNvPr>
          <p:cNvSpPr/>
          <p:nvPr/>
        </p:nvSpPr>
        <p:spPr>
          <a:xfrm>
            <a:off x="713232" y="43720"/>
            <a:ext cx="7571232" cy="400110"/>
          </a:xfrm>
          <a:prstGeom prst="rect">
            <a:avLst/>
          </a:prstGeom>
        </p:spPr>
        <p:txBody>
          <a:bodyPr wrap="square">
            <a:spAutoFit/>
          </a:bodyPr>
          <a:lstStyle/>
          <a:p>
            <a:r>
              <a:rPr lang="lv-LV" sz="2000" b="1" dirty="0">
                <a:latin typeface="Segoe UI Light" panose="020B0502040204020203" pitchFamily="34" charset="0"/>
                <a:ea typeface="Calibri" panose="020F0502020204030204" pitchFamily="34" charset="0"/>
                <a:cs typeface="Segoe UI Light" panose="020B0502040204020203" pitchFamily="34" charset="0"/>
              </a:rPr>
              <a:t>AGROVIDES PASĀKUMU INDIKATĪVAIS FINANSĒJUMS 2023-2027</a:t>
            </a:r>
            <a:endParaRPr lang="lv-LV" sz="2000" b="1" dirty="0">
              <a:latin typeface="Segoe UI Light" panose="020B0502040204020203" pitchFamily="34" charset="0"/>
              <a:cs typeface="Segoe UI Light" panose="020B0502040204020203" pitchFamily="34" charset="0"/>
            </a:endParaRPr>
          </a:p>
        </p:txBody>
      </p:sp>
      <p:graphicFrame>
        <p:nvGraphicFramePr>
          <p:cNvPr id="8" name="Table 7">
            <a:extLst>
              <a:ext uri="{FF2B5EF4-FFF2-40B4-BE49-F238E27FC236}">
                <a16:creationId xmlns:a16="http://schemas.microsoft.com/office/drawing/2014/main" id="{54893221-28F5-4269-B37F-4C1F66AF2C89}"/>
              </a:ext>
            </a:extLst>
          </p:cNvPr>
          <p:cNvGraphicFramePr>
            <a:graphicFrameLocks noGrp="1"/>
          </p:cNvGraphicFramePr>
          <p:nvPr>
            <p:extLst>
              <p:ext uri="{D42A27DB-BD31-4B8C-83A1-F6EECF244321}">
                <p14:modId xmlns:p14="http://schemas.microsoft.com/office/powerpoint/2010/main" val="2041923640"/>
              </p:ext>
            </p:extLst>
          </p:nvPr>
        </p:nvGraphicFramePr>
        <p:xfrm>
          <a:off x="409447" y="6128607"/>
          <a:ext cx="7485379" cy="685673"/>
        </p:xfrm>
        <a:graphic>
          <a:graphicData uri="http://schemas.openxmlformats.org/drawingml/2006/table">
            <a:tbl>
              <a:tblPr firstRow="1" firstCol="1" bandRow="1">
                <a:tableStyleId>{2D5ABB26-0587-4C30-8999-92F81FD0307C}</a:tableStyleId>
              </a:tblPr>
              <a:tblGrid>
                <a:gridCol w="4046503">
                  <a:extLst>
                    <a:ext uri="{9D8B030D-6E8A-4147-A177-3AD203B41FA5}">
                      <a16:colId xmlns:a16="http://schemas.microsoft.com/office/drawing/2014/main" val="1122536008"/>
                    </a:ext>
                  </a:extLst>
                </a:gridCol>
                <a:gridCol w="952718">
                  <a:extLst>
                    <a:ext uri="{9D8B030D-6E8A-4147-A177-3AD203B41FA5}">
                      <a16:colId xmlns:a16="http://schemas.microsoft.com/office/drawing/2014/main" val="1834508437"/>
                    </a:ext>
                  </a:extLst>
                </a:gridCol>
                <a:gridCol w="2486158">
                  <a:extLst>
                    <a:ext uri="{9D8B030D-6E8A-4147-A177-3AD203B41FA5}">
                      <a16:colId xmlns:a16="http://schemas.microsoft.com/office/drawing/2014/main" val="967660423"/>
                    </a:ext>
                  </a:extLst>
                </a:gridCol>
              </a:tblGrid>
              <a:tr h="194532">
                <a:tc gridSpan="3">
                  <a:txBody>
                    <a:bodyPr/>
                    <a:lstStyle/>
                    <a:p>
                      <a:pPr>
                        <a:lnSpc>
                          <a:spcPct val="107000"/>
                        </a:lnSpc>
                        <a:spcAft>
                          <a:spcPts val="0"/>
                        </a:spcAft>
                      </a:pPr>
                      <a:r>
                        <a:rPr lang="lv-LV" sz="1600" dirty="0" err="1">
                          <a:effectLst/>
                        </a:rPr>
                        <a:t>Projektveida</a:t>
                      </a:r>
                      <a:r>
                        <a:rPr lang="lv-LV" sz="1600" dirty="0">
                          <a:effectLst/>
                        </a:rPr>
                        <a:t> pasākumi ar vides mērķi</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val="1903512141"/>
                  </a:ext>
                </a:extLst>
              </a:tr>
              <a:tr h="178287">
                <a:tc>
                  <a:txBody>
                    <a:bodyPr/>
                    <a:lstStyle/>
                    <a:p>
                      <a:pPr>
                        <a:lnSpc>
                          <a:spcPct val="107000"/>
                        </a:lnSpc>
                        <a:spcAft>
                          <a:spcPts val="0"/>
                        </a:spcAft>
                      </a:pPr>
                      <a:r>
                        <a:rPr lang="lv-LV" sz="1400" dirty="0">
                          <a:effectLst/>
                        </a:rPr>
                        <a:t>Mitrzemes (mākslīgi veidotas)</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lv-LV" sz="1400" dirty="0">
                          <a:effectLst/>
                        </a:rPr>
                        <a:t>20 projekti</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lv-LV" sz="1400" dirty="0">
                          <a:effectLst/>
                        </a:rPr>
                        <a:t>1 milj. EUR</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6548659"/>
                  </a:ext>
                </a:extLst>
              </a:tr>
              <a:tr h="178287">
                <a:tc>
                  <a:txBody>
                    <a:bodyPr/>
                    <a:lstStyle/>
                    <a:p>
                      <a:pPr>
                        <a:lnSpc>
                          <a:spcPct val="107000"/>
                        </a:lnSpc>
                        <a:spcAft>
                          <a:spcPts val="0"/>
                        </a:spcAft>
                      </a:pPr>
                      <a:r>
                        <a:rPr lang="lv-LV" sz="1400" dirty="0">
                          <a:effectLst/>
                        </a:rPr>
                        <a:t>Bioloģiski vērtīgo zālāju atjaunošana</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lv-LV" sz="1400">
                          <a:effectLst/>
                        </a:rPr>
                        <a:t>1 300 ha</a:t>
                      </a:r>
                      <a:endParaRPr lang="lv-LV"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lv-LV" sz="1400" dirty="0">
                          <a:effectLst/>
                        </a:rPr>
                        <a:t>2 milj. EUR</a:t>
                      </a:r>
                      <a:endParaRPr lang="lv-L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0906528"/>
                  </a:ext>
                </a:extLst>
              </a:tr>
            </a:tbl>
          </a:graphicData>
        </a:graphic>
      </p:graphicFrame>
    </p:spTree>
    <p:extLst>
      <p:ext uri="{BB962C8B-B14F-4D97-AF65-F5344CB8AC3E}">
        <p14:creationId xmlns:p14="http://schemas.microsoft.com/office/powerpoint/2010/main" val="1393937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9B57C94-2707-4765-84E6-7E7173FAD3EE}"/>
              </a:ext>
            </a:extLst>
          </p:cNvPr>
          <p:cNvSpPr/>
          <p:nvPr/>
        </p:nvSpPr>
        <p:spPr>
          <a:xfrm>
            <a:off x="2387580" y="228600"/>
            <a:ext cx="5507042" cy="954107"/>
          </a:xfrm>
          <a:prstGeom prst="rect">
            <a:avLst/>
          </a:prstGeom>
        </p:spPr>
        <p:txBody>
          <a:bodyPr wrap="square">
            <a:spAutoFit/>
          </a:bodyPr>
          <a:lstStyle/>
          <a:p>
            <a:r>
              <a:rPr lang="lv-LV" sz="2800" b="1" dirty="0">
                <a:latin typeface="Segoe UI Light" panose="020B0502040204020203" pitchFamily="34" charset="0"/>
                <a:ea typeface="Calibri" panose="020F0502020204030204" pitchFamily="34" charset="0"/>
                <a:cs typeface="Segoe UI Light" panose="020B0502040204020203" pitchFamily="34" charset="0"/>
              </a:rPr>
              <a:t>BIOLOĢISKĀ LAUKSAIMNIECĪBA</a:t>
            </a:r>
          </a:p>
          <a:p>
            <a:r>
              <a:rPr lang="lv-LV" sz="2800" b="1" dirty="0">
                <a:highlight>
                  <a:srgbClr val="FFFF00"/>
                </a:highlight>
                <a:latin typeface="Segoe UI Light" panose="020B0502040204020203" pitchFamily="34" charset="0"/>
                <a:cs typeface="Segoe UI Light" panose="020B0502040204020203" pitchFamily="34" charset="0"/>
              </a:rPr>
              <a:t>LBA neatbalsta</a:t>
            </a:r>
          </a:p>
        </p:txBody>
      </p:sp>
      <p:sp>
        <p:nvSpPr>
          <p:cNvPr id="5" name="Rectangle 4">
            <a:extLst>
              <a:ext uri="{FF2B5EF4-FFF2-40B4-BE49-F238E27FC236}">
                <a16:creationId xmlns:a16="http://schemas.microsoft.com/office/drawing/2014/main" id="{2683CCD1-730E-451D-AA18-C75AF572EA98}"/>
              </a:ext>
            </a:extLst>
          </p:cNvPr>
          <p:cNvSpPr/>
          <p:nvPr/>
        </p:nvSpPr>
        <p:spPr>
          <a:xfrm>
            <a:off x="208231" y="1443840"/>
            <a:ext cx="8718486" cy="5170646"/>
          </a:xfrm>
          <a:prstGeom prst="rect">
            <a:avLst/>
          </a:prstGeom>
        </p:spPr>
        <p:txBody>
          <a:bodyPr wrap="square">
            <a:spAutoFit/>
          </a:bodyPr>
          <a:lstStyle/>
          <a:p>
            <a:pPr marL="285750" indent="-285750" algn="just">
              <a:spcAft>
                <a:spcPts val="1200"/>
              </a:spcAft>
              <a:buFont typeface="Wingdings" panose="05000000000000000000" pitchFamily="2" charset="2"/>
              <a:buChar char="ü"/>
            </a:pPr>
            <a:r>
              <a:rPr lang="lv-LV" dirty="0">
                <a:latin typeface="Segoe UI Light" panose="020B0502040204020203" pitchFamily="34" charset="0"/>
                <a:ea typeface="Times New Roman" panose="02020603050405020304" pitchFamily="18" charset="0"/>
                <a:cs typeface="Segoe UI Light" panose="020B0502040204020203" pitchFamily="34" charset="0"/>
              </a:rPr>
              <a:t>Paredzēt atbalstu par platības apsaimniekošanu, izmantojot bioloģiskās lauksaimniecības metodes, </a:t>
            </a:r>
            <a:r>
              <a:rPr lang="lv-LV" b="1" dirty="0">
                <a:latin typeface="Segoe UI Light" panose="020B0502040204020203" pitchFamily="34" charset="0"/>
                <a:ea typeface="Times New Roman" panose="02020603050405020304" pitchFamily="18" charset="0"/>
                <a:cs typeface="Segoe UI Light" panose="020B0502040204020203" pitchFamily="34" charset="0"/>
              </a:rPr>
              <a:t>sniedzot ieguldījumu Zaļā kursa mērķa izpildē 2027.gadā - 20% bioloģiski sertificēta platība no LIZ</a:t>
            </a:r>
            <a:r>
              <a:rPr lang="lv-LV" dirty="0">
                <a:latin typeface="Segoe UI Light" panose="020B0502040204020203" pitchFamily="34" charset="0"/>
                <a:ea typeface="Times New Roman" panose="02020603050405020304" pitchFamily="18" charset="0"/>
                <a:cs typeface="Segoe UI Light" panose="020B0502040204020203" pitchFamily="34" charset="0"/>
              </a:rPr>
              <a:t>;</a:t>
            </a:r>
            <a:endParaRPr lang="lv-LV" sz="2000" dirty="0">
              <a:latin typeface="Segoe UI Light" panose="020B0502040204020203" pitchFamily="34" charset="0"/>
              <a:ea typeface="Times New Roman" panose="02020603050405020304" pitchFamily="18" charset="0"/>
              <a:cs typeface="Segoe UI Light" panose="020B0502040204020203" pitchFamily="34" charset="0"/>
            </a:endParaRPr>
          </a:p>
          <a:p>
            <a:pPr marL="285750" indent="-285750" algn="just">
              <a:spcAft>
                <a:spcPts val="1200"/>
              </a:spcAft>
              <a:buFont typeface="Wingdings" panose="05000000000000000000" pitchFamily="2" charset="2"/>
              <a:buChar char="ü"/>
            </a:pPr>
            <a:r>
              <a:rPr lang="lv-LV" dirty="0">
                <a:latin typeface="Segoe UI Light" panose="020B0502040204020203" pitchFamily="34" charset="0"/>
                <a:ea typeface="Times New Roman" panose="02020603050405020304" pitchFamily="18" charset="0"/>
                <a:cs typeface="Segoe UI Light" panose="020B0502040204020203" pitchFamily="34" charset="0"/>
              </a:rPr>
              <a:t>Atbalstu diferencēt atbilstoši kultūraugu grupām;</a:t>
            </a:r>
            <a:endParaRPr lang="lv-LV" sz="2000" dirty="0">
              <a:latin typeface="Segoe UI Light" panose="020B0502040204020203" pitchFamily="34" charset="0"/>
              <a:ea typeface="Times New Roman" panose="02020603050405020304" pitchFamily="18" charset="0"/>
              <a:cs typeface="Segoe UI Light" panose="020B0502040204020203" pitchFamily="34" charset="0"/>
            </a:endParaRPr>
          </a:p>
          <a:p>
            <a:pPr marL="285750" indent="-285750" algn="just">
              <a:spcAft>
                <a:spcPts val="1200"/>
              </a:spcAft>
              <a:buFont typeface="Wingdings" panose="05000000000000000000" pitchFamily="2" charset="2"/>
              <a:buChar char="ü"/>
            </a:pPr>
            <a:r>
              <a:rPr lang="lv-LV" dirty="0">
                <a:latin typeface="Segoe UI Light" panose="020B0502040204020203" pitchFamily="34" charset="0"/>
                <a:ea typeface="Times New Roman" panose="02020603050405020304" pitchFamily="18" charset="0"/>
                <a:cs typeface="Segoe UI Light" panose="020B0502040204020203" pitchFamily="34" charset="0"/>
              </a:rPr>
              <a:t>Atbalstu par ilggadīgo zālāju platībām var saņemt, ja nodrošināts minimālais bioloģisko dzīvnieku blīvumus – 0,4 </a:t>
            </a:r>
            <a:r>
              <a:rPr lang="lv-LV" dirty="0" err="1">
                <a:latin typeface="Segoe UI Light" panose="020B0502040204020203" pitchFamily="34" charset="0"/>
                <a:ea typeface="Times New Roman" panose="02020603050405020304" pitchFamily="18" charset="0"/>
                <a:cs typeface="Segoe UI Light" panose="020B0502040204020203" pitchFamily="34" charset="0"/>
              </a:rPr>
              <a:t>LielV</a:t>
            </a:r>
            <a:r>
              <a:rPr lang="lv-LV" dirty="0">
                <a:latin typeface="Segoe UI Light" panose="020B0502040204020203" pitchFamily="34" charset="0"/>
                <a:ea typeface="Times New Roman" panose="02020603050405020304" pitchFamily="18" charset="0"/>
                <a:cs typeface="Segoe UI Light" panose="020B0502040204020203" pitchFamily="34" charset="0"/>
              </a:rPr>
              <a:t>/ha, izņemot savvaļas dzīvniekiem (brieži, dambrieži un stirnas) – 0,3 </a:t>
            </a:r>
            <a:r>
              <a:rPr lang="lv-LV" dirty="0" err="1">
                <a:latin typeface="Segoe UI Light" panose="020B0502040204020203" pitchFamily="34" charset="0"/>
                <a:ea typeface="Times New Roman" panose="02020603050405020304" pitchFamily="18" charset="0"/>
                <a:cs typeface="Segoe UI Light" panose="020B0502040204020203" pitchFamily="34" charset="0"/>
              </a:rPr>
              <a:t>LielV</a:t>
            </a:r>
            <a:r>
              <a:rPr lang="lv-LV" dirty="0">
                <a:latin typeface="Segoe UI Light" panose="020B0502040204020203" pitchFamily="34" charset="0"/>
                <a:ea typeface="Times New Roman" panose="02020603050405020304" pitchFamily="18" charset="0"/>
                <a:cs typeface="Segoe UI Light" panose="020B0502040204020203" pitchFamily="34" charset="0"/>
              </a:rPr>
              <a:t>/ha. </a:t>
            </a:r>
          </a:p>
          <a:p>
            <a:pPr marL="285750" indent="-285750" algn="just">
              <a:spcAft>
                <a:spcPts val="1200"/>
              </a:spcAft>
              <a:buFont typeface="Wingdings" panose="05000000000000000000" pitchFamily="2" charset="2"/>
              <a:buChar char="ü"/>
            </a:pPr>
            <a:r>
              <a:rPr lang="lv-LV" dirty="0">
                <a:latin typeface="Segoe UI Light" panose="020B0502040204020203" pitchFamily="34" charset="0"/>
                <a:ea typeface="Times New Roman" panose="02020603050405020304" pitchFamily="18" charset="0"/>
                <a:cs typeface="Segoe UI Light" panose="020B0502040204020203" pitchFamily="34" charset="0"/>
              </a:rPr>
              <a:t>Minimālo dzīvnieku blīvuma  nosacījumu nepiemēro bioloģiski vērtīgo zālāju platībām (ES nozīmes biotopiem) un </a:t>
            </a:r>
            <a:r>
              <a:rPr lang="lv-LV" dirty="0">
                <a:solidFill>
                  <a:srgbClr val="000000"/>
                </a:solidFill>
                <a:latin typeface="Segoe UI Light" panose="020B0502040204020203" pitchFamily="34" charset="0"/>
                <a:ea typeface="Times New Roman" panose="02020603050405020304" pitchFamily="18" charset="0"/>
                <a:cs typeface="Segoe UI Light" panose="020B0502040204020203" pitchFamily="34" charset="0"/>
              </a:rPr>
              <a:t>atbalsta pretendentiem, kas  izmanto savvaļas ārstniecības augu ievākšanai (20 ha);</a:t>
            </a:r>
            <a:endParaRPr lang="lv-LV" sz="2000" dirty="0">
              <a:latin typeface="Segoe UI Light" panose="020B0502040204020203" pitchFamily="34" charset="0"/>
              <a:ea typeface="Times New Roman" panose="02020603050405020304" pitchFamily="18" charset="0"/>
              <a:cs typeface="Segoe UI Light" panose="020B0502040204020203" pitchFamily="34" charset="0"/>
            </a:endParaRPr>
          </a:p>
          <a:p>
            <a:pPr marL="285750" indent="-285750" algn="just">
              <a:spcAft>
                <a:spcPts val="1200"/>
              </a:spcAft>
              <a:buFont typeface="Wingdings" panose="05000000000000000000" pitchFamily="2" charset="2"/>
              <a:buChar char="ü"/>
            </a:pPr>
            <a:r>
              <a:rPr lang="lv-LV" dirty="0">
                <a:latin typeface="Segoe UI Light" panose="020B0502040204020203" pitchFamily="34" charset="0"/>
                <a:ea typeface="Times New Roman" panose="02020603050405020304" pitchFamily="18" charset="0"/>
                <a:cs typeface="Segoe UI Light" panose="020B0502040204020203" pitchFamily="34" charset="0"/>
              </a:rPr>
              <a:t>Paredzēt atbalsta maksājumu par liellopu vienību visām dzīvnieku grupām, izņemot savvaļas dzīvniekus (brieži, stirnas, dambrieži);</a:t>
            </a:r>
            <a:endParaRPr lang="lv-LV" sz="2000" dirty="0">
              <a:latin typeface="Segoe UI Light" panose="020B0502040204020203" pitchFamily="34" charset="0"/>
              <a:ea typeface="Times New Roman" panose="02020603050405020304" pitchFamily="18" charset="0"/>
              <a:cs typeface="Segoe UI Light" panose="020B0502040204020203" pitchFamily="34" charset="0"/>
            </a:endParaRPr>
          </a:p>
          <a:p>
            <a:pPr marL="285750" indent="-285750" algn="just">
              <a:spcAft>
                <a:spcPts val="1200"/>
              </a:spcAft>
              <a:buFont typeface="Wingdings" panose="05000000000000000000" pitchFamily="2" charset="2"/>
              <a:buChar char="ü"/>
            </a:pPr>
            <a:r>
              <a:rPr lang="lv-LV" dirty="0">
                <a:latin typeface="Segoe UI Light" panose="020B0502040204020203" pitchFamily="34" charset="0"/>
                <a:ea typeface="Times New Roman" panose="02020603050405020304" pitchFamily="18" charset="0"/>
                <a:cs typeface="Segoe UI Light" panose="020B0502040204020203" pitchFamily="34" charset="0"/>
              </a:rPr>
              <a:t>Paaugstināts atbalsts bioloģiskai piena lopkopībai, ņemot vērā ieguldījumu amonjaka emisiju samazinājumā;</a:t>
            </a:r>
            <a:endParaRPr lang="lv-LV" sz="2000" dirty="0">
              <a:latin typeface="Segoe UI Light" panose="020B0502040204020203" pitchFamily="34" charset="0"/>
              <a:ea typeface="Times New Roman" panose="02020603050405020304" pitchFamily="18" charset="0"/>
              <a:cs typeface="Segoe UI Light" panose="020B0502040204020203" pitchFamily="34" charset="0"/>
            </a:endParaRPr>
          </a:p>
          <a:p>
            <a:pPr marL="285750" indent="-285750" algn="just">
              <a:spcAft>
                <a:spcPts val="1200"/>
              </a:spcAft>
              <a:buFont typeface="Wingdings" panose="05000000000000000000" pitchFamily="2" charset="2"/>
              <a:buChar char="ü"/>
            </a:pPr>
            <a:r>
              <a:rPr lang="lv-LV" dirty="0">
                <a:latin typeface="Segoe UI Light" panose="020B0502040204020203" pitchFamily="34" charset="0"/>
                <a:ea typeface="Times New Roman" panose="02020603050405020304" pitchFamily="18" charset="0"/>
                <a:cs typeface="Segoe UI Light" panose="020B0502040204020203" pitchFamily="34" charset="0"/>
              </a:rPr>
              <a:t>Paredzēt papildus maksājumu par saimniecības pirmajiem </a:t>
            </a:r>
            <a:r>
              <a:rPr lang="lv-LV" dirty="0">
                <a:solidFill>
                  <a:srgbClr val="FF0000"/>
                </a:solidFill>
                <a:latin typeface="Segoe UI Light" panose="020B0502040204020203" pitchFamily="34" charset="0"/>
                <a:ea typeface="Times New Roman" panose="02020603050405020304" pitchFamily="18" charset="0"/>
                <a:cs typeface="Segoe UI Light" panose="020B0502040204020203" pitchFamily="34" charset="0"/>
              </a:rPr>
              <a:t>30</a:t>
            </a:r>
            <a:r>
              <a:rPr lang="lv-LV" dirty="0">
                <a:latin typeface="Segoe UI Light" panose="020B0502040204020203" pitchFamily="34" charset="0"/>
                <a:ea typeface="Times New Roman" panose="02020603050405020304" pitchFamily="18" charset="0"/>
                <a:cs typeface="Segoe UI Light" panose="020B0502040204020203" pitchFamily="34" charset="0"/>
              </a:rPr>
              <a:t> ha</a:t>
            </a:r>
            <a:endParaRPr lang="lv-LV" sz="2000" dirty="0">
              <a:effectLst/>
              <a:latin typeface="Segoe UI Light" panose="020B0502040204020203" pitchFamily="34" charset="0"/>
              <a:ea typeface="Times New Roman" panose="02020603050405020304" pitchFamily="18" charset="0"/>
              <a:cs typeface="Segoe UI Light" panose="020B0502040204020203" pitchFamily="34" charset="0"/>
            </a:endParaRPr>
          </a:p>
        </p:txBody>
      </p:sp>
    </p:spTree>
    <p:extLst>
      <p:ext uri="{BB962C8B-B14F-4D97-AF65-F5344CB8AC3E}">
        <p14:creationId xmlns:p14="http://schemas.microsoft.com/office/powerpoint/2010/main" val="3353975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24692B-06F6-4E94-9CB1-9191B562BD51}"/>
              </a:ext>
            </a:extLst>
          </p:cNvPr>
          <p:cNvSpPr/>
          <p:nvPr/>
        </p:nvSpPr>
        <p:spPr>
          <a:xfrm>
            <a:off x="2387580" y="228600"/>
            <a:ext cx="5507042" cy="523220"/>
          </a:xfrm>
          <a:prstGeom prst="rect">
            <a:avLst/>
          </a:prstGeom>
        </p:spPr>
        <p:txBody>
          <a:bodyPr wrap="square">
            <a:spAutoFit/>
          </a:bodyPr>
          <a:lstStyle/>
          <a:p>
            <a:r>
              <a:rPr lang="lv-LV" sz="2800" b="1" dirty="0">
                <a:latin typeface="Segoe UI Light" panose="020B0502040204020203" pitchFamily="34" charset="0"/>
                <a:ea typeface="Calibri" panose="020F0502020204030204" pitchFamily="34" charset="0"/>
                <a:cs typeface="Segoe UI Light" panose="020B0502040204020203" pitchFamily="34" charset="0"/>
              </a:rPr>
              <a:t>ATBALSTS MEŽA NOZAREI</a:t>
            </a:r>
            <a:endParaRPr lang="lv-LV" sz="2800" b="1" dirty="0">
              <a:latin typeface="Segoe UI Light" panose="020B0502040204020203" pitchFamily="34" charset="0"/>
              <a:cs typeface="Segoe UI Light" panose="020B0502040204020203" pitchFamily="34" charset="0"/>
            </a:endParaRPr>
          </a:p>
        </p:txBody>
      </p:sp>
      <p:sp>
        <p:nvSpPr>
          <p:cNvPr id="5" name="Rectangle 4">
            <a:extLst>
              <a:ext uri="{FF2B5EF4-FFF2-40B4-BE49-F238E27FC236}">
                <a16:creationId xmlns:a16="http://schemas.microsoft.com/office/drawing/2014/main" id="{DB338441-49E7-4EFF-AE67-4D4BCFEB24CE}"/>
              </a:ext>
            </a:extLst>
          </p:cNvPr>
          <p:cNvSpPr/>
          <p:nvPr/>
        </p:nvSpPr>
        <p:spPr>
          <a:xfrm>
            <a:off x="334977" y="1457607"/>
            <a:ext cx="8655113" cy="5324535"/>
          </a:xfrm>
          <a:prstGeom prst="rect">
            <a:avLst/>
          </a:prstGeom>
        </p:spPr>
        <p:txBody>
          <a:bodyPr wrap="square">
            <a:spAutoFit/>
          </a:bodyPr>
          <a:lstStyle/>
          <a:p>
            <a:pPr marL="285750" lvl="2" indent="-285750" algn="just">
              <a:spcAft>
                <a:spcPts val="1200"/>
              </a:spcAft>
              <a:buFont typeface="Wingdings" panose="05000000000000000000" pitchFamily="2" charset="2"/>
              <a:buChar char="ü"/>
            </a:pPr>
            <a:r>
              <a:rPr lang="lv-LV" sz="2000" dirty="0">
                <a:latin typeface="Segoe UI Light" panose="020B0502040204020203" pitchFamily="34" charset="0"/>
                <a:cs typeface="Segoe UI Light" panose="020B0502040204020203" pitchFamily="34" charset="0"/>
              </a:rPr>
              <a:t>Paredzēt atbalstu meža ieaudzēšanai un kopšanai, atbalstot aktivitāti: </a:t>
            </a:r>
          </a:p>
          <a:p>
            <a:pPr marL="742950" lvl="4" indent="-285750" algn="just">
              <a:spcAft>
                <a:spcPts val="600"/>
              </a:spcAft>
              <a:buFont typeface="Courier New" panose="02070309020205020404" pitchFamily="49" charset="0"/>
              <a:buChar char="o"/>
            </a:pPr>
            <a:r>
              <a:rPr lang="lv-LV" sz="2000" dirty="0">
                <a:latin typeface="Segoe UI Light" panose="020B0502040204020203" pitchFamily="34" charset="0"/>
                <a:cs typeface="Segoe UI Light" panose="020B0502040204020203" pitchFamily="34" charset="0"/>
              </a:rPr>
              <a:t>daļēji aizaugušās lauksaimniecības zemēs, krūmājos, pārējās zemēs;</a:t>
            </a:r>
          </a:p>
          <a:p>
            <a:pPr marL="742950" lvl="4" indent="-285750" algn="just">
              <a:spcAft>
                <a:spcPts val="600"/>
              </a:spcAft>
              <a:buFont typeface="Courier New" panose="02070309020205020404" pitchFamily="49" charset="0"/>
              <a:buChar char="o"/>
            </a:pPr>
            <a:r>
              <a:rPr lang="lv-LV" sz="2000" dirty="0">
                <a:latin typeface="Segoe UI Light" panose="020B0502040204020203" pitchFamily="34" charset="0"/>
                <a:cs typeface="Segoe UI Light" panose="020B0502040204020203" pitchFamily="34" charset="0"/>
              </a:rPr>
              <a:t>lauksaimniecības zemēs uz kūdras augsnēm, erozijai pakļautās zemēs; </a:t>
            </a:r>
          </a:p>
          <a:p>
            <a:pPr marL="742950" lvl="4" indent="-285750" algn="just">
              <a:spcAft>
                <a:spcPts val="600"/>
              </a:spcAft>
              <a:buFont typeface="Courier New" panose="02070309020205020404" pitchFamily="49" charset="0"/>
              <a:buChar char="o"/>
            </a:pPr>
            <a:r>
              <a:rPr lang="lv-LV" sz="2000" dirty="0">
                <a:latin typeface="Segoe UI Light" panose="020B0502040204020203" pitchFamily="34" charset="0"/>
                <a:cs typeface="Segoe UI Light" panose="020B0502040204020203" pitchFamily="34" charset="0"/>
              </a:rPr>
              <a:t>lauksaimniecības zemēs, kuru auglība ir 25 balles un mazāk (uz nelielām platībām līdz 5 ha šis nosacījums neattiecas)</a:t>
            </a:r>
          </a:p>
          <a:p>
            <a:pPr marL="457200" lvl="4" algn="just">
              <a:spcAft>
                <a:spcPts val="600"/>
              </a:spcAft>
            </a:pPr>
            <a:endParaRPr lang="lv-LV" sz="2000" dirty="0">
              <a:latin typeface="Segoe UI Light" panose="020B0502040204020203" pitchFamily="34" charset="0"/>
              <a:cs typeface="Segoe UI Light" panose="020B0502040204020203" pitchFamily="34" charset="0"/>
            </a:endParaRPr>
          </a:p>
          <a:p>
            <a:pPr marL="285750" lvl="2" indent="-285750" algn="just">
              <a:spcAft>
                <a:spcPts val="1200"/>
              </a:spcAft>
              <a:buFont typeface="Wingdings" panose="05000000000000000000" pitchFamily="2" charset="2"/>
              <a:buChar char="ü"/>
            </a:pPr>
            <a:r>
              <a:rPr lang="lv-LV" sz="2000" dirty="0">
                <a:latin typeface="Segoe UI Light" panose="020B0502040204020203" pitchFamily="34" charset="0"/>
                <a:cs typeface="Segoe UI Light" panose="020B0502040204020203" pitchFamily="34" charset="0"/>
              </a:rPr>
              <a:t>Paredzēt atbalstu Natura 2000 teritorijās mežsaimnieciskās darbības ierobežojumu kompensējošam atbalstam, ņemot vērā pieejamā finansējuma apmēru, </a:t>
            </a:r>
            <a:r>
              <a:rPr lang="lv-LV" sz="2000" dirty="0">
                <a:solidFill>
                  <a:srgbClr val="FF0000"/>
                </a:solidFill>
                <a:latin typeface="Segoe UI Light" panose="020B0502040204020203" pitchFamily="34" charset="0"/>
                <a:cs typeface="Segoe UI Light" panose="020B0502040204020203" pitchFamily="34" charset="0"/>
              </a:rPr>
              <a:t>neparedzot platību pieaugumu un nosakot likmi 45 EUR/ha</a:t>
            </a:r>
          </a:p>
          <a:p>
            <a:pPr marL="0" lvl="2" algn="just">
              <a:spcAft>
                <a:spcPts val="1200"/>
              </a:spcAft>
            </a:pPr>
            <a:endParaRPr lang="lv-LV" sz="2000" dirty="0">
              <a:solidFill>
                <a:srgbClr val="FF0000"/>
              </a:solidFill>
              <a:latin typeface="Segoe UI Light" panose="020B0502040204020203" pitchFamily="34" charset="0"/>
              <a:cs typeface="Segoe UI Light" panose="020B0502040204020203" pitchFamily="34" charset="0"/>
            </a:endParaRPr>
          </a:p>
          <a:p>
            <a:pPr marL="57150" lvl="2" indent="-342900" algn="just">
              <a:spcAft>
                <a:spcPts val="1200"/>
              </a:spcAft>
              <a:buFont typeface="Wingdings" panose="05000000000000000000" pitchFamily="2" charset="2"/>
              <a:buChar char="ü"/>
            </a:pPr>
            <a:r>
              <a:rPr lang="lv-LV" sz="2000" dirty="0">
                <a:latin typeface="Segoe UI Light" panose="020B0502040204020203" pitchFamily="34" charset="0"/>
                <a:cs typeface="Segoe UI Light" panose="020B0502040204020203" pitchFamily="34" charset="0"/>
              </a:rPr>
              <a:t>Paredzēt atbalstu ieguldījumiem meža ekosistēmu noturības un ekoloģiskās vērtības uzlabošanai (jaunaudžu retināšana un mežaudžu nomaiņai), ņemot vērā ieguldījumus Eiropas Atveseļošanas un noturības mehānisma plānā (RRF).</a:t>
            </a:r>
          </a:p>
          <a:p>
            <a:pPr marL="0" lvl="2" algn="just">
              <a:spcAft>
                <a:spcPts val="1200"/>
              </a:spcAft>
            </a:pPr>
            <a:endParaRPr lang="lv-LV" sz="2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822827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28168CD-DDDB-4064-8511-0550CA2464FE}"/>
              </a:ext>
            </a:extLst>
          </p:cNvPr>
          <p:cNvSpPr/>
          <p:nvPr/>
        </p:nvSpPr>
        <p:spPr>
          <a:xfrm>
            <a:off x="2387580" y="228600"/>
            <a:ext cx="6394470" cy="523220"/>
          </a:xfrm>
          <a:prstGeom prst="rect">
            <a:avLst/>
          </a:prstGeom>
        </p:spPr>
        <p:txBody>
          <a:bodyPr wrap="square">
            <a:spAutoFit/>
          </a:bodyPr>
          <a:lstStyle/>
          <a:p>
            <a:r>
              <a:rPr lang="lv-LV" sz="2800" b="1" dirty="0">
                <a:latin typeface="Segoe UI Light" panose="020B0502040204020203" pitchFamily="34" charset="0"/>
                <a:ea typeface="Calibri" panose="020F0502020204030204" pitchFamily="34" charset="0"/>
                <a:cs typeface="Segoe UI Light" panose="020B0502040204020203" pitchFamily="34" charset="0"/>
              </a:rPr>
              <a:t>ATBALSTS «ZAĻIEM» IEGULDĪJUMIEM</a:t>
            </a:r>
            <a:endParaRPr lang="lv-LV" sz="2800" b="1" dirty="0">
              <a:latin typeface="Segoe UI Light" panose="020B0502040204020203" pitchFamily="34" charset="0"/>
              <a:cs typeface="Segoe UI Light" panose="020B0502040204020203" pitchFamily="34" charset="0"/>
            </a:endParaRPr>
          </a:p>
        </p:txBody>
      </p:sp>
      <p:sp>
        <p:nvSpPr>
          <p:cNvPr id="5" name="Rectangle 4">
            <a:extLst>
              <a:ext uri="{FF2B5EF4-FFF2-40B4-BE49-F238E27FC236}">
                <a16:creationId xmlns:a16="http://schemas.microsoft.com/office/drawing/2014/main" id="{6B817DA7-2D75-4126-8ACB-328D37A3C581}"/>
              </a:ext>
            </a:extLst>
          </p:cNvPr>
          <p:cNvSpPr/>
          <p:nvPr/>
        </p:nvSpPr>
        <p:spPr>
          <a:xfrm>
            <a:off x="198522" y="1314922"/>
            <a:ext cx="8746956" cy="5124480"/>
          </a:xfrm>
          <a:prstGeom prst="rect">
            <a:avLst/>
          </a:prstGeom>
        </p:spPr>
        <p:txBody>
          <a:bodyPr wrap="square">
            <a:spAutoFit/>
          </a:bodyPr>
          <a:lstStyle/>
          <a:p>
            <a:pPr marL="285750" indent="-285750" algn="just">
              <a:spcAft>
                <a:spcPts val="600"/>
              </a:spcAft>
              <a:buFont typeface="Wingdings" panose="05000000000000000000" pitchFamily="2" charset="2"/>
              <a:buChar char="ü"/>
            </a:pPr>
            <a:r>
              <a:rPr lang="lv-LV" sz="1400" dirty="0">
                <a:latin typeface="Segoe UI Light" panose="020B0502040204020203" pitchFamily="34" charset="0"/>
                <a:cs typeface="Segoe UI Light" panose="020B0502040204020203" pitchFamily="34" charset="0"/>
              </a:rPr>
              <a:t>Noteikt obligātu saimniecību ieguldījumu zaļajās investīcijās;</a:t>
            </a:r>
          </a:p>
          <a:p>
            <a:pPr marL="285750" indent="-285750" algn="just">
              <a:spcAft>
                <a:spcPts val="600"/>
              </a:spcAft>
              <a:buFont typeface="Wingdings" panose="05000000000000000000" pitchFamily="2" charset="2"/>
              <a:buChar char="ü"/>
            </a:pPr>
            <a:r>
              <a:rPr lang="lv-LV" sz="1400" dirty="0">
                <a:latin typeface="Segoe UI Light" panose="020B0502040204020203" pitchFamily="34" charset="0"/>
                <a:cs typeface="Segoe UI Light" panose="020B0502040204020203" pitchFamily="34" charset="0"/>
              </a:rPr>
              <a:t>Paredzēt atbalstu zaļajām investīcijām, kas sniegtu ieguldījumu SEG un amonjaka emisiju samazināšanā, klimata pārmaiņu samazināšanā un sekmētu pielāgošanos tām:</a:t>
            </a:r>
          </a:p>
          <a:p>
            <a:pPr marL="742950" lvl="1"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Precīzo tehnoloģiju izmantošana,  minerālmēslu un AAL lietošanas samazinājumam</a:t>
            </a:r>
            <a:endParaRPr lang="en-US" sz="1400" dirty="0">
              <a:latin typeface="Segoe UI Light" panose="020B0502040204020203" pitchFamily="34" charset="0"/>
              <a:cs typeface="Segoe UI Light" panose="020B0502040204020203" pitchFamily="34" charset="0"/>
            </a:endParaRPr>
          </a:p>
          <a:p>
            <a:pPr marL="742950" lvl="1" indent="-285750" algn="just">
              <a:spcAft>
                <a:spcPts val="600"/>
              </a:spcAft>
              <a:buFont typeface="Courier New" panose="02070309020205020404" pitchFamily="49" charset="0"/>
              <a:buChar char="o"/>
            </a:pPr>
            <a:r>
              <a:rPr lang="lv-LV" sz="1400" kern="150" dirty="0">
                <a:solidFill>
                  <a:srgbClr val="FF0000"/>
                </a:solidFill>
                <a:effectLst/>
                <a:latin typeface="Segoe UI Light" panose="020B0502040204020203" pitchFamily="34" charset="0"/>
                <a:ea typeface="Times New Roman" panose="02020603050405020304" pitchFamily="18" charset="0"/>
              </a:rPr>
              <a:t>Precīzo tehnoloģiju izmantošana Augļkopībā, laistīšana</a:t>
            </a:r>
            <a:r>
              <a:rPr lang="en-US" sz="1400" kern="150">
                <a:solidFill>
                  <a:srgbClr val="FF0000"/>
                </a:solidFill>
                <a:effectLst/>
                <a:latin typeface="Segoe UI Light" panose="020B0502040204020203" pitchFamily="34" charset="0"/>
                <a:ea typeface="Times New Roman" panose="02020603050405020304" pitchFamily="18" charset="0"/>
              </a:rPr>
              <a:t> </a:t>
            </a:r>
            <a:r>
              <a:rPr lang="lv-LV" sz="1400" kern="150">
                <a:solidFill>
                  <a:srgbClr val="FF0000"/>
                </a:solidFill>
                <a:effectLst/>
                <a:latin typeface="Segoe UI Light" panose="020B0502040204020203" pitchFamily="34" charset="0"/>
                <a:ea typeface="Times New Roman" panose="02020603050405020304" pitchFamily="18" charset="0"/>
              </a:rPr>
              <a:t>- </a:t>
            </a:r>
            <a:r>
              <a:rPr lang="lv-LV" sz="1400" kern="150" dirty="0">
                <a:solidFill>
                  <a:srgbClr val="FF0000"/>
                </a:solidFill>
                <a:effectLst/>
                <a:latin typeface="Segoe UI Light" panose="020B0502040204020203" pitchFamily="34" charset="0"/>
                <a:ea typeface="Times New Roman" panose="02020603050405020304" pitchFamily="18" charset="0"/>
              </a:rPr>
              <a:t>mēslošana, </a:t>
            </a:r>
            <a:r>
              <a:rPr lang="lv-LV" sz="1400" kern="150" dirty="0" err="1">
                <a:solidFill>
                  <a:srgbClr val="FF0000"/>
                </a:solidFill>
                <a:effectLst/>
                <a:latin typeface="Segoe UI Light" panose="020B0502040204020203" pitchFamily="34" charset="0"/>
                <a:ea typeface="Times New Roman" panose="02020603050405020304" pitchFamily="18" charset="0"/>
              </a:rPr>
              <a:t>AAL</a:t>
            </a:r>
            <a:r>
              <a:rPr lang="lv-LV" sz="1400" kern="150" dirty="0">
                <a:solidFill>
                  <a:srgbClr val="FF0000"/>
                </a:solidFill>
                <a:effectLst/>
                <a:latin typeface="Segoe UI Light" panose="020B0502040204020203" pitchFamily="34" charset="0"/>
                <a:ea typeface="Times New Roman" panose="02020603050405020304" pitchFamily="18" charset="0"/>
              </a:rPr>
              <a:t> mazināšana</a:t>
            </a:r>
            <a:r>
              <a:rPr lang="lv-LV" sz="1400" kern="150" dirty="0">
                <a:solidFill>
                  <a:srgbClr val="000000"/>
                </a:solidFill>
                <a:effectLst/>
                <a:latin typeface="Segoe UI Light" panose="020B0502040204020203" pitchFamily="34" charset="0"/>
                <a:ea typeface="Times New Roman" panose="02020603050405020304" pitchFamily="18" charset="0"/>
              </a:rPr>
              <a:t>.</a:t>
            </a:r>
            <a:endParaRPr lang="lv-LV" sz="1400" dirty="0">
              <a:latin typeface="Segoe UI Light" panose="020B0502040204020203" pitchFamily="34" charset="0"/>
              <a:cs typeface="Segoe UI Light" panose="020B0502040204020203" pitchFamily="34" charset="0"/>
            </a:endParaRPr>
          </a:p>
          <a:p>
            <a:pPr marL="742950" lvl="1"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Precīzo tehnoloģiju izmantošana lopkopībā</a:t>
            </a:r>
          </a:p>
          <a:p>
            <a:pPr marL="742950" lvl="1"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Kūtsmēslu apsaimniekošana:</a:t>
            </a:r>
          </a:p>
          <a:p>
            <a:pPr marL="1200150" lvl="3" indent="-285750" algn="just">
              <a:spcAft>
                <a:spcPts val="600"/>
              </a:spcAft>
              <a:buFont typeface="Wingdings" panose="05000000000000000000" pitchFamily="2" charset="2"/>
              <a:buChar char="§"/>
            </a:pPr>
            <a:r>
              <a:rPr lang="lv-LV" sz="1400" dirty="0">
                <a:latin typeface="Segoe UI Light" panose="020B0502040204020203" pitchFamily="34" charset="0"/>
                <a:cs typeface="Segoe UI Light" panose="020B0502040204020203" pitchFamily="34" charset="0"/>
              </a:rPr>
              <a:t>tiešā organiskā mēslojuma iestrāde</a:t>
            </a:r>
          </a:p>
          <a:p>
            <a:pPr marL="1200150" lvl="3" indent="-285750" algn="just">
              <a:spcAft>
                <a:spcPts val="600"/>
              </a:spcAft>
              <a:buFont typeface="Wingdings" panose="05000000000000000000" pitchFamily="2" charset="2"/>
              <a:buChar char="§"/>
            </a:pPr>
            <a:r>
              <a:rPr lang="lv-LV" sz="1400" dirty="0">
                <a:latin typeface="Segoe UI Light" panose="020B0502040204020203" pitchFamily="34" charset="0"/>
                <a:cs typeface="Segoe UI Light" panose="020B0502040204020203" pitchFamily="34" charset="0"/>
              </a:rPr>
              <a:t>Šķidro kūtsmēslu krātuvju nosegšana</a:t>
            </a:r>
          </a:p>
          <a:p>
            <a:pPr marL="1200150" lvl="3" indent="-285750" algn="just">
              <a:spcAft>
                <a:spcPts val="600"/>
              </a:spcAft>
              <a:buFont typeface="Wingdings" panose="05000000000000000000" pitchFamily="2" charset="2"/>
              <a:buChar char="§"/>
            </a:pPr>
            <a:r>
              <a:rPr lang="lv-LV" sz="1400" dirty="0">
                <a:latin typeface="Segoe UI Light" panose="020B0502040204020203" pitchFamily="34" charset="0"/>
                <a:cs typeface="Segoe UI Light" panose="020B0502040204020203" pitchFamily="34" charset="0"/>
              </a:rPr>
              <a:t>Kūtsmēslu krātuvju būvniecība un pārbūve atbilstoši jaunākajām tehnoloģijām</a:t>
            </a:r>
          </a:p>
          <a:p>
            <a:pPr marL="742950" lvl="2"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Emisiju mazinoši elementi dzīvnieku novietnēs</a:t>
            </a:r>
          </a:p>
          <a:p>
            <a:pPr marL="742950" lvl="2"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Bioloģiskā piena lopkopība</a:t>
            </a:r>
          </a:p>
          <a:p>
            <a:pPr marL="742950" lvl="2"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Labturības prasībām piemērotu novietņu būvniecība/pārbūve</a:t>
            </a:r>
          </a:p>
          <a:p>
            <a:pPr marL="742950" lvl="2"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Energoefektivitāte – enerģijas lietderīga izmantošana</a:t>
            </a:r>
          </a:p>
          <a:p>
            <a:pPr marL="742950" lvl="2"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Atjaunojamās enerģijas ražošana pašpatēriņam</a:t>
            </a:r>
          </a:p>
          <a:p>
            <a:pPr marL="742950" lvl="2"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Risku mazināšanas/klimata pārmaiņu pielāgošanās pasākumi</a:t>
            </a:r>
            <a:r>
              <a:rPr lang="lv-LV" sz="1400" kern="150" dirty="0">
                <a:solidFill>
                  <a:srgbClr val="FF0000"/>
                </a:solidFill>
                <a:effectLst/>
                <a:latin typeface="Segoe UI Light" panose="020B0502040204020203" pitchFamily="34" charset="0"/>
                <a:ea typeface="Calibri" panose="020F0502020204030204" pitchFamily="34" charset="0"/>
              </a:rPr>
              <a:t>, pret salnu aizsardzības sistēmas Augļkopībā.</a:t>
            </a:r>
            <a:endParaRPr lang="lv-LV" sz="1400" dirty="0">
              <a:latin typeface="Segoe UI Light" panose="020B0502040204020203" pitchFamily="34" charset="0"/>
              <a:cs typeface="Segoe UI Light" panose="020B0502040204020203" pitchFamily="34" charset="0"/>
            </a:endParaRPr>
          </a:p>
          <a:p>
            <a:pPr marL="742950" lvl="2" indent="-285750" algn="just">
              <a:spcAft>
                <a:spcPts val="600"/>
              </a:spcAft>
              <a:buFont typeface="Courier New" panose="02070309020205020404" pitchFamily="49" charset="0"/>
              <a:buChar char="o"/>
            </a:pPr>
            <a:r>
              <a:rPr lang="lv-LV" sz="1400" dirty="0">
                <a:latin typeface="Segoe UI Light" panose="020B0502040204020203" pitchFamily="34" charset="0"/>
                <a:cs typeface="Segoe UI Light" panose="020B0502040204020203" pitchFamily="34" charset="0"/>
              </a:rPr>
              <a:t>Digitālie un robotizācijas risinājumi</a:t>
            </a:r>
          </a:p>
        </p:txBody>
      </p:sp>
    </p:spTree>
    <p:extLst>
      <p:ext uri="{BB962C8B-B14F-4D97-AF65-F5344CB8AC3E}">
        <p14:creationId xmlns:p14="http://schemas.microsoft.com/office/powerpoint/2010/main" val="4020298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C46A8B-8D4A-4D90-822F-3E5E4C58AD30}"/>
              </a:ext>
            </a:extLst>
          </p:cNvPr>
          <p:cNvSpPr/>
          <p:nvPr/>
        </p:nvSpPr>
        <p:spPr>
          <a:xfrm>
            <a:off x="1819747" y="746543"/>
            <a:ext cx="7161291" cy="1089389"/>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just"/>
            <a:r>
              <a:rPr lang="lv-LV" sz="1600" b="1" dirty="0">
                <a:latin typeface="Segoe UI Light" panose="020B0502040204020203" pitchFamily="34" charset="0"/>
                <a:cs typeface="Segoe UI Light" panose="020B0502040204020203" pitchFamily="34" charset="0"/>
              </a:rPr>
              <a:t>EK REKOMENDĀCIJA</a:t>
            </a:r>
            <a:r>
              <a:rPr lang="lv-LV" sz="1600" dirty="0"/>
              <a:t>: </a:t>
            </a:r>
            <a:r>
              <a:rPr lang="lv-LV" sz="1600" dirty="0">
                <a:latin typeface="Segoe UI Light" panose="020B0502040204020203" pitchFamily="34" charset="0"/>
                <a:cs typeface="Segoe UI Light" panose="020B0502040204020203" pitchFamily="34" charset="0"/>
              </a:rPr>
              <a:t>turpināt uzlabot lauku saimniecību ainavas elementus, kas nāk par labu biodaudzveidībai, un tādā veidā palīdzēt sasniegt </a:t>
            </a:r>
            <a:r>
              <a:rPr lang="lv-LV" sz="1600" b="1" dirty="0">
                <a:latin typeface="Segoe UI Light" panose="020B0502040204020203" pitchFamily="34" charset="0"/>
                <a:cs typeface="Segoe UI Light" panose="020B0502040204020203" pitchFamily="34" charset="0"/>
              </a:rPr>
              <a:t>zaļā kursa </a:t>
            </a:r>
            <a:r>
              <a:rPr lang="lv-LV" sz="1600" b="1" dirty="0" err="1">
                <a:latin typeface="Segoe UI Light" panose="020B0502040204020203" pitchFamily="34" charset="0"/>
                <a:cs typeface="Segoe UI Light" panose="020B0502040204020203" pitchFamily="34" charset="0"/>
              </a:rPr>
              <a:t>mērķrādītājus</a:t>
            </a:r>
            <a:r>
              <a:rPr lang="lv-LV" sz="1600" b="1" dirty="0">
                <a:latin typeface="Segoe UI Light" panose="020B0502040204020203" pitchFamily="34" charset="0"/>
                <a:cs typeface="Segoe UI Light" panose="020B0502040204020203" pitchFamily="34" charset="0"/>
              </a:rPr>
              <a:t>, kas attiecas uz daudzveidības ziņā augstvērtīgiem ainavas elementiem</a:t>
            </a:r>
            <a:r>
              <a:rPr lang="lv-LV" sz="1600" dirty="0">
                <a:latin typeface="Segoe UI Light" panose="020B0502040204020203" pitchFamily="34" charset="0"/>
                <a:cs typeface="Segoe UI Light" panose="020B0502040204020203" pitchFamily="34" charset="0"/>
              </a:rPr>
              <a:t>; veicināt bioloģiski augstvērtīgu zālāju efektīvu apsaimniekošanu</a:t>
            </a:r>
          </a:p>
        </p:txBody>
      </p:sp>
      <p:sp>
        <p:nvSpPr>
          <p:cNvPr id="5" name="Rectangle 4">
            <a:extLst>
              <a:ext uri="{FF2B5EF4-FFF2-40B4-BE49-F238E27FC236}">
                <a16:creationId xmlns:a16="http://schemas.microsoft.com/office/drawing/2014/main" id="{2C363618-CC4D-475A-AE92-C516ACDC3B6F}"/>
              </a:ext>
            </a:extLst>
          </p:cNvPr>
          <p:cNvSpPr/>
          <p:nvPr/>
        </p:nvSpPr>
        <p:spPr>
          <a:xfrm>
            <a:off x="164870" y="1916381"/>
            <a:ext cx="6661443" cy="830997"/>
          </a:xfrm>
          <a:prstGeom prst="rect">
            <a:avLst/>
          </a:prstGeom>
          <a:ln>
            <a:solidFill>
              <a:srgbClr val="002060"/>
            </a:solidFill>
            <a:prstDash val="lgDash"/>
          </a:ln>
        </p:spPr>
        <p:txBody>
          <a:bodyPr wrap="square">
            <a:spAutoFit/>
          </a:bodyPr>
          <a:lstStyle/>
          <a:p>
            <a:pPr algn="just"/>
            <a:r>
              <a:rPr lang="lv-LV" sz="16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Lauksaimnieku sabiedrība noveco</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Nepietiekami finanšu resursi saimniecību dibināšanai un attīstībai</a:t>
            </a:r>
          </a:p>
        </p:txBody>
      </p:sp>
      <p:sp>
        <p:nvSpPr>
          <p:cNvPr id="6" name="Rectangle 5">
            <a:extLst>
              <a:ext uri="{FF2B5EF4-FFF2-40B4-BE49-F238E27FC236}">
                <a16:creationId xmlns:a16="http://schemas.microsoft.com/office/drawing/2014/main" id="{F9AD8433-254B-4731-99E0-BF5507C16FE0}"/>
              </a:ext>
            </a:extLst>
          </p:cNvPr>
          <p:cNvSpPr/>
          <p:nvPr/>
        </p:nvSpPr>
        <p:spPr>
          <a:xfrm>
            <a:off x="164870" y="2787770"/>
            <a:ext cx="8659638" cy="40280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lv-LV" sz="1600" b="1" dirty="0">
              <a:latin typeface="Segoe UI Light" panose="020B0502040204020203" pitchFamily="34" charset="0"/>
              <a:cs typeface="Segoe UI Light" panose="020B0502040204020203" pitchFamily="34" charset="0"/>
            </a:endParaRPr>
          </a:p>
          <a:p>
            <a:pPr algn="just"/>
            <a:r>
              <a:rPr lang="lv-LV" b="1" dirty="0">
                <a:latin typeface="Segoe UI Light" panose="020B0502040204020203" pitchFamily="34" charset="0"/>
                <a:cs typeface="Segoe UI Light" panose="020B0502040204020203" pitchFamily="34" charset="0"/>
              </a:rPr>
              <a:t>KLP stratēģiskais plāns</a:t>
            </a:r>
            <a:r>
              <a:rPr lang="lv-LV" dirty="0">
                <a:latin typeface="Segoe UI Light" panose="020B0502040204020203" pitchFamily="34" charset="0"/>
                <a:cs typeface="Segoe UI Light" panose="020B0502040204020203" pitchFamily="34" charset="0"/>
              </a:rPr>
              <a:t>:</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Jauno lauksaimnieku atbalstam novirzīt 2% [3%] no kopējā TM finansējuma (bet jārealizē abos pīlāros);</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Veikt finansējuma pārdali no I pīlāra uz II pīlāru jauno lauksaimnieku saimniecību dibināšanai un pārņemšanai – </a:t>
            </a:r>
            <a:r>
              <a:rPr lang="lv-LV" dirty="0">
                <a:solidFill>
                  <a:schemeClr val="tx1"/>
                </a:solidFill>
                <a:latin typeface="Segoe UI Light" panose="020B0502040204020203" pitchFamily="34" charset="0"/>
                <a:cs typeface="Segoe UI Light" panose="020B0502040204020203" pitchFamily="34" charset="0"/>
              </a:rPr>
              <a:t>23</a:t>
            </a:r>
            <a:r>
              <a:rPr lang="lv-LV" dirty="0">
                <a:latin typeface="Segoe UI Light" panose="020B0502040204020203" pitchFamily="34" charset="0"/>
                <a:cs typeface="Segoe UI Light" panose="020B0502040204020203" pitchFamily="34" charset="0"/>
              </a:rPr>
              <a:t> </a:t>
            </a:r>
            <a:r>
              <a:rPr lang="lv-LV" dirty="0" err="1">
                <a:latin typeface="Segoe UI Light" panose="020B0502040204020203" pitchFamily="34" charset="0"/>
                <a:cs typeface="Segoe UI Light" panose="020B0502040204020203" pitchFamily="34" charset="0"/>
              </a:rPr>
              <a:t>milj.EUR</a:t>
            </a:r>
            <a:r>
              <a:rPr lang="lv-LV" dirty="0">
                <a:latin typeface="Segoe UI Light" panose="020B0502040204020203" pitchFamily="34" charset="0"/>
                <a:cs typeface="Segoe UI Light" panose="020B0502040204020203" pitchFamily="34" charset="0"/>
              </a:rPr>
              <a:t> </a:t>
            </a:r>
            <a:r>
              <a:rPr lang="lv-LV" i="1" dirty="0">
                <a:latin typeface="Segoe UI Light" panose="020B0502040204020203" pitchFamily="34" charset="0"/>
                <a:cs typeface="Segoe UI Light" panose="020B0502040204020203" pitchFamily="34" charset="0"/>
              </a:rPr>
              <a:t>[30 milj. EUR];</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Abos pīlāros piemērot vienādu jaunā lauksaimnieka definīciju;</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Ieviest ienākumu </a:t>
            </a:r>
            <a:r>
              <a:rPr lang="lv-LV" dirty="0" err="1">
                <a:latin typeface="Segoe UI Light" panose="020B0502040204020203" pitchFamily="34" charset="0"/>
                <a:cs typeface="Segoe UI Light" panose="020B0502040204020203" pitchFamily="34" charset="0"/>
              </a:rPr>
              <a:t>papildatbalstu</a:t>
            </a:r>
            <a:r>
              <a:rPr lang="lv-LV" dirty="0">
                <a:latin typeface="Segoe UI Light" panose="020B0502040204020203" pitchFamily="34" charset="0"/>
                <a:cs typeface="Segoe UI Light" panose="020B0502040204020203" pitchFamily="34" charset="0"/>
              </a:rPr>
              <a:t> gados jaunajiem lauksaimniekiem, paredzot, ka atbalsts tiek piešķirts par pirmajiem 150 hektāriem un noteikt lauksaimniekiem obligātu izglītības prasību. Tiešo maksājumu ietvaros jauno lauksaimnieku atbalstam novirzīt 11,8 milj. EUR. </a:t>
            </a:r>
            <a:r>
              <a:rPr lang="lv-LV" i="1" dirty="0">
                <a:latin typeface="Segoe UI Light" panose="020B0502040204020203" pitchFamily="34" charset="0"/>
                <a:cs typeface="Segoe UI Light" panose="020B0502040204020203" pitchFamily="34" charset="0"/>
              </a:rPr>
              <a:t>[16,22 milj. EUR];</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II pīlārā paredzēt vienreizēju atbalsta maksājumu saimniecības dibināšanai un pārņemšanai, prioritāti ieguldījumos lauku saimniecībās, un saimniecības iegādes atbalstu Kombinētā finanšu instrumenta intervencē.</a:t>
            </a:r>
          </a:p>
          <a:p>
            <a:pPr algn="ctr"/>
            <a:endParaRPr lang="lv-LV" dirty="0"/>
          </a:p>
        </p:txBody>
      </p:sp>
      <p:sp>
        <p:nvSpPr>
          <p:cNvPr id="7" name="TextBox 6">
            <a:extLst>
              <a:ext uri="{FF2B5EF4-FFF2-40B4-BE49-F238E27FC236}">
                <a16:creationId xmlns:a16="http://schemas.microsoft.com/office/drawing/2014/main" id="{B531BAA6-6614-4D8F-8B0B-BE93EF18A31D}"/>
              </a:ext>
            </a:extLst>
          </p:cNvPr>
          <p:cNvSpPr txBox="1"/>
          <p:nvPr/>
        </p:nvSpPr>
        <p:spPr>
          <a:xfrm>
            <a:off x="2800410" y="144587"/>
            <a:ext cx="6180628" cy="461665"/>
          </a:xfrm>
          <a:prstGeom prst="rect">
            <a:avLst/>
          </a:prstGeom>
          <a:noFill/>
        </p:spPr>
        <p:txBody>
          <a:bodyPr wrap="square" rtlCol="0">
            <a:spAutoFit/>
          </a:bodyPr>
          <a:lstStyle/>
          <a:p>
            <a:r>
              <a:rPr lang="lv-LV" sz="2400" b="1" dirty="0">
                <a:latin typeface="Segoe UI Light" panose="020B0502040204020203" pitchFamily="34" charset="0"/>
                <a:cs typeface="Segoe UI Light" panose="020B0502040204020203" pitchFamily="34" charset="0"/>
              </a:rPr>
              <a:t>ATBALSTĪT PAAUDŽU MAIŅU</a:t>
            </a:r>
          </a:p>
        </p:txBody>
      </p:sp>
      <p:pic>
        <p:nvPicPr>
          <p:cNvPr id="9" name="Attēls 11">
            <a:extLst>
              <a:ext uri="{FF2B5EF4-FFF2-40B4-BE49-F238E27FC236}">
                <a16:creationId xmlns:a16="http://schemas.microsoft.com/office/drawing/2014/main" id="{6B25CF62-33C7-4F41-9B58-68F64E2F8A14}"/>
              </a:ext>
            </a:extLst>
          </p:cNvPr>
          <p:cNvPicPr>
            <a:picLocks noChangeAspect="1"/>
          </p:cNvPicPr>
          <p:nvPr/>
        </p:nvPicPr>
        <p:blipFill>
          <a:blip r:embed="rId2"/>
          <a:stretch>
            <a:fillRect/>
          </a:stretch>
        </p:blipFill>
        <p:spPr>
          <a:xfrm>
            <a:off x="1699431" y="3566"/>
            <a:ext cx="639032" cy="706297"/>
          </a:xfrm>
          <a:prstGeom prst="rect">
            <a:avLst/>
          </a:prstGeom>
        </p:spPr>
      </p:pic>
    </p:spTree>
    <p:extLst>
      <p:ext uri="{BB962C8B-B14F-4D97-AF65-F5344CB8AC3E}">
        <p14:creationId xmlns:p14="http://schemas.microsoft.com/office/powerpoint/2010/main" val="3010326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06BEA-51E1-4047-AAA0-601C2A5667BA}"/>
              </a:ext>
            </a:extLst>
          </p:cNvPr>
          <p:cNvSpPr>
            <a:spLocks noGrp="1"/>
          </p:cNvSpPr>
          <p:nvPr>
            <p:ph type="title"/>
          </p:nvPr>
        </p:nvSpPr>
        <p:spPr>
          <a:xfrm>
            <a:off x="285750" y="192264"/>
            <a:ext cx="8746283" cy="676770"/>
          </a:xfrm>
        </p:spPr>
        <p:txBody>
          <a:bodyPr>
            <a:noAutofit/>
          </a:bodyPr>
          <a:lstStyle/>
          <a:p>
            <a:r>
              <a:rPr lang="lv-LV" sz="2800" b="1" dirty="0"/>
              <a:t>2023-2027.gada finansējums KLP stratēģiskā plāna ietvaros</a:t>
            </a:r>
          </a:p>
        </p:txBody>
      </p:sp>
      <p:sp>
        <p:nvSpPr>
          <p:cNvPr id="3" name="Content Placeholder 2">
            <a:extLst>
              <a:ext uri="{FF2B5EF4-FFF2-40B4-BE49-F238E27FC236}">
                <a16:creationId xmlns:a16="http://schemas.microsoft.com/office/drawing/2014/main" id="{0F317E2B-CD6B-46CA-A601-69270A9B0EFD}"/>
              </a:ext>
            </a:extLst>
          </p:cNvPr>
          <p:cNvSpPr>
            <a:spLocks noGrp="1"/>
          </p:cNvSpPr>
          <p:nvPr>
            <p:ph idx="1"/>
          </p:nvPr>
        </p:nvSpPr>
        <p:spPr>
          <a:xfrm>
            <a:off x="631583" y="2643868"/>
            <a:ext cx="8067481" cy="955042"/>
          </a:xfrm>
        </p:spPr>
        <p:txBody>
          <a:bodyPr>
            <a:normAutofit fontScale="92500" lnSpcReduction="20000"/>
          </a:bodyPr>
          <a:lstStyle/>
          <a:p>
            <a:pPr marL="0" indent="0">
              <a:buNone/>
            </a:pPr>
            <a:endParaRPr lang="lv-LV" dirty="0">
              <a:latin typeface="Verdana" panose="020B0604030504040204" pitchFamily="34" charset="0"/>
              <a:ea typeface="Verdana" panose="020B0604030504040204" pitchFamily="34" charset="0"/>
            </a:endParaRPr>
          </a:p>
          <a:p>
            <a:pPr marL="0" indent="0">
              <a:buNone/>
            </a:pPr>
            <a:endParaRPr lang="lv-LV" sz="788" dirty="0">
              <a:latin typeface="Verdana" panose="020B0604030504040204" pitchFamily="34" charset="0"/>
              <a:ea typeface="Verdana" panose="020B0604030504040204" pitchFamily="34" charset="0"/>
            </a:endParaRPr>
          </a:p>
          <a:p>
            <a:pPr marL="0" indent="0">
              <a:buNone/>
            </a:pPr>
            <a:r>
              <a:rPr lang="lv-LV" sz="2000" b="1" dirty="0">
                <a:latin typeface="Verdana" panose="020B0604030504040204" pitchFamily="34" charset="0"/>
                <a:ea typeface="Verdana" panose="020B0604030504040204" pitchFamily="34" charset="0"/>
              </a:rPr>
              <a:t>Plānotais finansējuma sadalījums: I pīlārā un II pīlārā</a:t>
            </a:r>
          </a:p>
          <a:p>
            <a:pPr marL="0" indent="0">
              <a:buNone/>
            </a:pPr>
            <a:endParaRPr lang="lv-LV" dirty="0"/>
          </a:p>
        </p:txBody>
      </p:sp>
      <p:sp>
        <p:nvSpPr>
          <p:cNvPr id="4" name="Rectangle: Rounded Corners 3">
            <a:extLst>
              <a:ext uri="{FF2B5EF4-FFF2-40B4-BE49-F238E27FC236}">
                <a16:creationId xmlns:a16="http://schemas.microsoft.com/office/drawing/2014/main" id="{BDB1323D-CE9E-4AFD-8351-43E42833B45D}"/>
              </a:ext>
            </a:extLst>
          </p:cNvPr>
          <p:cNvSpPr/>
          <p:nvPr/>
        </p:nvSpPr>
        <p:spPr>
          <a:xfrm>
            <a:off x="648615" y="1518275"/>
            <a:ext cx="3761715" cy="118147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v-LV" dirty="0">
                <a:latin typeface="+mj-lt"/>
                <a:ea typeface="Verdana" panose="020B0604030504040204" pitchFamily="34" charset="0"/>
              </a:rPr>
              <a:t>KLP stratēģisko plānu regulas projekts paredz jauno lauksaimnieku atbalstam novirzīt abos pīlāros </a:t>
            </a:r>
            <a:r>
              <a:rPr lang="lv-LV" b="1" dirty="0">
                <a:latin typeface="+mj-lt"/>
                <a:ea typeface="Verdana" panose="020B0604030504040204" pitchFamily="34" charset="0"/>
              </a:rPr>
              <a:t>vismaz 2%</a:t>
            </a:r>
            <a:r>
              <a:rPr lang="lv-LV" dirty="0">
                <a:latin typeface="+mj-lt"/>
                <a:ea typeface="Verdana" panose="020B0604030504040204" pitchFamily="34" charset="0"/>
              </a:rPr>
              <a:t> no kopējā TM finansējuma</a:t>
            </a:r>
            <a:endParaRPr lang="lv-LV" dirty="0">
              <a:latin typeface="+mj-lt"/>
            </a:endParaRPr>
          </a:p>
        </p:txBody>
      </p:sp>
      <p:sp>
        <p:nvSpPr>
          <p:cNvPr id="5" name="Arrow: Right 4">
            <a:extLst>
              <a:ext uri="{FF2B5EF4-FFF2-40B4-BE49-F238E27FC236}">
                <a16:creationId xmlns:a16="http://schemas.microsoft.com/office/drawing/2014/main" id="{E222E9C5-908E-4FBB-8673-002F00AD1766}"/>
              </a:ext>
            </a:extLst>
          </p:cNvPr>
          <p:cNvSpPr/>
          <p:nvPr/>
        </p:nvSpPr>
        <p:spPr>
          <a:xfrm>
            <a:off x="4571999" y="1614142"/>
            <a:ext cx="733331" cy="806591"/>
          </a:xfrm>
          <a:prstGeom prst="rightArrow">
            <a:avLst/>
          </a:prstGeom>
          <a:solidFill>
            <a:schemeClr val="accent5">
              <a:lumMod val="20000"/>
              <a:lumOff val="80000"/>
            </a:schemeClr>
          </a:solidFill>
          <a:ln>
            <a:solidFill>
              <a:schemeClr val="accent5"/>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lv-LV" sz="2000" dirty="0">
                <a:latin typeface="+mj-lt"/>
                <a:ea typeface="Verdana" panose="020B0604030504040204" pitchFamily="34" charset="0"/>
              </a:rPr>
              <a:t>2%</a:t>
            </a:r>
          </a:p>
        </p:txBody>
      </p:sp>
      <p:sp>
        <p:nvSpPr>
          <p:cNvPr id="6" name="Rectangle: Rounded Corners 5">
            <a:extLst>
              <a:ext uri="{FF2B5EF4-FFF2-40B4-BE49-F238E27FC236}">
                <a16:creationId xmlns:a16="http://schemas.microsoft.com/office/drawing/2014/main" id="{93980656-F8CF-4EA3-942A-59CCCA11B13E}"/>
              </a:ext>
            </a:extLst>
          </p:cNvPr>
          <p:cNvSpPr/>
          <p:nvPr/>
        </p:nvSpPr>
        <p:spPr>
          <a:xfrm>
            <a:off x="5521332" y="1530174"/>
            <a:ext cx="1994812" cy="9550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v-LV" sz="2400" b="1" dirty="0">
                <a:latin typeface="+mj-lt"/>
                <a:ea typeface="Verdana" panose="020B0604030504040204" pitchFamily="34" charset="0"/>
              </a:rPr>
              <a:t>35,8</a:t>
            </a:r>
            <a:r>
              <a:rPr lang="lv-LV" sz="2400" dirty="0">
                <a:latin typeface="+mj-lt"/>
                <a:ea typeface="Verdana" panose="020B0604030504040204" pitchFamily="34" charset="0"/>
              </a:rPr>
              <a:t> </a:t>
            </a:r>
            <a:r>
              <a:rPr lang="lv-LV" sz="2400" i="1" dirty="0">
                <a:latin typeface="+mj-lt"/>
                <a:ea typeface="Verdana" panose="020B0604030504040204" pitchFamily="34" charset="0"/>
              </a:rPr>
              <a:t>milj.</a:t>
            </a:r>
            <a:r>
              <a:rPr lang="lv-LV" sz="2400" i="1" dirty="0">
                <a:latin typeface="+mj-lt"/>
                <a:ea typeface="Verdana" panose="020B0604030504040204" pitchFamily="34" charset="0"/>
                <a:cs typeface="Calibri Light" panose="020F0302020204030204" pitchFamily="34" charset="0"/>
              </a:rPr>
              <a:t>€</a:t>
            </a:r>
          </a:p>
        </p:txBody>
      </p:sp>
      <p:sp>
        <p:nvSpPr>
          <p:cNvPr id="13" name="Rectangle: Rounded Corners 12">
            <a:extLst>
              <a:ext uri="{FF2B5EF4-FFF2-40B4-BE49-F238E27FC236}">
                <a16:creationId xmlns:a16="http://schemas.microsoft.com/office/drawing/2014/main" id="{E6CE75CD-92F0-4366-8218-418A292ABBF8}"/>
              </a:ext>
            </a:extLst>
          </p:cNvPr>
          <p:cNvSpPr/>
          <p:nvPr/>
        </p:nvSpPr>
        <p:spPr>
          <a:xfrm>
            <a:off x="447869" y="5793449"/>
            <a:ext cx="8590456" cy="40278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lv-LV" sz="2400" dirty="0">
                <a:latin typeface="+mj-lt"/>
              </a:rPr>
              <a:t>Trialoga sarunas : 3% gados jaunajiem lauksaimniekiem = </a:t>
            </a:r>
            <a:r>
              <a:rPr lang="lv-LV" sz="2400" b="1" dirty="0">
                <a:latin typeface="+mj-lt"/>
              </a:rPr>
              <a:t>53,8 </a:t>
            </a:r>
            <a:r>
              <a:rPr lang="lv-LV" sz="2400" dirty="0"/>
              <a:t>milj.</a:t>
            </a:r>
            <a:r>
              <a:rPr lang="lv-LV" sz="2400" dirty="0">
                <a:ea typeface="Verdana" panose="020B0604030504040204" pitchFamily="34" charset="0"/>
                <a:cs typeface="Calibri Light" panose="020F0302020204030204" pitchFamily="34" charset="0"/>
              </a:rPr>
              <a:t> €</a:t>
            </a:r>
            <a:r>
              <a:rPr lang="lv-LV" sz="2400" dirty="0">
                <a:latin typeface="+mj-lt"/>
              </a:rPr>
              <a:t> </a:t>
            </a:r>
          </a:p>
        </p:txBody>
      </p:sp>
      <p:grpSp>
        <p:nvGrpSpPr>
          <p:cNvPr id="7" name="Group 6">
            <a:extLst>
              <a:ext uri="{FF2B5EF4-FFF2-40B4-BE49-F238E27FC236}">
                <a16:creationId xmlns:a16="http://schemas.microsoft.com/office/drawing/2014/main" id="{A7F7E17A-B328-47A4-A7EE-3623C88BD88F}"/>
              </a:ext>
            </a:extLst>
          </p:cNvPr>
          <p:cNvGrpSpPr/>
          <p:nvPr/>
        </p:nvGrpSpPr>
        <p:grpSpPr>
          <a:xfrm>
            <a:off x="1023626" y="3674377"/>
            <a:ext cx="6773408" cy="1795693"/>
            <a:chOff x="780336" y="3727239"/>
            <a:chExt cx="9031211" cy="2394257"/>
          </a:xfrm>
        </p:grpSpPr>
        <p:sp>
          <p:nvSpPr>
            <p:cNvPr id="9" name="Arrow: Right 8">
              <a:extLst>
                <a:ext uri="{FF2B5EF4-FFF2-40B4-BE49-F238E27FC236}">
                  <a16:creationId xmlns:a16="http://schemas.microsoft.com/office/drawing/2014/main" id="{5C5A1773-4A93-40B9-91C0-E6890DD1EE99}"/>
                </a:ext>
              </a:extLst>
            </p:cNvPr>
            <p:cNvSpPr/>
            <p:nvPr/>
          </p:nvSpPr>
          <p:spPr>
            <a:xfrm rot="443566">
              <a:off x="2807053" y="3998740"/>
              <a:ext cx="1685102" cy="824318"/>
            </a:xfrm>
            <a:prstGeom prst="rightArrow">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2000" i="1" dirty="0">
                  <a:solidFill>
                    <a:schemeClr val="dk1"/>
                  </a:solidFill>
                  <a:latin typeface="+mj-lt"/>
                </a:rPr>
                <a:t>Pārdale</a:t>
              </a:r>
            </a:p>
          </p:txBody>
        </p:sp>
        <p:pic>
          <p:nvPicPr>
            <p:cNvPr id="18" name="Graphic 17" descr="Pause">
              <a:extLst>
                <a:ext uri="{FF2B5EF4-FFF2-40B4-BE49-F238E27FC236}">
                  <a16:creationId xmlns:a16="http://schemas.microsoft.com/office/drawing/2014/main" id="{22238B84-7756-47CE-9EC4-087B617451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7042281" y="4485093"/>
              <a:ext cx="914400" cy="914400"/>
            </a:xfrm>
            <a:prstGeom prst="rect">
              <a:avLst/>
            </a:prstGeom>
          </p:spPr>
        </p:pic>
        <p:sp>
          <p:nvSpPr>
            <p:cNvPr id="19" name="Rectangle: Rounded Corners 18">
              <a:extLst>
                <a:ext uri="{FF2B5EF4-FFF2-40B4-BE49-F238E27FC236}">
                  <a16:creationId xmlns:a16="http://schemas.microsoft.com/office/drawing/2014/main" id="{C675B632-4410-469F-A3B8-AE68B62EF0AD}"/>
                </a:ext>
              </a:extLst>
            </p:cNvPr>
            <p:cNvSpPr/>
            <p:nvPr/>
          </p:nvSpPr>
          <p:spPr>
            <a:xfrm>
              <a:off x="8096305" y="4365769"/>
              <a:ext cx="1715242" cy="122471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v-LV" sz="2400" b="1" dirty="0">
                  <a:latin typeface="+mj-lt"/>
                </a:rPr>
                <a:t>42,4</a:t>
              </a:r>
            </a:p>
            <a:p>
              <a:pPr algn="ctr"/>
              <a:r>
                <a:rPr lang="lv-LV" sz="2400" i="1" dirty="0">
                  <a:latin typeface="+mj-lt"/>
                </a:rPr>
                <a:t>milj.</a:t>
              </a:r>
              <a:r>
                <a:rPr lang="lv-LV" sz="2400" i="1" dirty="0">
                  <a:latin typeface="+mj-lt"/>
                  <a:ea typeface="Verdana" panose="020B0604030504040204" pitchFamily="34" charset="0"/>
                  <a:cs typeface="Calibri Light" panose="020F0302020204030204" pitchFamily="34" charset="0"/>
                </a:rPr>
                <a:t> €</a:t>
              </a:r>
              <a:endParaRPr lang="lv-LV" sz="2400" i="1" dirty="0">
                <a:latin typeface="+mj-lt"/>
              </a:endParaRPr>
            </a:p>
          </p:txBody>
        </p:sp>
        <p:grpSp>
          <p:nvGrpSpPr>
            <p:cNvPr id="24" name="Group 23">
              <a:extLst>
                <a:ext uri="{FF2B5EF4-FFF2-40B4-BE49-F238E27FC236}">
                  <a16:creationId xmlns:a16="http://schemas.microsoft.com/office/drawing/2014/main" id="{8DB300A1-D5B1-4117-A97D-F01E52233559}"/>
                </a:ext>
              </a:extLst>
            </p:cNvPr>
            <p:cNvGrpSpPr/>
            <p:nvPr/>
          </p:nvGrpSpPr>
          <p:grpSpPr>
            <a:xfrm>
              <a:off x="780336" y="4595782"/>
              <a:ext cx="1895512" cy="1525714"/>
              <a:chOff x="780336" y="4595782"/>
              <a:chExt cx="1895512" cy="1525714"/>
            </a:xfrm>
          </p:grpSpPr>
          <p:sp>
            <p:nvSpPr>
              <p:cNvPr id="20" name="Flowchart: Magnetic Disk 19">
                <a:extLst>
                  <a:ext uri="{FF2B5EF4-FFF2-40B4-BE49-F238E27FC236}">
                    <a16:creationId xmlns:a16="http://schemas.microsoft.com/office/drawing/2014/main" id="{CF632CB8-7275-49BE-97DC-7C1C77EF6529}"/>
                  </a:ext>
                </a:extLst>
              </p:cNvPr>
              <p:cNvSpPr/>
              <p:nvPr/>
            </p:nvSpPr>
            <p:spPr>
              <a:xfrm>
                <a:off x="780336" y="4630190"/>
                <a:ext cx="1895512" cy="1491306"/>
              </a:xfrm>
              <a:prstGeom prst="flowChartMagneticDisk">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v-LV" sz="2400" dirty="0">
                    <a:latin typeface="+mj-lt"/>
                    <a:ea typeface="Verdana" panose="020B0604030504040204" pitchFamily="34" charset="0"/>
                  </a:rPr>
                  <a:t>11,8 </a:t>
                </a:r>
                <a:r>
                  <a:rPr lang="lv-LV" sz="2400" i="1" dirty="0">
                    <a:latin typeface="+mj-lt"/>
                    <a:ea typeface="Verdana" panose="020B0604030504040204" pitchFamily="34" charset="0"/>
                  </a:rPr>
                  <a:t>milj.</a:t>
                </a:r>
                <a:r>
                  <a:rPr lang="lv-LV" sz="2400" i="1" dirty="0">
                    <a:latin typeface="+mj-lt"/>
                    <a:ea typeface="Verdana" panose="020B0604030504040204" pitchFamily="34" charset="0"/>
                    <a:cs typeface="Calibri Light" panose="020F0302020204030204" pitchFamily="34" charset="0"/>
                  </a:rPr>
                  <a:t>€</a:t>
                </a:r>
                <a:endParaRPr lang="lv-LV" sz="2400" dirty="0">
                  <a:latin typeface="+mj-lt"/>
                  <a:ea typeface="Verdana" panose="020B0604030504040204" pitchFamily="34" charset="0"/>
                </a:endParaRPr>
              </a:p>
            </p:txBody>
          </p:sp>
          <p:sp>
            <p:nvSpPr>
              <p:cNvPr id="21" name="Rectangle 20">
                <a:extLst>
                  <a:ext uri="{FF2B5EF4-FFF2-40B4-BE49-F238E27FC236}">
                    <a16:creationId xmlns:a16="http://schemas.microsoft.com/office/drawing/2014/main" id="{596A2A71-93D8-4D8E-B166-FD86C73886B7}"/>
                  </a:ext>
                </a:extLst>
              </p:cNvPr>
              <p:cNvSpPr/>
              <p:nvPr/>
            </p:nvSpPr>
            <p:spPr>
              <a:xfrm>
                <a:off x="1152603" y="4595782"/>
                <a:ext cx="1166816" cy="553997"/>
              </a:xfrm>
              <a:prstGeom prst="rect">
                <a:avLst/>
              </a:prstGeom>
            </p:spPr>
            <p:txBody>
              <a:bodyPr wrap="none">
                <a:spAutoFit/>
              </a:bodyPr>
              <a:lstStyle/>
              <a:p>
                <a:pPr algn="ctr"/>
                <a:r>
                  <a:rPr lang="lv-LV" sz="2100" b="1" dirty="0">
                    <a:latin typeface="+mj-lt"/>
                  </a:rPr>
                  <a:t>I pīlārs</a:t>
                </a:r>
              </a:p>
            </p:txBody>
          </p:sp>
        </p:grpSp>
        <p:sp>
          <p:nvSpPr>
            <p:cNvPr id="23" name="Flowchart: Magnetic Disk 22">
              <a:extLst>
                <a:ext uri="{FF2B5EF4-FFF2-40B4-BE49-F238E27FC236}">
                  <a16:creationId xmlns:a16="http://schemas.microsoft.com/office/drawing/2014/main" id="{B79E41AA-D1BD-43ED-918A-167185B586B7}"/>
                </a:ext>
              </a:extLst>
            </p:cNvPr>
            <p:cNvSpPr/>
            <p:nvPr/>
          </p:nvSpPr>
          <p:spPr>
            <a:xfrm>
              <a:off x="780336" y="3823012"/>
              <a:ext cx="1895512" cy="797530"/>
            </a:xfrm>
            <a:prstGeom prst="flowChartMagneticDisk">
              <a:avLst/>
            </a:prstGeo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lv-LV" sz="2400" dirty="0">
                  <a:latin typeface="+mj-lt"/>
                  <a:ea typeface="Verdana" panose="020B0604030504040204" pitchFamily="34" charset="0"/>
                </a:rPr>
                <a:t>23 </a:t>
              </a:r>
              <a:r>
                <a:rPr lang="lv-LV" sz="2400" i="1" dirty="0">
                  <a:latin typeface="+mj-lt"/>
                  <a:ea typeface="Verdana" panose="020B0604030504040204" pitchFamily="34" charset="0"/>
                </a:rPr>
                <a:t>milj.</a:t>
              </a:r>
              <a:r>
                <a:rPr lang="lv-LV" sz="2400" i="1" dirty="0">
                  <a:latin typeface="+mj-lt"/>
                  <a:ea typeface="Verdana" panose="020B0604030504040204" pitchFamily="34" charset="0"/>
                  <a:cs typeface="Calibri Light" panose="020F0302020204030204" pitchFamily="34" charset="0"/>
                </a:rPr>
                <a:t>€</a:t>
              </a:r>
              <a:endParaRPr lang="lv-LV" sz="2400" dirty="0">
                <a:latin typeface="+mj-lt"/>
                <a:ea typeface="Verdana" panose="020B0604030504040204" pitchFamily="34" charset="0"/>
              </a:endParaRPr>
            </a:p>
          </p:txBody>
        </p:sp>
        <p:sp>
          <p:nvSpPr>
            <p:cNvPr id="25" name="Rectangle 24">
              <a:extLst>
                <a:ext uri="{FF2B5EF4-FFF2-40B4-BE49-F238E27FC236}">
                  <a16:creationId xmlns:a16="http://schemas.microsoft.com/office/drawing/2014/main" id="{7D78F3D3-FB94-426E-9078-8E17052B03DF}"/>
                </a:ext>
              </a:extLst>
            </p:cNvPr>
            <p:cNvSpPr/>
            <p:nvPr/>
          </p:nvSpPr>
          <p:spPr>
            <a:xfrm>
              <a:off x="1226415" y="3727239"/>
              <a:ext cx="1003352" cy="430887"/>
            </a:xfrm>
            <a:prstGeom prst="rect">
              <a:avLst/>
            </a:prstGeom>
          </p:spPr>
          <p:txBody>
            <a:bodyPr wrap="none">
              <a:spAutoFit/>
            </a:bodyPr>
            <a:lstStyle/>
            <a:p>
              <a:pPr algn="ctr"/>
              <a:r>
                <a:rPr lang="lv-LV" sz="1500" b="1" dirty="0">
                  <a:latin typeface="+mj-lt"/>
                </a:rPr>
                <a:t>Pārdale</a:t>
              </a:r>
            </a:p>
          </p:txBody>
        </p:sp>
        <p:grpSp>
          <p:nvGrpSpPr>
            <p:cNvPr id="26" name="Group 25">
              <a:extLst>
                <a:ext uri="{FF2B5EF4-FFF2-40B4-BE49-F238E27FC236}">
                  <a16:creationId xmlns:a16="http://schemas.microsoft.com/office/drawing/2014/main" id="{448C465A-A7EE-44DF-9DB7-40545CDCC642}"/>
                </a:ext>
              </a:extLst>
            </p:cNvPr>
            <p:cNvGrpSpPr/>
            <p:nvPr/>
          </p:nvGrpSpPr>
          <p:grpSpPr>
            <a:xfrm>
              <a:off x="4714931" y="3893754"/>
              <a:ext cx="2143633" cy="2134278"/>
              <a:chOff x="780336" y="4595782"/>
              <a:chExt cx="1895512" cy="1525714"/>
            </a:xfrm>
          </p:grpSpPr>
          <p:sp>
            <p:nvSpPr>
              <p:cNvPr id="27" name="Flowchart: Magnetic Disk 26">
                <a:extLst>
                  <a:ext uri="{FF2B5EF4-FFF2-40B4-BE49-F238E27FC236}">
                    <a16:creationId xmlns:a16="http://schemas.microsoft.com/office/drawing/2014/main" id="{A2D8DF11-7757-42EE-A1E6-D7769C5761AC}"/>
                  </a:ext>
                </a:extLst>
              </p:cNvPr>
              <p:cNvSpPr/>
              <p:nvPr/>
            </p:nvSpPr>
            <p:spPr>
              <a:xfrm>
                <a:off x="780336" y="4630190"/>
                <a:ext cx="1895512" cy="1491306"/>
              </a:xfrm>
              <a:prstGeom prst="flowChartMagneticDisk">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lv-LV" sz="2400" dirty="0">
                    <a:latin typeface="+mj-lt"/>
                    <a:ea typeface="Verdana" panose="020B0604030504040204" pitchFamily="34" charset="0"/>
                  </a:rPr>
                  <a:t>30,6 </a:t>
                </a:r>
                <a:r>
                  <a:rPr lang="lv-LV" sz="2400" i="1" dirty="0">
                    <a:latin typeface="+mj-lt"/>
                    <a:ea typeface="Verdana" panose="020B0604030504040204" pitchFamily="34" charset="0"/>
                  </a:rPr>
                  <a:t>milj.</a:t>
                </a:r>
                <a:r>
                  <a:rPr lang="lv-LV" sz="2400" i="1" dirty="0">
                    <a:latin typeface="+mj-lt"/>
                    <a:ea typeface="Verdana" panose="020B0604030504040204" pitchFamily="34" charset="0"/>
                    <a:cs typeface="Calibri Light" panose="020F0302020204030204" pitchFamily="34" charset="0"/>
                  </a:rPr>
                  <a:t>€</a:t>
                </a:r>
              </a:p>
              <a:p>
                <a:pPr algn="ctr"/>
                <a:r>
                  <a:rPr lang="lv-LV" sz="2400" i="1" dirty="0">
                    <a:latin typeface="+mj-lt"/>
                    <a:ea typeface="Verdana" panose="020B0604030504040204" pitchFamily="34" charset="0"/>
                    <a:cs typeface="Calibri Light" panose="020F0302020204030204" pitchFamily="34" charset="0"/>
                  </a:rPr>
                  <a:t>(23 +7,6)</a:t>
                </a:r>
                <a:endParaRPr lang="lv-LV" sz="2400" dirty="0">
                  <a:latin typeface="+mj-lt"/>
                  <a:ea typeface="Verdana" panose="020B0604030504040204" pitchFamily="34" charset="0"/>
                </a:endParaRPr>
              </a:p>
            </p:txBody>
          </p:sp>
          <p:sp>
            <p:nvSpPr>
              <p:cNvPr id="28" name="Rectangle 27">
                <a:extLst>
                  <a:ext uri="{FF2B5EF4-FFF2-40B4-BE49-F238E27FC236}">
                    <a16:creationId xmlns:a16="http://schemas.microsoft.com/office/drawing/2014/main" id="{A18B16A2-4D95-4ACB-9F56-0647739F6B9F}"/>
                  </a:ext>
                </a:extLst>
              </p:cNvPr>
              <p:cNvSpPr/>
              <p:nvPr/>
            </p:nvSpPr>
            <p:spPr>
              <a:xfrm>
                <a:off x="1182330" y="4595782"/>
                <a:ext cx="1107356" cy="396031"/>
              </a:xfrm>
              <a:prstGeom prst="rect">
                <a:avLst/>
              </a:prstGeom>
            </p:spPr>
            <p:txBody>
              <a:bodyPr wrap="none">
                <a:spAutoFit/>
              </a:bodyPr>
              <a:lstStyle/>
              <a:p>
                <a:pPr algn="ctr"/>
                <a:r>
                  <a:rPr lang="lv-LV" sz="2100" b="1" dirty="0">
                    <a:latin typeface="+mj-lt"/>
                  </a:rPr>
                  <a:t>II pīlārs</a:t>
                </a:r>
              </a:p>
            </p:txBody>
          </p:sp>
        </p:grpSp>
        <p:pic>
          <p:nvPicPr>
            <p:cNvPr id="30" name="Graphic 29" descr="Close">
              <a:extLst>
                <a:ext uri="{FF2B5EF4-FFF2-40B4-BE49-F238E27FC236}">
                  <a16:creationId xmlns:a16="http://schemas.microsoft.com/office/drawing/2014/main" id="{68C95FF2-DAD6-46AB-865B-98EF472785A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8051166">
              <a:off x="3333944" y="4674407"/>
              <a:ext cx="914400" cy="914400"/>
            </a:xfrm>
            <a:prstGeom prst="rect">
              <a:avLst/>
            </a:prstGeom>
          </p:spPr>
        </p:pic>
      </p:grpSp>
      <p:pic>
        <p:nvPicPr>
          <p:cNvPr id="12" name="Graphic 11" descr="Lightbulb">
            <a:extLst>
              <a:ext uri="{FF2B5EF4-FFF2-40B4-BE49-F238E27FC236}">
                <a16:creationId xmlns:a16="http://schemas.microsoft.com/office/drawing/2014/main" id="{3984E4B2-681C-4131-8396-75EACC4ACB4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3019" y="5595910"/>
            <a:ext cx="685800" cy="685800"/>
          </a:xfrm>
          <a:prstGeom prst="rect">
            <a:avLst/>
          </a:prstGeom>
        </p:spPr>
      </p:pic>
      <p:sp>
        <p:nvSpPr>
          <p:cNvPr id="31" name="Rectangle: Rounded Corners 30">
            <a:extLst>
              <a:ext uri="{FF2B5EF4-FFF2-40B4-BE49-F238E27FC236}">
                <a16:creationId xmlns:a16="http://schemas.microsoft.com/office/drawing/2014/main" id="{751361D5-FF7E-43C7-B37A-8C32FA5BE2C6}"/>
              </a:ext>
            </a:extLst>
          </p:cNvPr>
          <p:cNvSpPr/>
          <p:nvPr/>
        </p:nvSpPr>
        <p:spPr>
          <a:xfrm>
            <a:off x="878831" y="6314855"/>
            <a:ext cx="6637313" cy="402789"/>
          </a:xfrm>
          <a:prstGeom prst="roundRect">
            <a:avLst/>
          </a:prstGeom>
          <a:ln w="28575">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r>
              <a:rPr lang="lv-LV" sz="2400" dirty="0">
                <a:latin typeface="+mj-lt"/>
              </a:rPr>
              <a:t>Ja apstiprina 3% , tad LV vēl jānovirza </a:t>
            </a:r>
            <a:r>
              <a:rPr lang="lv-LV" sz="2400" b="1" dirty="0">
                <a:latin typeface="+mj-lt"/>
              </a:rPr>
              <a:t>11,3 </a:t>
            </a:r>
            <a:r>
              <a:rPr lang="lv-LV" sz="2400" dirty="0"/>
              <a:t>milj.</a:t>
            </a:r>
            <a:r>
              <a:rPr lang="lv-LV" sz="2400" dirty="0">
                <a:ea typeface="Verdana" panose="020B0604030504040204" pitchFamily="34" charset="0"/>
                <a:cs typeface="Calibri Light" panose="020F0302020204030204" pitchFamily="34" charset="0"/>
              </a:rPr>
              <a:t> €</a:t>
            </a:r>
            <a:r>
              <a:rPr lang="lv-LV" sz="2400" dirty="0">
                <a:latin typeface="+mj-lt"/>
              </a:rPr>
              <a:t> </a:t>
            </a:r>
          </a:p>
        </p:txBody>
      </p:sp>
    </p:spTree>
    <p:extLst>
      <p:ext uri="{BB962C8B-B14F-4D97-AF65-F5344CB8AC3E}">
        <p14:creationId xmlns:p14="http://schemas.microsoft.com/office/powerpoint/2010/main" val="441859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5C72B3-9C32-49CA-AB27-25A1556C3C37}"/>
              </a:ext>
            </a:extLst>
          </p:cNvPr>
          <p:cNvSpPr>
            <a:spLocks noGrp="1"/>
          </p:cNvSpPr>
          <p:nvPr>
            <p:ph type="body" sz="quarter" idx="10"/>
          </p:nvPr>
        </p:nvSpPr>
        <p:spPr/>
        <p:txBody>
          <a:bodyPr/>
          <a:lstStyle/>
          <a:p>
            <a:endParaRPr lang="lv-LV"/>
          </a:p>
        </p:txBody>
      </p:sp>
      <p:sp>
        <p:nvSpPr>
          <p:cNvPr id="3" name="Text Placeholder 2">
            <a:extLst>
              <a:ext uri="{FF2B5EF4-FFF2-40B4-BE49-F238E27FC236}">
                <a16:creationId xmlns:a16="http://schemas.microsoft.com/office/drawing/2014/main" id="{B04B7D16-8CE5-4BF8-8ADB-4CF40F49710C}"/>
              </a:ext>
            </a:extLst>
          </p:cNvPr>
          <p:cNvSpPr>
            <a:spLocks noGrp="1"/>
          </p:cNvSpPr>
          <p:nvPr>
            <p:ph type="body" sz="quarter" idx="12"/>
          </p:nvPr>
        </p:nvSpPr>
        <p:spPr/>
        <p:txBody>
          <a:bodyPr/>
          <a:lstStyle/>
          <a:p>
            <a:endParaRPr lang="lv-LV"/>
          </a:p>
        </p:txBody>
      </p:sp>
      <p:pic>
        <p:nvPicPr>
          <p:cNvPr id="4" name="Attēls 1">
            <a:extLst>
              <a:ext uri="{FF2B5EF4-FFF2-40B4-BE49-F238E27FC236}">
                <a16:creationId xmlns:a16="http://schemas.microsoft.com/office/drawing/2014/main" id="{4AA71B96-37C9-4AF3-B989-10CA89C9318F}"/>
              </a:ext>
            </a:extLst>
          </p:cNvPr>
          <p:cNvPicPr>
            <a:picLocks noChangeAspect="1"/>
          </p:cNvPicPr>
          <p:nvPr/>
        </p:nvPicPr>
        <p:blipFill>
          <a:blip r:embed="rId2"/>
          <a:stretch>
            <a:fillRect/>
          </a:stretch>
        </p:blipFill>
        <p:spPr>
          <a:xfrm>
            <a:off x="1646817" y="0"/>
            <a:ext cx="770458" cy="846128"/>
          </a:xfrm>
          <a:prstGeom prst="rect">
            <a:avLst/>
          </a:prstGeom>
        </p:spPr>
      </p:pic>
      <p:sp>
        <p:nvSpPr>
          <p:cNvPr id="5" name="Rectangle 4">
            <a:extLst>
              <a:ext uri="{FF2B5EF4-FFF2-40B4-BE49-F238E27FC236}">
                <a16:creationId xmlns:a16="http://schemas.microsoft.com/office/drawing/2014/main" id="{B3A2D707-D835-4894-B2F5-522D8B6F404D}"/>
              </a:ext>
            </a:extLst>
          </p:cNvPr>
          <p:cNvSpPr/>
          <p:nvPr/>
        </p:nvSpPr>
        <p:spPr>
          <a:xfrm>
            <a:off x="2417276" y="-225"/>
            <a:ext cx="5787562" cy="830997"/>
          </a:xfrm>
          <a:prstGeom prst="rect">
            <a:avLst/>
          </a:prstGeom>
        </p:spPr>
        <p:txBody>
          <a:bodyPr wrap="square">
            <a:spAutoFit/>
          </a:bodyPr>
          <a:lstStyle/>
          <a:p>
            <a:r>
              <a:rPr lang="lv-LV" sz="2400" b="1" dirty="0">
                <a:latin typeface="+mj-lt"/>
                <a:ea typeface="Times New Roman" panose="02020603050405020304" pitchFamily="18" charset="0"/>
              </a:rPr>
              <a:t>NODROŠINĀT TAISNĪGUS IENĀKUMUS </a:t>
            </a:r>
          </a:p>
          <a:p>
            <a:r>
              <a:rPr lang="lv-LV" sz="2400" b="1" dirty="0">
                <a:latin typeface="+mj-lt"/>
                <a:ea typeface="Times New Roman" panose="02020603050405020304" pitchFamily="18" charset="0"/>
              </a:rPr>
              <a:t>LAUKSAIMNIEKIEM (1)</a:t>
            </a:r>
            <a:endParaRPr lang="lv-LV" sz="2400" dirty="0">
              <a:latin typeface="+mj-lt"/>
            </a:endParaRPr>
          </a:p>
        </p:txBody>
      </p:sp>
      <p:sp>
        <p:nvSpPr>
          <p:cNvPr id="6" name="Rectangle 5">
            <a:extLst>
              <a:ext uri="{FF2B5EF4-FFF2-40B4-BE49-F238E27FC236}">
                <a16:creationId xmlns:a16="http://schemas.microsoft.com/office/drawing/2014/main" id="{D1CE996E-7E83-4263-A3A5-0CB63137D3F9}"/>
              </a:ext>
            </a:extLst>
          </p:cNvPr>
          <p:cNvSpPr/>
          <p:nvPr/>
        </p:nvSpPr>
        <p:spPr>
          <a:xfrm>
            <a:off x="1843671" y="830772"/>
            <a:ext cx="7160000" cy="1246483"/>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b="1" dirty="0">
                <a:latin typeface="Segoe UI Light" panose="020B0502040204020203" pitchFamily="34" charset="0"/>
                <a:cs typeface="Segoe UI Light" panose="020B0502040204020203" pitchFamily="34" charset="0"/>
              </a:rPr>
              <a:t>EK REKOMENDĀCIJA</a:t>
            </a:r>
            <a:r>
              <a:rPr lang="lv-LV" sz="1600" dirty="0">
                <a:latin typeface="Segoe UI Light" panose="020B0502040204020203" pitchFamily="34" charset="0"/>
                <a:cs typeface="Segoe UI Light" panose="020B0502040204020203" pitchFamily="34" charset="0"/>
              </a:rPr>
              <a:t>: </a:t>
            </a:r>
            <a:r>
              <a:rPr lang="lv-LV" sz="1600" b="1" dirty="0">
                <a:latin typeface="Segoe UI Light" panose="020B0502040204020203" pitchFamily="34" charset="0"/>
                <a:cs typeface="Segoe UI Light" panose="020B0502040204020203" pitchFamily="34" charset="0"/>
              </a:rPr>
              <a:t>palīdzēt saimniecībām ar zemākiem ienākumiem</a:t>
            </a:r>
            <a:r>
              <a:rPr lang="lv-LV" sz="1600" dirty="0">
                <a:latin typeface="Segoe UI Light" panose="020B0502040204020203" pitchFamily="34" charset="0"/>
                <a:cs typeface="Segoe UI Light" panose="020B0502040204020203" pitchFamily="34" charset="0"/>
              </a:rPr>
              <a:t>, īpaši mazākām lauku saimniecībām ar lielāku izaugsmes potenciālu, mērķtiecīgāk un efektīvāk sadalot tiešos maksājumus, piemēram, ar ilgtspēju sekmējošā pārdalošā ienākumu </a:t>
            </a:r>
            <a:r>
              <a:rPr lang="lv-LV" sz="1600" dirty="0" err="1">
                <a:latin typeface="Segoe UI Light" panose="020B0502040204020203" pitchFamily="34" charset="0"/>
                <a:cs typeface="Segoe UI Light" panose="020B0502040204020203" pitchFamily="34" charset="0"/>
              </a:rPr>
              <a:t>papildatbalsta</a:t>
            </a:r>
            <a:r>
              <a:rPr lang="lv-LV" sz="1600" dirty="0">
                <a:latin typeface="Segoe UI Light" panose="020B0502040204020203" pitchFamily="34" charset="0"/>
                <a:cs typeface="Segoe UI Light" panose="020B0502040204020203" pitchFamily="34" charset="0"/>
              </a:rPr>
              <a:t> un maksājumu samazināšanas palīdzību. Uzlabotajā sadalījumā būtu jāņem vērā ienākumu atbalsta devums lauku apvidu attīstībā</a:t>
            </a:r>
            <a:endParaRPr lang="lv-LV" sz="1400" dirty="0">
              <a:latin typeface="Segoe UI Light" panose="020B0502040204020203" pitchFamily="34" charset="0"/>
              <a:cs typeface="Segoe UI Light" panose="020B0502040204020203" pitchFamily="34" charset="0"/>
            </a:endParaRPr>
          </a:p>
        </p:txBody>
      </p:sp>
      <p:sp>
        <p:nvSpPr>
          <p:cNvPr id="7" name="Rectangle 6">
            <a:extLst>
              <a:ext uri="{FF2B5EF4-FFF2-40B4-BE49-F238E27FC236}">
                <a16:creationId xmlns:a16="http://schemas.microsoft.com/office/drawing/2014/main" id="{79E79BF5-CA19-4A45-B85F-AE720070EF9C}"/>
              </a:ext>
            </a:extLst>
          </p:cNvPr>
          <p:cNvSpPr/>
          <p:nvPr/>
        </p:nvSpPr>
        <p:spPr>
          <a:xfrm>
            <a:off x="82627" y="2123197"/>
            <a:ext cx="8863343" cy="1323439"/>
          </a:xfrm>
          <a:prstGeom prst="rect">
            <a:avLst/>
          </a:prstGeom>
          <a:ln>
            <a:solidFill>
              <a:srgbClr val="002060"/>
            </a:solidFill>
            <a:prstDash val="lgDash"/>
          </a:ln>
        </p:spPr>
        <p:txBody>
          <a:bodyPr wrap="square">
            <a:spAutoFit/>
          </a:bodyPr>
          <a:lstStyle/>
          <a:p>
            <a:pPr algn="just"/>
            <a:r>
              <a:rPr lang="lv-LV" sz="16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Palielinās apsaimniekotās LIZ platības;</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Lauksaimnieku ienākumi ir zemāki mazajās un vidējās saimniecībās, lopkopības nozarēs un uz vienu nodarbināto;</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Atšķirīgi ienākumi Latvijas reģionos;</a:t>
            </a:r>
          </a:p>
        </p:txBody>
      </p:sp>
      <p:sp>
        <p:nvSpPr>
          <p:cNvPr id="8" name="Rectangle 7">
            <a:extLst>
              <a:ext uri="{FF2B5EF4-FFF2-40B4-BE49-F238E27FC236}">
                <a16:creationId xmlns:a16="http://schemas.microsoft.com/office/drawing/2014/main" id="{FFA8A6C8-AE08-4677-965A-5397E380A4AB}"/>
              </a:ext>
            </a:extLst>
          </p:cNvPr>
          <p:cNvSpPr/>
          <p:nvPr/>
        </p:nvSpPr>
        <p:spPr>
          <a:xfrm>
            <a:off x="82627" y="3492578"/>
            <a:ext cx="8863343" cy="31368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lv-LV" sz="1600" b="1" dirty="0">
                <a:latin typeface="Segoe UI Light" panose="020B0502040204020203" pitchFamily="34" charset="0"/>
                <a:cs typeface="Segoe UI Light" panose="020B0502040204020203" pitchFamily="34" charset="0"/>
              </a:rPr>
              <a:t>KLP stratēģiskais plāns</a:t>
            </a:r>
            <a:r>
              <a:rPr lang="lv-LV" sz="1600" dirty="0">
                <a:latin typeface="Segoe UI Light" panose="020B0502040204020203" pitchFamily="34" charset="0"/>
                <a:cs typeface="Segoe UI Light" panose="020B0502040204020203" pitchFamily="34" charset="0"/>
              </a:rPr>
              <a:t>:</a:t>
            </a:r>
          </a:p>
          <a:p>
            <a:pPr marL="285750" indent="-285750" algn="just">
              <a:spcAft>
                <a:spcPts val="600"/>
              </a:spcAft>
              <a:buFont typeface="Wingdings" panose="05000000000000000000" pitchFamily="2" charset="2"/>
              <a:buChar char="ü"/>
            </a:pPr>
            <a:r>
              <a:rPr lang="lv-LV" sz="1600" dirty="0">
                <a:latin typeface="Segoe UI Light" panose="020B0502040204020203" pitchFamily="34" charset="0"/>
                <a:cs typeface="Segoe UI Light" panose="020B0502040204020203" pitchFamily="34" charset="0"/>
              </a:rPr>
              <a:t>Mazos un vidējos ražojošos lauksaimniekus mērķtiecīgāk atbalstīt ar investīciju atbalstu, paredzot 70 milj. </a:t>
            </a:r>
            <a:r>
              <a:rPr lang="lv-LV" sz="1600" dirty="0" err="1">
                <a:latin typeface="Segoe UI Light" panose="020B0502040204020203" pitchFamily="34" charset="0"/>
                <a:cs typeface="Segoe UI Light" panose="020B0502040204020203" pitchFamily="34" charset="0"/>
              </a:rPr>
              <a:t>euro</a:t>
            </a:r>
            <a:r>
              <a:rPr lang="lv-LV" sz="1600" dirty="0">
                <a:latin typeface="Segoe UI Light" panose="020B0502040204020203" pitchFamily="34" charset="0"/>
                <a:cs typeface="Segoe UI Light" panose="020B0502040204020203" pitchFamily="34" charset="0"/>
              </a:rPr>
              <a:t> pārdale lauku attīstības investīcijām (30 </a:t>
            </a:r>
            <a:r>
              <a:rPr lang="lv-LV" sz="1600" dirty="0" err="1">
                <a:latin typeface="Segoe UI Light" panose="020B0502040204020203" pitchFamily="34" charset="0"/>
                <a:cs typeface="Segoe UI Light" panose="020B0502040204020203" pitchFamily="34" charset="0"/>
              </a:rPr>
              <a:t>milj.euro</a:t>
            </a:r>
            <a:r>
              <a:rPr lang="lv-LV" sz="1600" dirty="0">
                <a:latin typeface="Segoe UI Light" panose="020B0502040204020203" pitchFamily="34" charset="0"/>
                <a:cs typeface="Segoe UI Light" panose="020B0502040204020203" pitchFamily="34" charset="0"/>
              </a:rPr>
              <a:t> 2021-2022.gadā un 40 milj. </a:t>
            </a:r>
            <a:r>
              <a:rPr lang="lv-LV" sz="1600" dirty="0" err="1">
                <a:latin typeface="Segoe UI Light" panose="020B0502040204020203" pitchFamily="34" charset="0"/>
                <a:cs typeface="Segoe UI Light" panose="020B0502040204020203" pitchFamily="34" charset="0"/>
              </a:rPr>
              <a:t>euro</a:t>
            </a:r>
            <a:r>
              <a:rPr lang="lv-LV" sz="1600" dirty="0">
                <a:latin typeface="Segoe UI Light" panose="020B0502040204020203" pitchFamily="34" charset="0"/>
                <a:cs typeface="Segoe UI Light" panose="020B0502040204020203" pitchFamily="34" charset="0"/>
              </a:rPr>
              <a:t> 2023-2026.gadā).</a:t>
            </a:r>
          </a:p>
          <a:p>
            <a:pPr marL="285750" indent="-285750" algn="just">
              <a:spcAft>
                <a:spcPts val="600"/>
              </a:spcAft>
              <a:buFont typeface="Wingdings" panose="05000000000000000000" pitchFamily="2" charset="2"/>
              <a:buChar char="ü"/>
            </a:pPr>
            <a:r>
              <a:rPr lang="lv-LV" sz="1600" dirty="0">
                <a:latin typeface="Segoe UI Light" panose="020B0502040204020203" pitchFamily="34" charset="0"/>
                <a:cs typeface="Segoe UI Light" panose="020B0502040204020203" pitchFamily="34" charset="0"/>
              </a:rPr>
              <a:t>Atbalstu piešķirt lauksaimniekiem, piemērojot īstena lauksaimnieka definīciju. </a:t>
            </a:r>
          </a:p>
          <a:p>
            <a:pPr marL="285750" indent="-285750" algn="just">
              <a:spcAft>
                <a:spcPts val="600"/>
              </a:spcAft>
              <a:buFont typeface="Wingdings" panose="05000000000000000000" pitchFamily="2" charset="2"/>
              <a:buChar char="ü"/>
            </a:pPr>
            <a:r>
              <a:rPr lang="lv-LV" sz="1600" dirty="0">
                <a:latin typeface="Segoe UI Light" panose="020B0502040204020203" pitchFamily="34" charset="0"/>
                <a:cs typeface="Segoe UI Light" panose="020B0502040204020203" pitchFamily="34" charset="0"/>
              </a:rPr>
              <a:t>Piemērot maksimālo robežvērtību no 100 000 EUR ilgtspēju sekmējošam ienākuma pamatatbalstam. </a:t>
            </a:r>
            <a:r>
              <a:rPr lang="lv-LV" sz="1600" dirty="0">
                <a:highlight>
                  <a:srgbClr val="FFFF00"/>
                </a:highlight>
                <a:latin typeface="Segoe UI Light" panose="020B0502040204020203" pitchFamily="34" charset="0"/>
                <a:cs typeface="Segoe UI Light" panose="020B0502040204020203" pitchFamily="34" charset="0"/>
              </a:rPr>
              <a:t>+nodokļi</a:t>
            </a:r>
          </a:p>
          <a:p>
            <a:pPr marL="285750" indent="-285750" algn="just">
              <a:spcAft>
                <a:spcPts val="600"/>
              </a:spcAft>
              <a:buFont typeface="Wingdings" panose="05000000000000000000" pitchFamily="2" charset="2"/>
              <a:buChar char="ü"/>
            </a:pPr>
            <a:r>
              <a:rPr lang="lv-LV" sz="1600" dirty="0">
                <a:latin typeface="Segoe UI Light" panose="020B0502040204020203" pitchFamily="34" charset="0"/>
                <a:cs typeface="Segoe UI Light" panose="020B0502040204020203" pitchFamily="34" charset="0"/>
              </a:rPr>
              <a:t>Neieviest ilgtspēju sekmējošo pārdalošo ienākumu </a:t>
            </a:r>
            <a:r>
              <a:rPr lang="lv-LV" sz="1600" dirty="0" err="1">
                <a:latin typeface="Segoe UI Light" panose="020B0502040204020203" pitchFamily="34" charset="0"/>
                <a:cs typeface="Segoe UI Light" panose="020B0502040204020203" pitchFamily="34" charset="0"/>
              </a:rPr>
              <a:t>papildatbalstu</a:t>
            </a:r>
            <a:r>
              <a:rPr lang="lv-LV" sz="1600" dirty="0">
                <a:latin typeface="Segoe UI Light" panose="020B0502040204020203" pitchFamily="34" charset="0"/>
                <a:cs typeface="Segoe UI Light" panose="020B0502040204020203" pitchFamily="34" charset="0"/>
              </a:rPr>
              <a:t> un maksājumu samazināšanu.</a:t>
            </a:r>
          </a:p>
          <a:p>
            <a:pPr marL="285750" indent="-285750" algn="just">
              <a:spcAft>
                <a:spcPts val="600"/>
              </a:spcAft>
              <a:buFont typeface="Wingdings" panose="05000000000000000000" pitchFamily="2" charset="2"/>
              <a:buChar char="ü"/>
            </a:pPr>
            <a:r>
              <a:rPr lang="lv-LV" sz="1600" dirty="0">
                <a:latin typeface="Segoe UI Light" panose="020B0502040204020203" pitchFamily="34" charset="0"/>
                <a:cs typeface="Segoe UI Light" panose="020B0502040204020203" pitchFamily="34" charset="0"/>
              </a:rPr>
              <a:t>Sagatavot priekšlikumu </a:t>
            </a:r>
            <a:r>
              <a:rPr lang="lv-LV" sz="1600" dirty="0" err="1">
                <a:latin typeface="Segoe UI Light" panose="020B0502040204020203" pitchFamily="34" charset="0"/>
                <a:cs typeface="Segoe UI Light" panose="020B0502040204020203" pitchFamily="34" charset="0"/>
              </a:rPr>
              <a:t>eko-shēmu</a:t>
            </a:r>
            <a:r>
              <a:rPr lang="lv-LV" sz="1600" dirty="0">
                <a:latin typeface="Segoe UI Light" panose="020B0502040204020203" pitchFamily="34" charset="0"/>
                <a:cs typeface="Segoe UI Light" panose="020B0502040204020203" pitchFamily="34" charset="0"/>
              </a:rPr>
              <a:t> pasākumiem un paredzēt tiem finansējumu tādā apmērā, kāds tiks noteikts KLP Stratēģisko plānu regulā - 20% vai 30% no tiešo maksājumu aploksnes. Lēmumu atkārtoti izvērtēt pēc ES regulējuma spēkā stāšanās. </a:t>
            </a:r>
          </a:p>
        </p:txBody>
      </p:sp>
    </p:spTree>
    <p:extLst>
      <p:ext uri="{BB962C8B-B14F-4D97-AF65-F5344CB8AC3E}">
        <p14:creationId xmlns:p14="http://schemas.microsoft.com/office/powerpoint/2010/main" val="337292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80CA283-4CE5-49EF-A516-20C8955E78FF}"/>
              </a:ext>
            </a:extLst>
          </p:cNvPr>
          <p:cNvSpPr>
            <a:spLocks noGrp="1"/>
          </p:cNvSpPr>
          <p:nvPr>
            <p:ph type="body" sz="quarter" idx="10"/>
          </p:nvPr>
        </p:nvSpPr>
        <p:spPr/>
        <p:txBody>
          <a:bodyPr/>
          <a:lstStyle/>
          <a:p>
            <a:endParaRPr lang="lv-LV"/>
          </a:p>
        </p:txBody>
      </p:sp>
      <p:sp>
        <p:nvSpPr>
          <p:cNvPr id="3" name="Text Placeholder 2">
            <a:extLst>
              <a:ext uri="{FF2B5EF4-FFF2-40B4-BE49-F238E27FC236}">
                <a16:creationId xmlns:a16="http://schemas.microsoft.com/office/drawing/2014/main" id="{E9705ED6-8EC1-436A-BC1D-F983467B2BB7}"/>
              </a:ext>
            </a:extLst>
          </p:cNvPr>
          <p:cNvSpPr>
            <a:spLocks noGrp="1"/>
          </p:cNvSpPr>
          <p:nvPr>
            <p:ph type="body" sz="quarter" idx="12"/>
          </p:nvPr>
        </p:nvSpPr>
        <p:spPr/>
        <p:txBody>
          <a:bodyPr/>
          <a:lstStyle/>
          <a:p>
            <a:endParaRPr lang="lv-LV"/>
          </a:p>
        </p:txBody>
      </p:sp>
      <p:sp>
        <p:nvSpPr>
          <p:cNvPr id="4" name="Rectangle 3">
            <a:extLst>
              <a:ext uri="{FF2B5EF4-FFF2-40B4-BE49-F238E27FC236}">
                <a16:creationId xmlns:a16="http://schemas.microsoft.com/office/drawing/2014/main" id="{ADC46A8B-8D4A-4D90-822F-3E5E4C58AD30}"/>
              </a:ext>
            </a:extLst>
          </p:cNvPr>
          <p:cNvSpPr/>
          <p:nvPr/>
        </p:nvSpPr>
        <p:spPr>
          <a:xfrm>
            <a:off x="1819747" y="860551"/>
            <a:ext cx="7161291" cy="1616746"/>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pPr algn="just"/>
            <a:r>
              <a:rPr lang="lv-LV" b="1" dirty="0">
                <a:latin typeface="Segoe UI Light" panose="020B0502040204020203" pitchFamily="34" charset="0"/>
                <a:cs typeface="Segoe UI Light" panose="020B0502040204020203" pitchFamily="34" charset="0"/>
              </a:rPr>
              <a:t>EK REKOMENDĀCIJA</a:t>
            </a:r>
            <a:r>
              <a:rPr lang="lv-LV" dirty="0"/>
              <a:t>: </a:t>
            </a:r>
            <a:r>
              <a:rPr lang="lv-LV" sz="1600" b="1" dirty="0">
                <a:latin typeface="Segoe UI Light" panose="020B0502040204020203" pitchFamily="34" charset="0"/>
                <a:cs typeface="Segoe UI Light" panose="020B0502040204020203" pitchFamily="34" charset="0"/>
              </a:rPr>
              <a:t>uzlabot sociālekonomisko attīstību lauku apvidos, pievērsties cīņai ar nabadzību, apturēt </a:t>
            </a:r>
            <a:r>
              <a:rPr lang="lv-LV" sz="1600" dirty="0">
                <a:latin typeface="Segoe UI Light" panose="020B0502040204020203" pitchFamily="34" charset="0"/>
                <a:cs typeface="Segoe UI Light" panose="020B0502040204020203" pitchFamily="34" charset="0"/>
              </a:rPr>
              <a:t>depopulāciju, sinerģijā ar pārējiem ES fondiem investējot pamata infrastruktūrās un pakalpojumos, kas veicinās ekonomikas attīstību, tai skaitā </a:t>
            </a:r>
            <a:r>
              <a:rPr lang="lv-LV" sz="1600" dirty="0" err="1">
                <a:latin typeface="Segoe UI Light" panose="020B0502040204020203" pitchFamily="34" charset="0"/>
                <a:cs typeface="Segoe UI Light" panose="020B0502040204020203" pitchFamily="34" charset="0"/>
              </a:rPr>
              <a:t>bioekonomiku</a:t>
            </a:r>
            <a:r>
              <a:rPr lang="lv-LV" sz="1600" dirty="0">
                <a:latin typeface="Segoe UI Light" panose="020B0502040204020203" pitchFamily="34" charset="0"/>
                <a:cs typeface="Segoe UI Light" panose="020B0502040204020203" pitchFamily="34" charset="0"/>
              </a:rPr>
              <a:t> un kvalitatīvu darbvietu radīšanu lauku apvidos; </a:t>
            </a:r>
            <a:r>
              <a:rPr lang="lv-LV" sz="1600" b="1" dirty="0">
                <a:latin typeface="Segoe UI Light" panose="020B0502040204020203" pitchFamily="34" charset="0"/>
                <a:cs typeface="Segoe UI Light" panose="020B0502040204020203" pitchFamily="34" charset="0"/>
              </a:rPr>
              <a:t>palīdzēt sasniegt ES zaļajā kursā izvirzīto platjoslas </a:t>
            </a:r>
            <a:r>
              <a:rPr lang="lv-LV" sz="1600" b="1" dirty="0" err="1">
                <a:latin typeface="Segoe UI Light" panose="020B0502040204020203" pitchFamily="34" charset="0"/>
                <a:cs typeface="Segoe UI Light" panose="020B0502040204020203" pitchFamily="34" charset="0"/>
              </a:rPr>
              <a:t>mērķrādītāju</a:t>
            </a:r>
            <a:r>
              <a:rPr lang="lv-LV" sz="1600" b="1" dirty="0">
                <a:latin typeface="Segoe UI Light" panose="020B0502040204020203" pitchFamily="34" charset="0"/>
                <a:cs typeface="Segoe UI Light" panose="020B0502040204020203" pitchFamily="34" charset="0"/>
              </a:rPr>
              <a:t>; sekmēt ilgtspējīgu meža apsaimniekošanu </a:t>
            </a:r>
            <a:endParaRPr lang="lv-LV" b="1" dirty="0">
              <a:latin typeface="Segoe UI Light" panose="020B0502040204020203" pitchFamily="34" charset="0"/>
              <a:cs typeface="Segoe UI Light" panose="020B0502040204020203" pitchFamily="34" charset="0"/>
            </a:endParaRPr>
          </a:p>
        </p:txBody>
      </p:sp>
      <p:sp>
        <p:nvSpPr>
          <p:cNvPr id="5" name="Rectangle 4">
            <a:extLst>
              <a:ext uri="{FF2B5EF4-FFF2-40B4-BE49-F238E27FC236}">
                <a16:creationId xmlns:a16="http://schemas.microsoft.com/office/drawing/2014/main" id="{2C363618-CC4D-475A-AE92-C516ACDC3B6F}"/>
              </a:ext>
            </a:extLst>
          </p:cNvPr>
          <p:cNvSpPr/>
          <p:nvPr/>
        </p:nvSpPr>
        <p:spPr>
          <a:xfrm>
            <a:off x="140328" y="2560179"/>
            <a:ext cx="6936505" cy="1077218"/>
          </a:xfrm>
          <a:prstGeom prst="rect">
            <a:avLst/>
          </a:prstGeom>
          <a:ln>
            <a:solidFill>
              <a:srgbClr val="002060"/>
            </a:solidFill>
            <a:prstDash val="lgDash"/>
          </a:ln>
        </p:spPr>
        <p:txBody>
          <a:bodyPr wrap="square">
            <a:spAutoFit/>
          </a:bodyPr>
          <a:lstStyle/>
          <a:p>
            <a:pPr algn="just"/>
            <a:r>
              <a:rPr lang="lv-LV" sz="16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Lauku iedzīvotāju skaits joprojām samazinās;</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Pastāv ienākumu atšķirības reģionos un nabadzības risks joprojām būtisks;</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Izaugsmes tempi reģionos atšķirīgi;</a:t>
            </a:r>
          </a:p>
        </p:txBody>
      </p:sp>
      <p:sp>
        <p:nvSpPr>
          <p:cNvPr id="6" name="Rectangle 5">
            <a:extLst>
              <a:ext uri="{FF2B5EF4-FFF2-40B4-BE49-F238E27FC236}">
                <a16:creationId xmlns:a16="http://schemas.microsoft.com/office/drawing/2014/main" id="{F9AD8433-254B-4731-99E0-BF5507C16FE0}"/>
              </a:ext>
            </a:extLst>
          </p:cNvPr>
          <p:cNvSpPr/>
          <p:nvPr/>
        </p:nvSpPr>
        <p:spPr>
          <a:xfrm>
            <a:off x="140328" y="3720279"/>
            <a:ext cx="8863343" cy="30424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lv-LV" b="1" dirty="0">
                <a:latin typeface="Segoe UI Light" panose="020B0502040204020203" pitchFamily="34" charset="0"/>
                <a:cs typeface="Segoe UI Light" panose="020B0502040204020203" pitchFamily="34" charset="0"/>
              </a:rPr>
              <a:t>KLP stratēģiskais plāns:</a:t>
            </a:r>
          </a:p>
          <a:p>
            <a:pPr marL="285750"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LEADER pieejas īstenošanai paredzēt 10% aploksni no lauku attīstības finansējuma:</a:t>
            </a:r>
          </a:p>
          <a:p>
            <a:pPr marL="742950" lvl="1"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50% no stratēģiju finansējuma novirzīt ekonomikas stiprināšanai;</a:t>
            </a:r>
          </a:p>
          <a:p>
            <a:pPr marL="742950" lvl="1"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paredzēt atbalstu zaļā iepirkuma veicināšanai (20% no kopējā LEADER finansējuma);</a:t>
            </a:r>
          </a:p>
          <a:p>
            <a:pPr marL="285750" lvl="2" indent="-285750" algn="just">
              <a:spcAft>
                <a:spcPts val="600"/>
              </a:spcAft>
              <a:buFont typeface="Wingdings" panose="05000000000000000000" pitchFamily="2" charset="2"/>
              <a:buChar char="ü"/>
            </a:pPr>
            <a:r>
              <a:rPr lang="lv-LV" sz="2000" dirty="0">
                <a:latin typeface="Segoe UI Light" panose="020B0502040204020203" pitchFamily="34" charset="0"/>
                <a:cs typeface="Segoe UI Light" panose="020B0502040204020203" pitchFamily="34" charset="0"/>
              </a:rPr>
              <a:t>Neparedzēt atsevišķu atbalstu platjoslas attīstīšanai un savienojamības nodrošināšanai, ņemot vērā citu atbalsta instrumentu ietvaros plānotās aktivitātes;</a:t>
            </a:r>
          </a:p>
          <a:p>
            <a:pPr marL="285750" lvl="2" indent="-285750" algn="just">
              <a:spcAft>
                <a:spcPts val="600"/>
              </a:spcAft>
              <a:buFont typeface="Wingdings" panose="05000000000000000000" pitchFamily="2" charset="2"/>
              <a:buChar char="ü"/>
            </a:pPr>
            <a:endParaRPr lang="lv-LV" sz="2000" dirty="0"/>
          </a:p>
        </p:txBody>
      </p:sp>
      <p:sp>
        <p:nvSpPr>
          <p:cNvPr id="7" name="TextBox 6">
            <a:extLst>
              <a:ext uri="{FF2B5EF4-FFF2-40B4-BE49-F238E27FC236}">
                <a16:creationId xmlns:a16="http://schemas.microsoft.com/office/drawing/2014/main" id="{B531BAA6-6614-4D8F-8B0B-BE93EF18A31D}"/>
              </a:ext>
            </a:extLst>
          </p:cNvPr>
          <p:cNvSpPr txBox="1"/>
          <p:nvPr/>
        </p:nvSpPr>
        <p:spPr>
          <a:xfrm>
            <a:off x="2800410" y="144587"/>
            <a:ext cx="6180628" cy="461665"/>
          </a:xfrm>
          <a:prstGeom prst="rect">
            <a:avLst/>
          </a:prstGeom>
          <a:noFill/>
        </p:spPr>
        <p:txBody>
          <a:bodyPr wrap="square" rtlCol="0">
            <a:spAutoFit/>
          </a:bodyPr>
          <a:lstStyle/>
          <a:p>
            <a:r>
              <a:rPr lang="lv-LV" sz="2400" b="1" dirty="0">
                <a:latin typeface="Segoe UI Light" panose="020B0502040204020203" pitchFamily="34" charset="0"/>
                <a:cs typeface="Segoe UI Light" panose="020B0502040204020203" pitchFamily="34" charset="0"/>
              </a:rPr>
              <a:t>SEKMĒT LAUKU APVIDU DINAMISKUMU</a:t>
            </a:r>
          </a:p>
        </p:txBody>
      </p:sp>
      <p:pic>
        <p:nvPicPr>
          <p:cNvPr id="10" name="Attēls 12">
            <a:extLst>
              <a:ext uri="{FF2B5EF4-FFF2-40B4-BE49-F238E27FC236}">
                <a16:creationId xmlns:a16="http://schemas.microsoft.com/office/drawing/2014/main" id="{215471FE-686D-45C4-A937-FC93E61DC358}"/>
              </a:ext>
            </a:extLst>
          </p:cNvPr>
          <p:cNvPicPr>
            <a:picLocks noChangeAspect="1"/>
          </p:cNvPicPr>
          <p:nvPr/>
        </p:nvPicPr>
        <p:blipFill>
          <a:blip r:embed="rId2"/>
          <a:stretch>
            <a:fillRect/>
          </a:stretch>
        </p:blipFill>
        <p:spPr>
          <a:xfrm>
            <a:off x="1819747" y="0"/>
            <a:ext cx="771053" cy="860551"/>
          </a:xfrm>
          <a:prstGeom prst="rect">
            <a:avLst/>
          </a:prstGeom>
        </p:spPr>
      </p:pic>
    </p:spTree>
    <p:extLst>
      <p:ext uri="{BB962C8B-B14F-4D97-AF65-F5344CB8AC3E}">
        <p14:creationId xmlns:p14="http://schemas.microsoft.com/office/powerpoint/2010/main" val="328831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aisnstūris ar noapaļotiem stūriem 3">
            <a:extLst>
              <a:ext uri="{FF2B5EF4-FFF2-40B4-BE49-F238E27FC236}">
                <a16:creationId xmlns:a16="http://schemas.microsoft.com/office/drawing/2014/main" id="{33D92D49-931A-4448-B725-6C4915F0C61A}"/>
              </a:ext>
            </a:extLst>
          </p:cNvPr>
          <p:cNvSpPr/>
          <p:nvPr/>
        </p:nvSpPr>
        <p:spPr>
          <a:xfrm>
            <a:off x="172985" y="1514677"/>
            <a:ext cx="8959646" cy="866652"/>
          </a:xfrm>
          <a:prstGeom prst="roundRect">
            <a:avLst/>
          </a:prstGeom>
          <a:solidFill>
            <a:schemeClr val="accent6">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sz="1500" b="1" dirty="0">
                <a:solidFill>
                  <a:schemeClr val="tx1"/>
                </a:solidFill>
              </a:rPr>
              <a:t>                                                  Atbalsts SVVA stratēģiju īstenošanai</a:t>
            </a:r>
          </a:p>
          <a:p>
            <a:pPr algn="ctr"/>
            <a:r>
              <a:rPr lang="lv-LV" sz="1500" b="1" dirty="0">
                <a:solidFill>
                  <a:schemeClr val="tx1"/>
                </a:solidFill>
              </a:rPr>
              <a:t>			</a:t>
            </a:r>
          </a:p>
        </p:txBody>
      </p:sp>
      <p:cxnSp>
        <p:nvCxnSpPr>
          <p:cNvPr id="79" name="Straight Arrow Connector 78">
            <a:extLst>
              <a:ext uri="{FF2B5EF4-FFF2-40B4-BE49-F238E27FC236}">
                <a16:creationId xmlns:a16="http://schemas.microsoft.com/office/drawing/2014/main" id="{E05DA87E-530E-4459-A926-22781D30DDB1}"/>
              </a:ext>
            </a:extLst>
          </p:cNvPr>
          <p:cNvCxnSpPr>
            <a:cxnSpLocks/>
          </p:cNvCxnSpPr>
          <p:nvPr/>
        </p:nvCxnSpPr>
        <p:spPr>
          <a:xfrm flipH="1">
            <a:off x="1342699" y="2324664"/>
            <a:ext cx="1361975" cy="37249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EE85869-BF16-4CFA-880E-899D1708C6F4}"/>
              </a:ext>
            </a:extLst>
          </p:cNvPr>
          <p:cNvSpPr/>
          <p:nvPr/>
        </p:nvSpPr>
        <p:spPr>
          <a:xfrm>
            <a:off x="300551" y="938193"/>
            <a:ext cx="5999833" cy="56975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Lauku telpa – LEADER pieejas īstenošana (10% no ELFLA)</a:t>
            </a:r>
          </a:p>
        </p:txBody>
      </p:sp>
      <p:sp>
        <p:nvSpPr>
          <p:cNvPr id="18" name="Taisnstūris ar noapaļotiem stūriem 9">
            <a:extLst>
              <a:ext uri="{FF2B5EF4-FFF2-40B4-BE49-F238E27FC236}">
                <a16:creationId xmlns:a16="http://schemas.microsoft.com/office/drawing/2014/main" id="{785E6F43-9138-4182-8132-4888A6D98461}"/>
              </a:ext>
            </a:extLst>
          </p:cNvPr>
          <p:cNvSpPr/>
          <p:nvPr/>
        </p:nvSpPr>
        <p:spPr>
          <a:xfrm>
            <a:off x="4413267" y="3328385"/>
            <a:ext cx="2603888" cy="1375481"/>
          </a:xfrm>
          <a:prstGeom prst="roundRect">
            <a:avLst/>
          </a:prstGeom>
          <a:solidFill>
            <a:schemeClr val="accent4">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lv-LV" sz="1050" dirty="0">
                <a:solidFill>
                  <a:schemeClr val="tx1"/>
                </a:solidFill>
              </a:rPr>
              <a:t>Infrastruktūra uzglabāšanai, loģistika, veicinoši pasākumi</a:t>
            </a:r>
          </a:p>
          <a:p>
            <a:endParaRPr lang="lv-LV" sz="1050" dirty="0">
              <a:solidFill>
                <a:schemeClr val="tx1"/>
              </a:solidFill>
            </a:endParaRPr>
          </a:p>
          <a:p>
            <a:endParaRPr lang="lv-LV" sz="1050" dirty="0">
              <a:solidFill>
                <a:schemeClr val="tx1"/>
              </a:solidFill>
            </a:endParaRPr>
          </a:p>
          <a:p>
            <a:r>
              <a:rPr lang="lv-LV" sz="1050" dirty="0">
                <a:solidFill>
                  <a:schemeClr val="tx1"/>
                </a:solidFill>
              </a:rPr>
              <a:t>Atbalsts pieejams, ja tas ir apstiprināts kā </a:t>
            </a:r>
            <a:r>
              <a:rPr lang="lv-LV" sz="1050" b="1" dirty="0">
                <a:solidFill>
                  <a:schemeClr val="tx1"/>
                </a:solidFill>
              </a:rPr>
              <a:t>VRG stratēģijas stratēģiskais projekts</a:t>
            </a:r>
          </a:p>
          <a:p>
            <a:pPr algn="ctr"/>
            <a:endParaRPr lang="lv-LV" sz="1200" b="1" dirty="0">
              <a:solidFill>
                <a:schemeClr val="tx1"/>
              </a:solidFill>
            </a:endParaRPr>
          </a:p>
        </p:txBody>
      </p:sp>
      <p:grpSp>
        <p:nvGrpSpPr>
          <p:cNvPr id="12" name="Grupa 2">
            <a:extLst>
              <a:ext uri="{FF2B5EF4-FFF2-40B4-BE49-F238E27FC236}">
                <a16:creationId xmlns:a16="http://schemas.microsoft.com/office/drawing/2014/main" id="{866E207F-921F-47E3-B04B-CF48FA92E531}"/>
              </a:ext>
            </a:extLst>
          </p:cNvPr>
          <p:cNvGrpSpPr/>
          <p:nvPr/>
        </p:nvGrpSpPr>
        <p:grpSpPr>
          <a:xfrm>
            <a:off x="130305" y="2724212"/>
            <a:ext cx="4194583" cy="3126675"/>
            <a:chOff x="1222375" y="1475189"/>
            <a:chExt cx="7206268" cy="5240028"/>
          </a:xfrm>
          <a:solidFill>
            <a:schemeClr val="accent6">
              <a:lumMod val="40000"/>
              <a:lumOff val="60000"/>
            </a:schemeClr>
          </a:solidFill>
        </p:grpSpPr>
        <p:sp>
          <p:nvSpPr>
            <p:cNvPr id="13" name="Rectangle 12">
              <a:extLst>
                <a:ext uri="{FF2B5EF4-FFF2-40B4-BE49-F238E27FC236}">
                  <a16:creationId xmlns:a16="http://schemas.microsoft.com/office/drawing/2014/main" id="{A7D64796-B7F1-48B9-A964-0A74610A7A99}"/>
                </a:ext>
              </a:extLst>
            </p:cNvPr>
            <p:cNvSpPr/>
            <p:nvPr/>
          </p:nvSpPr>
          <p:spPr>
            <a:xfrm>
              <a:off x="1245394" y="1475189"/>
              <a:ext cx="3657449" cy="863777"/>
            </a:xfrm>
            <a:prstGeom prst="rect">
              <a:avLst/>
            </a:prstGeom>
            <a:solidFill>
              <a:schemeClr val="accent2">
                <a:lumMod val="60000"/>
                <a:lumOff val="4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200" dirty="0">
                  <a:solidFill>
                    <a:schemeClr val="tx1"/>
                  </a:solidFill>
                  <a:cs typeface="Arial" panose="020B0604020202020204" pitchFamily="34" charset="0"/>
                </a:rPr>
                <a:t>Vietējās ekonomikas stiprināšanas iniciatīvas </a:t>
              </a:r>
            </a:p>
            <a:p>
              <a:pPr algn="ctr">
                <a:defRPr/>
              </a:pPr>
              <a:r>
                <a:rPr lang="lv-LV" altLang="lv-LV" sz="1200" b="1" dirty="0">
                  <a:solidFill>
                    <a:schemeClr val="tx1"/>
                  </a:solidFill>
                  <a:cs typeface="Arial" panose="020B0604020202020204" pitchFamily="34" charset="0"/>
                </a:rPr>
                <a:t>(</a:t>
              </a:r>
              <a:r>
                <a:rPr lang="lv-LV" altLang="lv-LV" sz="1200" b="1" i="1" dirty="0">
                  <a:solidFill>
                    <a:schemeClr val="tx1"/>
                  </a:solidFill>
                  <a:cs typeface="Arial" panose="020B0604020202020204" pitchFamily="34" charset="0"/>
                </a:rPr>
                <a:t>vismaz 50%</a:t>
              </a:r>
              <a:r>
                <a:rPr lang="lv-LV" altLang="lv-LV" sz="1200" b="1" dirty="0">
                  <a:solidFill>
                    <a:schemeClr val="tx1"/>
                  </a:solidFill>
                  <a:cs typeface="Arial" panose="020B0604020202020204" pitchFamily="34" charset="0"/>
                </a:rPr>
                <a:t>)</a:t>
              </a:r>
            </a:p>
          </p:txBody>
        </p:sp>
        <p:sp>
          <p:nvSpPr>
            <p:cNvPr id="14" name="Rectangle 13">
              <a:extLst>
                <a:ext uri="{FF2B5EF4-FFF2-40B4-BE49-F238E27FC236}">
                  <a16:creationId xmlns:a16="http://schemas.microsoft.com/office/drawing/2014/main" id="{1AE74A08-AD2D-42F8-A3AC-35989AB188CA}"/>
                </a:ext>
              </a:extLst>
            </p:cNvPr>
            <p:cNvSpPr/>
            <p:nvPr/>
          </p:nvSpPr>
          <p:spPr>
            <a:xfrm>
              <a:off x="5019674" y="1475190"/>
              <a:ext cx="3366277" cy="942526"/>
            </a:xfrm>
            <a:prstGeom prst="rect">
              <a:avLst/>
            </a:prstGeom>
            <a:solidFill>
              <a:schemeClr val="accent2">
                <a:lumMod val="60000"/>
                <a:lumOff val="4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200" dirty="0">
                  <a:solidFill>
                    <a:schemeClr val="tx1"/>
                  </a:solidFill>
                  <a:cs typeface="Arial" panose="020B0604020202020204" pitchFamily="34" charset="0"/>
                </a:rPr>
                <a:t>Vietas potenciāla attīstības iniciatīvas</a:t>
              </a:r>
            </a:p>
          </p:txBody>
        </p:sp>
        <p:cxnSp>
          <p:nvCxnSpPr>
            <p:cNvPr id="16" name="Straight Connector 15">
              <a:extLst>
                <a:ext uri="{FF2B5EF4-FFF2-40B4-BE49-F238E27FC236}">
                  <a16:creationId xmlns:a16="http://schemas.microsoft.com/office/drawing/2014/main" id="{C1087C3D-DA52-44F0-B0F9-9D964D96F0DF}"/>
                </a:ext>
              </a:extLst>
            </p:cNvPr>
            <p:cNvCxnSpPr/>
            <p:nvPr/>
          </p:nvCxnSpPr>
          <p:spPr>
            <a:xfrm>
              <a:off x="1222375" y="2363788"/>
              <a:ext cx="46038" cy="3819525"/>
            </a:xfrm>
            <a:prstGeom prst="line">
              <a:avLst/>
            </a:prstGeom>
            <a:grpFill/>
            <a:ln>
              <a:solidFill>
                <a:srgbClr val="00B050"/>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A52FFED4-92E5-41C0-B523-17E8F0A6843C}"/>
                </a:ext>
              </a:extLst>
            </p:cNvPr>
            <p:cNvSpPr/>
            <p:nvPr/>
          </p:nvSpPr>
          <p:spPr>
            <a:xfrm>
              <a:off x="1785939" y="2417763"/>
              <a:ext cx="3119648" cy="1318764"/>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a:solidFill>
                    <a:schemeClr val="tx1"/>
                  </a:solidFill>
                  <a:cs typeface="Arial" panose="020B0604020202020204" pitchFamily="34" charset="0"/>
                </a:rPr>
                <a:t>Nelauksaimnieciskās uzņēmējdarbības </a:t>
              </a:r>
            </a:p>
            <a:p>
              <a:pPr algn="ctr">
                <a:defRPr/>
              </a:pPr>
              <a:r>
                <a:rPr lang="lv-LV" altLang="lv-LV" sz="1050" dirty="0">
                  <a:solidFill>
                    <a:schemeClr val="tx1"/>
                  </a:solidFill>
                  <a:cs typeface="Arial" panose="020B0604020202020204" pitchFamily="34" charset="0"/>
                </a:rPr>
                <a:t>radīšana, attīstība, </a:t>
              </a:r>
              <a:r>
                <a:rPr lang="lv-LV" altLang="lv-LV" sz="1050" dirty="0" err="1">
                  <a:solidFill>
                    <a:schemeClr val="tx1"/>
                  </a:solidFill>
                  <a:cs typeface="Arial" panose="020B0604020202020204" pitchFamily="34" charset="0"/>
                </a:rPr>
                <a:t>tsk</a:t>
              </a:r>
              <a:r>
                <a:rPr lang="lv-LV" altLang="lv-LV" sz="1050" dirty="0">
                  <a:solidFill>
                    <a:schemeClr val="tx1"/>
                  </a:solidFill>
                  <a:cs typeface="Arial" panose="020B0604020202020204" pitchFamily="34" charset="0"/>
                </a:rPr>
                <a:t>. tūrisms </a:t>
              </a:r>
            </a:p>
            <a:p>
              <a:pPr algn="ctr">
                <a:defRPr/>
              </a:pPr>
              <a:r>
                <a:rPr lang="lv-LV" altLang="lv-LV" sz="788" dirty="0">
                  <a:solidFill>
                    <a:srgbClr val="000000"/>
                  </a:solidFill>
                  <a:cs typeface="Arial" panose="020B0604020202020204" pitchFamily="34" charset="0"/>
                </a:rPr>
                <a:t>(apgrozījums līdz 150 000 EUR/gadā</a:t>
              </a:r>
              <a:r>
                <a:rPr lang="lv-LV" altLang="lv-LV" sz="825" dirty="0">
                  <a:solidFill>
                    <a:srgbClr val="000000"/>
                  </a:solidFill>
                  <a:cs typeface="Arial" panose="020B0604020202020204" pitchFamily="34" charset="0"/>
                </a:rPr>
                <a:t>)</a:t>
              </a:r>
            </a:p>
          </p:txBody>
        </p:sp>
        <p:cxnSp>
          <p:nvCxnSpPr>
            <p:cNvPr id="19" name="Straight Arrow Connector 18">
              <a:extLst>
                <a:ext uri="{FF2B5EF4-FFF2-40B4-BE49-F238E27FC236}">
                  <a16:creationId xmlns:a16="http://schemas.microsoft.com/office/drawing/2014/main" id="{FA29561D-1074-4D2C-B016-9F16AAB4F2F4}"/>
                </a:ext>
              </a:extLst>
            </p:cNvPr>
            <p:cNvCxnSpPr/>
            <p:nvPr/>
          </p:nvCxnSpPr>
          <p:spPr>
            <a:xfrm>
              <a:off x="1238250" y="2971800"/>
              <a:ext cx="457200" cy="0"/>
            </a:xfrm>
            <a:prstGeom prst="straightConnector1">
              <a:avLst/>
            </a:prstGeom>
            <a:grp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DF8D1777-3240-4EF8-9E36-505D47034323}"/>
                </a:ext>
              </a:extLst>
            </p:cNvPr>
            <p:cNvSpPr/>
            <p:nvPr/>
          </p:nvSpPr>
          <p:spPr>
            <a:xfrm>
              <a:off x="1838200" y="3883815"/>
              <a:ext cx="3116905" cy="843548"/>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a:solidFill>
                    <a:srgbClr val="000000"/>
                  </a:solidFill>
                  <a:cs typeface="Arial" panose="020B0604020202020204" pitchFamily="34" charset="0"/>
                </a:rPr>
                <a:t>Lauksaimniecības produktu pārstrāde </a:t>
              </a:r>
            </a:p>
            <a:p>
              <a:pPr algn="ctr">
                <a:defRPr/>
              </a:pPr>
              <a:r>
                <a:rPr lang="lv-LV" altLang="lv-LV" sz="788" dirty="0">
                  <a:solidFill>
                    <a:srgbClr val="000000"/>
                  </a:solidFill>
                  <a:cs typeface="Arial" panose="020B0604020202020204" pitchFamily="34" charset="0"/>
                </a:rPr>
                <a:t>(apgrozījums līdz 150 000 EUR/gadā)</a:t>
              </a:r>
              <a:endParaRPr lang="lv-LV" altLang="lv-LV" sz="1050" dirty="0">
                <a:solidFill>
                  <a:srgbClr val="000000"/>
                </a:solidFill>
                <a:cs typeface="Arial" panose="020B0604020202020204" pitchFamily="34" charset="0"/>
              </a:endParaRPr>
            </a:p>
          </p:txBody>
        </p:sp>
        <p:cxnSp>
          <p:nvCxnSpPr>
            <p:cNvPr id="21" name="Straight Arrow Connector 20">
              <a:extLst>
                <a:ext uri="{FF2B5EF4-FFF2-40B4-BE49-F238E27FC236}">
                  <a16:creationId xmlns:a16="http://schemas.microsoft.com/office/drawing/2014/main" id="{AACEFBE1-9A5E-48DB-97E0-5188424347E9}"/>
                </a:ext>
              </a:extLst>
            </p:cNvPr>
            <p:cNvCxnSpPr/>
            <p:nvPr/>
          </p:nvCxnSpPr>
          <p:spPr>
            <a:xfrm>
              <a:off x="1222375" y="4144963"/>
              <a:ext cx="457200" cy="0"/>
            </a:xfrm>
            <a:prstGeom prst="straightConnector1">
              <a:avLst/>
            </a:prstGeom>
            <a:grp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015E4AC6-5655-46F5-A363-53C4FEE3F584}"/>
                </a:ext>
              </a:extLst>
            </p:cNvPr>
            <p:cNvCxnSpPr/>
            <p:nvPr/>
          </p:nvCxnSpPr>
          <p:spPr>
            <a:xfrm>
              <a:off x="1238250" y="5173663"/>
              <a:ext cx="457200" cy="0"/>
            </a:xfrm>
            <a:prstGeom prst="straightConnector1">
              <a:avLst/>
            </a:prstGeom>
            <a:grp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7CC4A5E3-9A85-4CE3-8B24-BBB8CD7D0F4A}"/>
                </a:ext>
              </a:extLst>
            </p:cNvPr>
            <p:cNvSpPr/>
            <p:nvPr/>
          </p:nvSpPr>
          <p:spPr>
            <a:xfrm>
              <a:off x="1808163" y="4840175"/>
              <a:ext cx="3094681" cy="843548"/>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a:solidFill>
                    <a:srgbClr val="000000"/>
                  </a:solidFill>
                  <a:cs typeface="Arial" panose="020B0604020202020204" pitchFamily="34" charset="0"/>
                </a:rPr>
                <a:t>Tirdzniecības vietas izveide/labiekārtošana</a:t>
              </a:r>
            </a:p>
            <a:p>
              <a:pPr algn="ctr">
                <a:defRPr/>
              </a:pPr>
              <a:r>
                <a:rPr lang="lv-LV" altLang="lv-LV" sz="788" dirty="0">
                  <a:solidFill>
                    <a:srgbClr val="000000"/>
                  </a:solidFill>
                  <a:cs typeface="Arial" panose="020B0604020202020204" pitchFamily="34" charset="0"/>
                </a:rPr>
                <a:t>(apgrozījums līdz 150 000 EUR/gadā)</a:t>
              </a:r>
            </a:p>
            <a:p>
              <a:pPr algn="ctr">
                <a:defRPr/>
              </a:pPr>
              <a:endParaRPr lang="lv-LV" altLang="lv-LV" sz="825" dirty="0">
                <a:solidFill>
                  <a:srgbClr val="000000"/>
                </a:solidFill>
                <a:cs typeface="Arial" panose="020B0604020202020204" pitchFamily="34" charset="0"/>
              </a:endParaRPr>
            </a:p>
          </p:txBody>
        </p:sp>
        <p:cxnSp>
          <p:nvCxnSpPr>
            <p:cNvPr id="24" name="Straight Arrow Connector 23">
              <a:extLst>
                <a:ext uri="{FF2B5EF4-FFF2-40B4-BE49-F238E27FC236}">
                  <a16:creationId xmlns:a16="http://schemas.microsoft.com/office/drawing/2014/main" id="{75440AA8-CB84-49B6-A4DC-E93B361F23F4}"/>
                </a:ext>
              </a:extLst>
            </p:cNvPr>
            <p:cNvCxnSpPr/>
            <p:nvPr/>
          </p:nvCxnSpPr>
          <p:spPr>
            <a:xfrm>
              <a:off x="1268413" y="6183313"/>
              <a:ext cx="457200" cy="0"/>
            </a:xfrm>
            <a:prstGeom prst="straightConnector1">
              <a:avLst/>
            </a:prstGeom>
            <a:grp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0314900C-D902-4997-835E-7558AE57109F}"/>
                </a:ext>
              </a:extLst>
            </p:cNvPr>
            <p:cNvSpPr/>
            <p:nvPr/>
          </p:nvSpPr>
          <p:spPr>
            <a:xfrm>
              <a:off x="1808163" y="5831003"/>
              <a:ext cx="3094681" cy="884214"/>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lv-LV" altLang="lv-LV" sz="1050" dirty="0">
                <a:solidFill>
                  <a:srgbClr val="000000"/>
                </a:solidFill>
                <a:cs typeface="Arial" panose="020B0604020202020204" pitchFamily="34" charset="0"/>
              </a:endParaRPr>
            </a:p>
            <a:p>
              <a:pPr algn="ctr">
                <a:defRPr/>
              </a:pPr>
              <a:r>
                <a:rPr lang="lv-LV" altLang="lv-LV" sz="1050" dirty="0">
                  <a:solidFill>
                    <a:srgbClr val="000000"/>
                  </a:solidFill>
                  <a:cs typeface="Arial" panose="020B0604020202020204" pitchFamily="34" charset="0"/>
                </a:rPr>
                <a:t>Darbinieku produktivitātes kāpināšana</a:t>
              </a:r>
            </a:p>
            <a:p>
              <a:pPr algn="ctr">
                <a:defRPr/>
              </a:pPr>
              <a:r>
                <a:rPr lang="lv-LV" altLang="lv-LV" sz="788" dirty="0">
                  <a:solidFill>
                    <a:srgbClr val="000000"/>
                  </a:solidFill>
                  <a:cs typeface="Arial" panose="020B0604020202020204" pitchFamily="34" charset="0"/>
                </a:rPr>
                <a:t>(apgrozījums līdz 150 000 EUR/gadā)</a:t>
              </a:r>
            </a:p>
            <a:p>
              <a:pPr algn="ctr">
                <a:defRPr/>
              </a:pPr>
              <a:endParaRPr lang="lv-LV" altLang="lv-LV" sz="1050" dirty="0">
                <a:solidFill>
                  <a:srgbClr val="000000"/>
                </a:solidFill>
                <a:cs typeface="Arial" panose="020B0604020202020204" pitchFamily="34" charset="0"/>
              </a:endParaRPr>
            </a:p>
          </p:txBody>
        </p:sp>
        <p:cxnSp>
          <p:nvCxnSpPr>
            <p:cNvPr id="26" name="Straight Arrow Connector 25">
              <a:extLst>
                <a:ext uri="{FF2B5EF4-FFF2-40B4-BE49-F238E27FC236}">
                  <a16:creationId xmlns:a16="http://schemas.microsoft.com/office/drawing/2014/main" id="{3B2FF8CE-BDBB-4068-99A8-CD37F058FB68}"/>
                </a:ext>
              </a:extLst>
            </p:cNvPr>
            <p:cNvCxnSpPr>
              <a:cxnSpLocks/>
            </p:cNvCxnSpPr>
            <p:nvPr/>
          </p:nvCxnSpPr>
          <p:spPr>
            <a:xfrm>
              <a:off x="5056188" y="3284538"/>
              <a:ext cx="319864" cy="0"/>
            </a:xfrm>
            <a:prstGeom prst="straightConnector1">
              <a:avLst/>
            </a:prstGeom>
            <a:grp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53A00344-654E-414F-A95A-307F16188D02}"/>
                </a:ext>
              </a:extLst>
            </p:cNvPr>
            <p:cNvSpPr/>
            <p:nvPr/>
          </p:nvSpPr>
          <p:spPr>
            <a:xfrm>
              <a:off x="5369270" y="2470699"/>
              <a:ext cx="3016681" cy="1369392"/>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a:solidFill>
                    <a:srgbClr val="000000"/>
                  </a:solidFill>
                  <a:cs typeface="Arial" panose="020B0604020202020204" pitchFamily="34" charset="0"/>
                </a:rPr>
                <a:t>Teritorijas </a:t>
              </a:r>
            </a:p>
            <a:p>
              <a:pPr algn="ctr">
                <a:defRPr/>
              </a:pPr>
              <a:r>
                <a:rPr lang="lv-LV" altLang="lv-LV" sz="1050" dirty="0">
                  <a:solidFill>
                    <a:srgbClr val="000000"/>
                  </a:solidFill>
                  <a:cs typeface="Arial" panose="020B0604020202020204" pitchFamily="34" charset="0"/>
                </a:rPr>
                <a:t>sakārtošana pakalpojumu pieejamībai, kvalitātei un sasniedzamībai, t.sk.:</a:t>
              </a:r>
            </a:p>
            <a:p>
              <a:pPr algn="ctr">
                <a:defRPr/>
              </a:pPr>
              <a:endParaRPr lang="lv-LV" altLang="lv-LV" sz="1050" dirty="0">
                <a:solidFill>
                  <a:srgbClr val="FF0000"/>
                </a:solidFill>
                <a:cs typeface="Arial" panose="020B0604020202020204" pitchFamily="34" charset="0"/>
              </a:endParaRPr>
            </a:p>
          </p:txBody>
        </p:sp>
        <p:sp>
          <p:nvSpPr>
            <p:cNvPr id="28" name="Rectangle 27">
              <a:extLst>
                <a:ext uri="{FF2B5EF4-FFF2-40B4-BE49-F238E27FC236}">
                  <a16:creationId xmlns:a16="http://schemas.microsoft.com/office/drawing/2014/main" id="{CDF2EBF6-D549-4047-A83C-3437221A6B8D}"/>
                </a:ext>
              </a:extLst>
            </p:cNvPr>
            <p:cNvSpPr/>
            <p:nvPr/>
          </p:nvSpPr>
          <p:spPr>
            <a:xfrm>
              <a:off x="5376053" y="3740182"/>
              <a:ext cx="3019426" cy="1006475"/>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a:solidFill>
                    <a:schemeClr val="tx1"/>
                  </a:solidFill>
                  <a:cs typeface="Arial" panose="020B0604020202020204" pitchFamily="34" charset="0"/>
                </a:rPr>
                <a:t>Dabas un kultūras objektu sakārtošana</a:t>
              </a:r>
            </a:p>
          </p:txBody>
        </p:sp>
        <p:cxnSp>
          <p:nvCxnSpPr>
            <p:cNvPr id="29" name="Straight Arrow Connector 28">
              <a:extLst>
                <a:ext uri="{FF2B5EF4-FFF2-40B4-BE49-F238E27FC236}">
                  <a16:creationId xmlns:a16="http://schemas.microsoft.com/office/drawing/2014/main" id="{4ABC4B93-5287-47EE-8985-40BFD1F35A76}"/>
                </a:ext>
              </a:extLst>
            </p:cNvPr>
            <p:cNvCxnSpPr>
              <a:cxnSpLocks/>
            </p:cNvCxnSpPr>
            <p:nvPr/>
          </p:nvCxnSpPr>
          <p:spPr>
            <a:xfrm>
              <a:off x="5087085" y="5287530"/>
              <a:ext cx="331660" cy="0"/>
            </a:xfrm>
            <a:prstGeom prst="straightConnector1">
              <a:avLst/>
            </a:prstGeom>
            <a:grp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C3D056B-6803-4A02-976B-019A3D10064D}"/>
                </a:ext>
              </a:extLst>
            </p:cNvPr>
            <p:cNvCxnSpPr>
              <a:cxnSpLocks/>
            </p:cNvCxnSpPr>
            <p:nvPr/>
          </p:nvCxnSpPr>
          <p:spPr>
            <a:xfrm>
              <a:off x="5022850" y="2093913"/>
              <a:ext cx="32982" cy="4382181"/>
            </a:xfrm>
            <a:prstGeom prst="line">
              <a:avLst/>
            </a:prstGeom>
            <a:grpFill/>
            <a:ln>
              <a:solidFill>
                <a:srgbClr val="00B050"/>
              </a:solidFill>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CA58BEFD-5CF2-4075-8B8B-3D32C3EBB7E3}"/>
                </a:ext>
              </a:extLst>
            </p:cNvPr>
            <p:cNvSpPr/>
            <p:nvPr/>
          </p:nvSpPr>
          <p:spPr>
            <a:xfrm>
              <a:off x="5418744" y="4792911"/>
              <a:ext cx="3009899" cy="996950"/>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a:solidFill>
                    <a:schemeClr val="tx1"/>
                  </a:solidFill>
                  <a:cs typeface="Arial" panose="020B0604020202020204" pitchFamily="34" charset="0"/>
                </a:rPr>
                <a:t>Sabiedrisko aktivitāšu dažādošana</a:t>
              </a:r>
            </a:p>
          </p:txBody>
        </p:sp>
      </p:grpSp>
      <p:sp>
        <p:nvSpPr>
          <p:cNvPr id="2" name="Rectangle 1">
            <a:extLst>
              <a:ext uri="{FF2B5EF4-FFF2-40B4-BE49-F238E27FC236}">
                <a16:creationId xmlns:a16="http://schemas.microsoft.com/office/drawing/2014/main" id="{D90339BD-1290-4709-AC98-84CFB2920525}"/>
              </a:ext>
            </a:extLst>
          </p:cNvPr>
          <p:cNvSpPr/>
          <p:nvPr/>
        </p:nvSpPr>
        <p:spPr>
          <a:xfrm>
            <a:off x="4413267" y="2724212"/>
            <a:ext cx="2603888" cy="550792"/>
          </a:xfrm>
          <a:prstGeom prst="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dirty="0">
                <a:solidFill>
                  <a:schemeClr val="tx1"/>
                </a:solidFill>
                <a:cs typeface="Arial" panose="020B0604020202020204" pitchFamily="34" charset="0"/>
              </a:rPr>
              <a:t>Atbalsts zaļā iepirkuma nodrošināšanai un veicināšanai</a:t>
            </a:r>
          </a:p>
        </p:txBody>
      </p:sp>
      <p:sp>
        <p:nvSpPr>
          <p:cNvPr id="53" name="Rectangle 52">
            <a:extLst>
              <a:ext uri="{FF2B5EF4-FFF2-40B4-BE49-F238E27FC236}">
                <a16:creationId xmlns:a16="http://schemas.microsoft.com/office/drawing/2014/main" id="{79CCAD09-94CD-4A2F-845D-594D265579C0}"/>
              </a:ext>
            </a:extLst>
          </p:cNvPr>
          <p:cNvSpPr/>
          <p:nvPr/>
        </p:nvSpPr>
        <p:spPr>
          <a:xfrm>
            <a:off x="2572903" y="5375016"/>
            <a:ext cx="1751985" cy="594871"/>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err="1">
                <a:solidFill>
                  <a:schemeClr val="tx1"/>
                </a:solidFill>
                <a:cs typeface="Arial" panose="020B0604020202020204" pitchFamily="34" charset="0"/>
              </a:rPr>
              <a:t>Starpteritoriālā</a:t>
            </a:r>
            <a:r>
              <a:rPr lang="lv-LV" altLang="lv-LV" sz="1050" dirty="0">
                <a:solidFill>
                  <a:schemeClr val="tx1"/>
                </a:solidFill>
                <a:cs typeface="Arial" panose="020B0604020202020204" pitchFamily="34" charset="0"/>
              </a:rPr>
              <a:t> un starpvalstu sadarbība</a:t>
            </a:r>
          </a:p>
        </p:txBody>
      </p:sp>
      <p:cxnSp>
        <p:nvCxnSpPr>
          <p:cNvPr id="58" name="Straight Arrow Connector 57">
            <a:extLst>
              <a:ext uri="{FF2B5EF4-FFF2-40B4-BE49-F238E27FC236}">
                <a16:creationId xmlns:a16="http://schemas.microsoft.com/office/drawing/2014/main" id="{C3998D32-B51B-49DE-A6CE-435923CC8FF5}"/>
              </a:ext>
            </a:extLst>
          </p:cNvPr>
          <p:cNvCxnSpPr>
            <a:cxnSpLocks/>
          </p:cNvCxnSpPr>
          <p:nvPr/>
        </p:nvCxnSpPr>
        <p:spPr>
          <a:xfrm>
            <a:off x="2361661" y="5697213"/>
            <a:ext cx="193051" cy="0"/>
          </a:xfrm>
          <a:prstGeom prst="straightConnector1">
            <a:avLst/>
          </a:prstGeom>
          <a:solidFill>
            <a:schemeClr val="accent6">
              <a:lumMod val="40000"/>
              <a:lumOff val="60000"/>
            </a:schemeClr>
          </a:solid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59" name="Oval 58">
            <a:extLst>
              <a:ext uri="{FF2B5EF4-FFF2-40B4-BE49-F238E27FC236}">
                <a16:creationId xmlns:a16="http://schemas.microsoft.com/office/drawing/2014/main" id="{072183C0-B052-4C9E-81B9-9CF9906D48BC}"/>
              </a:ext>
            </a:extLst>
          </p:cNvPr>
          <p:cNvSpPr/>
          <p:nvPr/>
        </p:nvSpPr>
        <p:spPr>
          <a:xfrm>
            <a:off x="1717743" y="2501480"/>
            <a:ext cx="1150324" cy="3691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350" dirty="0"/>
              <a:t>80%</a:t>
            </a:r>
          </a:p>
        </p:txBody>
      </p:sp>
      <p:sp>
        <p:nvSpPr>
          <p:cNvPr id="60" name="Oval 59">
            <a:extLst>
              <a:ext uri="{FF2B5EF4-FFF2-40B4-BE49-F238E27FC236}">
                <a16:creationId xmlns:a16="http://schemas.microsoft.com/office/drawing/2014/main" id="{84DE3FB4-4104-4E0E-A250-B0075DFDE959}"/>
              </a:ext>
            </a:extLst>
          </p:cNvPr>
          <p:cNvSpPr/>
          <p:nvPr/>
        </p:nvSpPr>
        <p:spPr>
          <a:xfrm>
            <a:off x="5051644" y="2355026"/>
            <a:ext cx="1150324" cy="3691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350" dirty="0"/>
              <a:t>20%</a:t>
            </a:r>
          </a:p>
        </p:txBody>
      </p:sp>
      <p:cxnSp>
        <p:nvCxnSpPr>
          <p:cNvPr id="62" name="Straight Connector 61">
            <a:extLst>
              <a:ext uri="{FF2B5EF4-FFF2-40B4-BE49-F238E27FC236}">
                <a16:creationId xmlns:a16="http://schemas.microsoft.com/office/drawing/2014/main" id="{0B3826AF-3A18-4383-83C1-8EB17B2FC170}"/>
              </a:ext>
            </a:extLst>
          </p:cNvPr>
          <p:cNvCxnSpPr>
            <a:cxnSpLocks/>
          </p:cNvCxnSpPr>
          <p:nvPr/>
        </p:nvCxnSpPr>
        <p:spPr>
          <a:xfrm>
            <a:off x="7147560" y="2322979"/>
            <a:ext cx="0" cy="3677771"/>
          </a:xfrm>
          <a:prstGeom prst="line">
            <a:avLst/>
          </a:prstGeom>
        </p:spPr>
        <p:style>
          <a:lnRef idx="1">
            <a:schemeClr val="accent1"/>
          </a:lnRef>
          <a:fillRef idx="0">
            <a:schemeClr val="accent1"/>
          </a:fillRef>
          <a:effectRef idx="0">
            <a:schemeClr val="accent1"/>
          </a:effectRef>
          <a:fontRef idx="minor">
            <a:schemeClr val="tx1"/>
          </a:fontRef>
        </p:style>
      </p:cxnSp>
      <p:sp>
        <p:nvSpPr>
          <p:cNvPr id="64" name="Rectangle 63">
            <a:extLst>
              <a:ext uri="{FF2B5EF4-FFF2-40B4-BE49-F238E27FC236}">
                <a16:creationId xmlns:a16="http://schemas.microsoft.com/office/drawing/2014/main" id="{BC276845-C023-4D67-B39C-E2C18DEF9F3B}"/>
              </a:ext>
            </a:extLst>
          </p:cNvPr>
          <p:cNvSpPr/>
          <p:nvPr/>
        </p:nvSpPr>
        <p:spPr>
          <a:xfrm>
            <a:off x="7236944" y="2712527"/>
            <a:ext cx="1825771" cy="680067"/>
          </a:xfrm>
          <a:prstGeom prst="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200" dirty="0">
                <a:solidFill>
                  <a:schemeClr val="tx1"/>
                </a:solidFill>
                <a:cs typeface="Arial" panose="020B0604020202020204" pitchFamily="34" charset="0"/>
              </a:rPr>
              <a:t>VRG darbības nodrošināšana un aktivizēšana</a:t>
            </a:r>
          </a:p>
        </p:txBody>
      </p:sp>
      <p:sp>
        <p:nvSpPr>
          <p:cNvPr id="67" name="Rectangle 66">
            <a:extLst>
              <a:ext uri="{FF2B5EF4-FFF2-40B4-BE49-F238E27FC236}">
                <a16:creationId xmlns:a16="http://schemas.microsoft.com/office/drawing/2014/main" id="{4FA0B5EE-F2A7-4A88-9DE3-D24C87296EE6}"/>
              </a:ext>
            </a:extLst>
          </p:cNvPr>
          <p:cNvSpPr/>
          <p:nvPr/>
        </p:nvSpPr>
        <p:spPr>
          <a:xfrm>
            <a:off x="7389281" y="3640608"/>
            <a:ext cx="1692107" cy="594871"/>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a:solidFill>
                  <a:schemeClr val="tx1"/>
                </a:solidFill>
                <a:cs typeface="Arial" panose="020B0604020202020204" pitchFamily="34" charset="0"/>
              </a:rPr>
              <a:t>VRG darbības nodrošināšana</a:t>
            </a:r>
          </a:p>
          <a:p>
            <a:pPr algn="ctr">
              <a:defRPr/>
            </a:pPr>
            <a:r>
              <a:rPr lang="lv-LV" altLang="lv-LV" sz="1050" dirty="0">
                <a:solidFill>
                  <a:schemeClr val="tx1"/>
                </a:solidFill>
                <a:cs typeface="Arial" panose="020B0604020202020204" pitchFamily="34" charset="0"/>
              </a:rPr>
              <a:t>(</a:t>
            </a:r>
            <a:r>
              <a:rPr lang="lv-LV" altLang="lv-LV" sz="1050" i="1" dirty="0">
                <a:solidFill>
                  <a:schemeClr val="tx1"/>
                </a:solidFill>
                <a:cs typeface="Arial" panose="020B0604020202020204" pitchFamily="34" charset="0"/>
              </a:rPr>
              <a:t>algas un tehniskais nodrošinājums</a:t>
            </a:r>
            <a:r>
              <a:rPr lang="lv-LV" altLang="lv-LV" sz="1050" dirty="0">
                <a:solidFill>
                  <a:schemeClr val="tx1"/>
                </a:solidFill>
                <a:cs typeface="Arial" panose="020B0604020202020204" pitchFamily="34" charset="0"/>
              </a:rPr>
              <a:t>)</a:t>
            </a:r>
          </a:p>
        </p:txBody>
      </p:sp>
      <p:sp>
        <p:nvSpPr>
          <p:cNvPr id="68" name="Rectangle 67">
            <a:extLst>
              <a:ext uri="{FF2B5EF4-FFF2-40B4-BE49-F238E27FC236}">
                <a16:creationId xmlns:a16="http://schemas.microsoft.com/office/drawing/2014/main" id="{D1C39182-FED8-463D-AE06-BDD1E20E3D3D}"/>
              </a:ext>
            </a:extLst>
          </p:cNvPr>
          <p:cNvSpPr/>
          <p:nvPr/>
        </p:nvSpPr>
        <p:spPr>
          <a:xfrm>
            <a:off x="7382699" y="4465102"/>
            <a:ext cx="1679479" cy="695179"/>
          </a:xfrm>
          <a:prstGeom prst="rect">
            <a:avLst/>
          </a:prstGeom>
          <a:solidFill>
            <a:schemeClr val="accent4">
              <a:lumMod val="20000"/>
              <a:lumOff val="80000"/>
            </a:schemeClr>
          </a:solidFill>
          <a:ln/>
        </p:spPr>
        <p:style>
          <a:lnRef idx="0">
            <a:schemeClr val="accent3"/>
          </a:lnRef>
          <a:fillRef idx="3">
            <a:schemeClr val="accent3"/>
          </a:fillRef>
          <a:effectRef idx="3">
            <a:schemeClr val="accent3"/>
          </a:effectRef>
          <a:fontRef idx="minor">
            <a:schemeClr val="lt1"/>
          </a:fontRef>
        </p:style>
        <p:txBody>
          <a:bodyPr anchor="ctr"/>
          <a:lstStyle/>
          <a:p>
            <a:pPr algn="ctr">
              <a:defRPr/>
            </a:pPr>
            <a:r>
              <a:rPr lang="lv-LV" altLang="lv-LV" sz="1050" dirty="0">
                <a:solidFill>
                  <a:schemeClr val="tx1"/>
                </a:solidFill>
                <a:cs typeface="Arial" panose="020B0604020202020204" pitchFamily="34" charset="0"/>
              </a:rPr>
              <a:t>Teritorijas aktivizēšana</a:t>
            </a:r>
          </a:p>
          <a:p>
            <a:pPr algn="ctr">
              <a:defRPr/>
            </a:pPr>
            <a:r>
              <a:rPr lang="lv-LV" altLang="lv-LV" sz="1050" dirty="0">
                <a:solidFill>
                  <a:schemeClr val="tx1"/>
                </a:solidFill>
                <a:cs typeface="Arial" panose="020B0604020202020204" pitchFamily="34" charset="0"/>
              </a:rPr>
              <a:t>(</a:t>
            </a:r>
            <a:r>
              <a:rPr lang="lv-LV" altLang="lv-LV" sz="1050" i="1" dirty="0">
                <a:solidFill>
                  <a:schemeClr val="tx1"/>
                </a:solidFill>
                <a:cs typeface="Arial" panose="020B0604020202020204" pitchFamily="34" charset="0"/>
              </a:rPr>
              <a:t>semināri, apmācības, pirmsprojektu iesniegšanas konsultācijas u.c</a:t>
            </a:r>
            <a:r>
              <a:rPr lang="lv-LV" altLang="lv-LV" sz="1050" dirty="0">
                <a:solidFill>
                  <a:schemeClr val="tx1"/>
                </a:solidFill>
                <a:cs typeface="Arial" panose="020B0604020202020204" pitchFamily="34" charset="0"/>
              </a:rPr>
              <a:t>.)</a:t>
            </a:r>
          </a:p>
        </p:txBody>
      </p:sp>
      <p:cxnSp>
        <p:nvCxnSpPr>
          <p:cNvPr id="69" name="Straight Connector 68">
            <a:extLst>
              <a:ext uri="{FF2B5EF4-FFF2-40B4-BE49-F238E27FC236}">
                <a16:creationId xmlns:a16="http://schemas.microsoft.com/office/drawing/2014/main" id="{E17D058B-AE5D-479C-B227-AB14CFD46873}"/>
              </a:ext>
            </a:extLst>
          </p:cNvPr>
          <p:cNvCxnSpPr>
            <a:cxnSpLocks/>
          </p:cNvCxnSpPr>
          <p:nvPr/>
        </p:nvCxnSpPr>
        <p:spPr>
          <a:xfrm>
            <a:off x="7236944" y="3384684"/>
            <a:ext cx="0" cy="1262884"/>
          </a:xfrm>
          <a:prstGeom prst="line">
            <a:avLst/>
          </a:prstGeom>
          <a:solidFill>
            <a:schemeClr val="accent6">
              <a:lumMod val="40000"/>
              <a:lumOff val="60000"/>
            </a:schemeClr>
          </a:solidFill>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B5A21994-C489-4E49-A648-C76B078C5A6B}"/>
              </a:ext>
            </a:extLst>
          </p:cNvPr>
          <p:cNvCxnSpPr>
            <a:cxnSpLocks/>
          </p:cNvCxnSpPr>
          <p:nvPr/>
        </p:nvCxnSpPr>
        <p:spPr>
          <a:xfrm>
            <a:off x="7226967" y="4636416"/>
            <a:ext cx="139711" cy="0"/>
          </a:xfrm>
          <a:prstGeom prst="straightConnector1">
            <a:avLst/>
          </a:prstGeom>
          <a:solidFill>
            <a:schemeClr val="accent6">
              <a:lumMod val="40000"/>
              <a:lumOff val="60000"/>
            </a:schemeClr>
          </a:solid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81545901-ACF8-4833-941B-9A36F07EAECC}"/>
              </a:ext>
            </a:extLst>
          </p:cNvPr>
          <p:cNvCxnSpPr>
            <a:cxnSpLocks/>
          </p:cNvCxnSpPr>
          <p:nvPr/>
        </p:nvCxnSpPr>
        <p:spPr>
          <a:xfrm>
            <a:off x="7236944" y="3922356"/>
            <a:ext cx="139711" cy="0"/>
          </a:xfrm>
          <a:prstGeom prst="straightConnector1">
            <a:avLst/>
          </a:prstGeom>
          <a:solidFill>
            <a:schemeClr val="accent6">
              <a:lumMod val="40000"/>
              <a:lumOff val="60000"/>
            </a:schemeClr>
          </a:solidFill>
          <a:ln>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AB0BEDD9-2831-4B1B-AA83-9454C6DF2739}"/>
              </a:ext>
            </a:extLst>
          </p:cNvPr>
          <p:cNvSpPr txBox="1"/>
          <p:nvPr/>
        </p:nvSpPr>
        <p:spPr>
          <a:xfrm>
            <a:off x="7935740" y="1983082"/>
            <a:ext cx="774571" cy="300082"/>
          </a:xfrm>
          <a:prstGeom prst="rect">
            <a:avLst/>
          </a:prstGeom>
          <a:noFill/>
        </p:spPr>
        <p:txBody>
          <a:bodyPr wrap="none" rtlCol="0">
            <a:spAutoFit/>
          </a:bodyPr>
          <a:lstStyle/>
          <a:p>
            <a:r>
              <a:rPr lang="lv-LV" sz="1350" b="1" dirty="0"/>
              <a:t>līdz 15%</a:t>
            </a:r>
            <a:endParaRPr lang="lv-LV" sz="1350" dirty="0"/>
          </a:p>
        </p:txBody>
      </p:sp>
      <p:cxnSp>
        <p:nvCxnSpPr>
          <p:cNvPr id="83" name="Straight Arrow Connector 82">
            <a:extLst>
              <a:ext uri="{FF2B5EF4-FFF2-40B4-BE49-F238E27FC236}">
                <a16:creationId xmlns:a16="http://schemas.microsoft.com/office/drawing/2014/main" id="{C24FEE7D-F2AF-4D5A-A6EB-A7127C44B8D3}"/>
              </a:ext>
            </a:extLst>
          </p:cNvPr>
          <p:cNvCxnSpPr>
            <a:cxnSpLocks/>
          </p:cNvCxnSpPr>
          <p:nvPr/>
        </p:nvCxnSpPr>
        <p:spPr>
          <a:xfrm>
            <a:off x="3061041" y="2315746"/>
            <a:ext cx="1" cy="40569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BF8F7099-817C-456E-B0B3-C99A9C21ACD6}"/>
              </a:ext>
            </a:extLst>
          </p:cNvPr>
          <p:cNvCxnSpPr>
            <a:cxnSpLocks/>
          </p:cNvCxnSpPr>
          <p:nvPr/>
        </p:nvCxnSpPr>
        <p:spPr>
          <a:xfrm>
            <a:off x="3448895" y="2322979"/>
            <a:ext cx="1504158" cy="38954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26165385-5C7B-433F-86BC-2668633CC464}"/>
              </a:ext>
            </a:extLst>
          </p:cNvPr>
          <p:cNvCxnSpPr>
            <a:cxnSpLocks/>
          </p:cNvCxnSpPr>
          <p:nvPr/>
        </p:nvCxnSpPr>
        <p:spPr>
          <a:xfrm>
            <a:off x="8298338" y="2309609"/>
            <a:ext cx="0" cy="40291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D0ABED5F-0068-4765-8B51-1715192393E0}"/>
              </a:ext>
            </a:extLst>
          </p:cNvPr>
          <p:cNvSpPr txBox="1"/>
          <p:nvPr/>
        </p:nvSpPr>
        <p:spPr>
          <a:xfrm>
            <a:off x="2880061" y="1998286"/>
            <a:ext cx="487634" cy="300082"/>
          </a:xfrm>
          <a:prstGeom prst="rect">
            <a:avLst/>
          </a:prstGeom>
          <a:noFill/>
        </p:spPr>
        <p:txBody>
          <a:bodyPr wrap="none" rtlCol="0">
            <a:spAutoFit/>
          </a:bodyPr>
          <a:lstStyle/>
          <a:p>
            <a:r>
              <a:rPr lang="lv-LV" sz="1350" b="1" dirty="0"/>
              <a:t>85%</a:t>
            </a:r>
            <a:endParaRPr lang="lv-LV" sz="1350" dirty="0"/>
          </a:p>
        </p:txBody>
      </p:sp>
      <p:sp>
        <p:nvSpPr>
          <p:cNvPr id="3" name="Mākonis 2">
            <a:extLst>
              <a:ext uri="{FF2B5EF4-FFF2-40B4-BE49-F238E27FC236}">
                <a16:creationId xmlns:a16="http://schemas.microsoft.com/office/drawing/2014/main" id="{B2B11BC1-248A-4F46-A369-2DA6DC1B7755}"/>
              </a:ext>
            </a:extLst>
          </p:cNvPr>
          <p:cNvSpPr/>
          <p:nvPr/>
        </p:nvSpPr>
        <p:spPr>
          <a:xfrm>
            <a:off x="6293239" y="862116"/>
            <a:ext cx="2943320" cy="88232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050" b="1" dirty="0">
                <a:solidFill>
                  <a:srgbClr val="FFE699"/>
                </a:solidFill>
                <a:effectLst>
                  <a:outerShdw blurRad="38100" dist="38100" dir="2700000" algn="tl">
                    <a:srgbClr val="000000">
                      <a:alpha val="43137"/>
                    </a:srgbClr>
                  </a:outerShdw>
                </a:effectLst>
                <a:hlinkClick r:id="rId3" action="ppaction://hlinksldjump">
                  <a:extLst>
                    <a:ext uri="{A12FA001-AC4F-418D-AE19-62706E023703}">
                      <ahyp:hlinkClr xmlns:ahyp="http://schemas.microsoft.com/office/drawing/2018/hyperlinkcolor" val="tx"/>
                    </a:ext>
                  </a:extLst>
                </a:hlinkClick>
              </a:rPr>
              <a:t>Integrēti arī pamatpakalpojumi, nelauksaimnieciskās aktivitātes</a:t>
            </a:r>
            <a:endParaRPr lang="lv-LV" sz="1050" b="1" dirty="0">
              <a:solidFill>
                <a:srgbClr val="FFE699"/>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38254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11E880-43CB-4634-9055-B13170E3EF8D}"/>
              </a:ext>
            </a:extLst>
          </p:cNvPr>
          <p:cNvSpPr txBox="1"/>
          <p:nvPr/>
        </p:nvSpPr>
        <p:spPr>
          <a:xfrm>
            <a:off x="2602697" y="56729"/>
            <a:ext cx="6400974" cy="461665"/>
          </a:xfrm>
          <a:prstGeom prst="rect">
            <a:avLst/>
          </a:prstGeom>
          <a:noFill/>
        </p:spPr>
        <p:txBody>
          <a:bodyPr wrap="square" rtlCol="0">
            <a:spAutoFit/>
          </a:bodyPr>
          <a:lstStyle/>
          <a:p>
            <a:r>
              <a:rPr lang="lv-LV" sz="2400" b="1" dirty="0">
                <a:latin typeface="Segoe UI Light" panose="020B0502040204020203" pitchFamily="34" charset="0"/>
                <a:cs typeface="Segoe UI Light" panose="020B0502040204020203" pitchFamily="34" charset="0"/>
              </a:rPr>
              <a:t>AIZSARGĀT PĀRTIKAS UN VESELĪBAS KVALITĀTI</a:t>
            </a:r>
          </a:p>
        </p:txBody>
      </p:sp>
      <p:sp>
        <p:nvSpPr>
          <p:cNvPr id="6" name="Rectangle 5">
            <a:extLst>
              <a:ext uri="{FF2B5EF4-FFF2-40B4-BE49-F238E27FC236}">
                <a16:creationId xmlns:a16="http://schemas.microsoft.com/office/drawing/2014/main" id="{342F94FC-5E7E-49FC-9486-185A69DF8DAC}"/>
              </a:ext>
            </a:extLst>
          </p:cNvPr>
          <p:cNvSpPr/>
          <p:nvPr/>
        </p:nvSpPr>
        <p:spPr>
          <a:xfrm>
            <a:off x="1819747" y="851903"/>
            <a:ext cx="7161291" cy="1625394"/>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b="1" dirty="0">
                <a:latin typeface="Segoe UI Light" panose="020B0502040204020203" pitchFamily="34" charset="0"/>
                <a:cs typeface="Segoe UI Light" panose="020B0502040204020203" pitchFamily="34" charset="0"/>
              </a:rPr>
              <a:t>EK rekomendācija</a:t>
            </a:r>
            <a:r>
              <a:rPr lang="lv-LV" dirty="0">
                <a:latin typeface="Segoe UI Light" panose="020B0502040204020203" pitchFamily="34" charset="0"/>
                <a:cs typeface="Segoe UI Light" panose="020B0502040204020203" pitchFamily="34" charset="0"/>
              </a:rPr>
              <a:t>: </a:t>
            </a:r>
            <a:r>
              <a:rPr lang="lv-LV" sz="1400" b="1" dirty="0">
                <a:latin typeface="Segoe UI Light" panose="020B0502040204020203" pitchFamily="34" charset="0"/>
                <a:cs typeface="Segoe UI Light" panose="020B0502040204020203" pitchFamily="34" charset="0"/>
              </a:rPr>
              <a:t>veicināt ES zaļajā kursā izvirzīto pesticīdu </a:t>
            </a:r>
            <a:r>
              <a:rPr lang="lv-LV" sz="1400" b="1" dirty="0" err="1">
                <a:latin typeface="Segoe UI Light" panose="020B0502040204020203" pitchFamily="34" charset="0"/>
                <a:cs typeface="Segoe UI Light" panose="020B0502040204020203" pitchFamily="34" charset="0"/>
              </a:rPr>
              <a:t>mērķrādītāju</a:t>
            </a:r>
            <a:r>
              <a:rPr lang="lv-LV" sz="1400" b="1" dirty="0">
                <a:latin typeface="Segoe UI Light" panose="020B0502040204020203" pitchFamily="34" charset="0"/>
                <a:cs typeface="Segoe UI Light" panose="020B0502040204020203" pitchFamily="34" charset="0"/>
              </a:rPr>
              <a:t> sasniegšanu</a:t>
            </a:r>
            <a:r>
              <a:rPr lang="lv-LV" sz="1400" dirty="0">
                <a:latin typeface="Segoe UI Light" panose="020B0502040204020203" pitchFamily="34" charset="0"/>
                <a:cs typeface="Segoe UI Light" panose="020B0502040204020203" pitchFamily="34" charset="0"/>
              </a:rPr>
              <a:t>, pastiprinot centienus samazināt visbīstamāko pesticīdu izmantošanas apjomu un riskus un veicinot pesticīdu ilgtspējīgu lietošanu, jo īpaši nodrošinot integrētās augu aizsardzības prakšu ieviešanu; uzlabot</a:t>
            </a:r>
            <a:r>
              <a:rPr lang="lv-LV" sz="1400" b="1" dirty="0">
                <a:latin typeface="Segoe UI Light" panose="020B0502040204020203" pitchFamily="34" charset="0"/>
                <a:cs typeface="Segoe UI Light" panose="020B0502040204020203" pitchFamily="34" charset="0"/>
              </a:rPr>
              <a:t> dzīvnieku labturību</a:t>
            </a:r>
            <a:r>
              <a:rPr lang="lv-LV" sz="1400" dirty="0">
                <a:latin typeface="Segoe UI Light" panose="020B0502040204020203" pitchFamily="34" charset="0"/>
                <a:cs typeface="Segoe UI Light" panose="020B0502040204020203" pitchFamily="34" charset="0"/>
              </a:rPr>
              <a:t>, ieviešot vērienīgus pasākumus, kas veicina lauksaimniecības dzīvnieku, it īpaši cūku, dējējvistu un piena šķirņu telēnu, labturības paraugprakses, kā arī pastiprinot lauku saimniecību biodrošību;</a:t>
            </a:r>
          </a:p>
          <a:p>
            <a:r>
              <a:rPr lang="lv-LV" sz="1400" b="1" dirty="0">
                <a:latin typeface="Segoe UI Light" panose="020B0502040204020203" pitchFamily="34" charset="0"/>
                <a:cs typeface="Segoe UI Light" panose="020B0502040204020203" pitchFamily="34" charset="0"/>
              </a:rPr>
              <a:t>palīdzēt sasniegt zaļajā kursā izvirzītos bioloģiskās lauksaimniecības </a:t>
            </a:r>
            <a:r>
              <a:rPr lang="lv-LV" sz="1400" b="1" dirty="0" err="1">
                <a:latin typeface="Segoe UI Light" panose="020B0502040204020203" pitchFamily="34" charset="0"/>
                <a:cs typeface="Segoe UI Light" panose="020B0502040204020203" pitchFamily="34" charset="0"/>
              </a:rPr>
              <a:t>mērķrādītājus</a:t>
            </a:r>
            <a:r>
              <a:rPr lang="lv-LV" sz="1400" b="1" dirty="0">
                <a:latin typeface="Segoe UI Light" panose="020B0502040204020203" pitchFamily="34" charset="0"/>
                <a:cs typeface="Segoe UI Light" panose="020B0502040204020203" pitchFamily="34" charset="0"/>
              </a:rPr>
              <a:t> </a:t>
            </a:r>
          </a:p>
        </p:txBody>
      </p:sp>
      <p:sp>
        <p:nvSpPr>
          <p:cNvPr id="7" name="Rectangle 6">
            <a:extLst>
              <a:ext uri="{FF2B5EF4-FFF2-40B4-BE49-F238E27FC236}">
                <a16:creationId xmlns:a16="http://schemas.microsoft.com/office/drawing/2014/main" id="{144FA6B6-ABD8-4352-96F5-3C1E10B4CEE7}"/>
              </a:ext>
            </a:extLst>
          </p:cNvPr>
          <p:cNvSpPr/>
          <p:nvPr/>
        </p:nvSpPr>
        <p:spPr>
          <a:xfrm>
            <a:off x="140328" y="2626536"/>
            <a:ext cx="5907388" cy="538609"/>
          </a:xfrm>
          <a:prstGeom prst="rect">
            <a:avLst/>
          </a:prstGeom>
          <a:ln>
            <a:solidFill>
              <a:srgbClr val="002060"/>
            </a:solidFill>
            <a:prstDash val="lgDash"/>
          </a:ln>
        </p:spPr>
        <p:txBody>
          <a:bodyPr wrap="square">
            <a:spAutoFit/>
          </a:bodyPr>
          <a:lstStyle/>
          <a:p>
            <a:pPr algn="just"/>
            <a:r>
              <a:rPr lang="lv-LV" sz="14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Pieaug pesticīdu lietošanas apjoms un </a:t>
            </a:r>
            <a:r>
              <a:rPr lang="lv-LV" sz="1400" dirty="0" err="1">
                <a:latin typeface="Segoe UI Light" panose="020B0502040204020203" pitchFamily="34" charset="0"/>
                <a:cs typeface="Segoe UI Light" panose="020B0502040204020203" pitchFamily="34" charset="0"/>
              </a:rPr>
              <a:t>antimikrobiālā</a:t>
            </a:r>
            <a:r>
              <a:rPr lang="lv-LV" sz="1400" dirty="0">
                <a:latin typeface="Segoe UI Light" panose="020B0502040204020203" pitchFamily="34" charset="0"/>
                <a:cs typeface="Segoe UI Light" panose="020B0502040204020203" pitchFamily="34" charset="0"/>
              </a:rPr>
              <a:t> rezistence;</a:t>
            </a:r>
          </a:p>
        </p:txBody>
      </p:sp>
      <p:sp>
        <p:nvSpPr>
          <p:cNvPr id="8" name="Rectangle 7">
            <a:extLst>
              <a:ext uri="{FF2B5EF4-FFF2-40B4-BE49-F238E27FC236}">
                <a16:creationId xmlns:a16="http://schemas.microsoft.com/office/drawing/2014/main" id="{337E5251-9F5D-459C-B413-DC80C2CBD584}"/>
              </a:ext>
            </a:extLst>
          </p:cNvPr>
          <p:cNvSpPr/>
          <p:nvPr/>
        </p:nvSpPr>
        <p:spPr>
          <a:xfrm>
            <a:off x="140328" y="3558011"/>
            <a:ext cx="8863343" cy="320471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lv-LV" b="1" dirty="0">
                <a:latin typeface="Segoe UI Light" panose="020B0502040204020203" pitchFamily="34" charset="0"/>
                <a:cs typeface="Segoe UI Light" panose="020B0502040204020203" pitchFamily="34" charset="0"/>
              </a:rPr>
              <a:t>KLP stratēģiskais plāns</a:t>
            </a:r>
            <a:r>
              <a:rPr lang="lv-LV" dirty="0">
                <a:latin typeface="Segoe UI Light" panose="020B0502040204020203" pitchFamily="34" charset="0"/>
                <a:cs typeface="Segoe UI Light" panose="020B0502040204020203" pitchFamily="34" charset="0"/>
              </a:rPr>
              <a:t>:</a:t>
            </a:r>
          </a:p>
          <a:p>
            <a:pPr marL="285750"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Ietvert atbalsta intervences:</a:t>
            </a:r>
          </a:p>
          <a:p>
            <a:pPr marL="742950" lvl="1"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Atbalsts </a:t>
            </a:r>
            <a:r>
              <a:rPr lang="lv-LV" dirty="0" err="1">
                <a:latin typeface="Segoe UI Light" panose="020B0502040204020203" pitchFamily="34" charset="0"/>
                <a:cs typeface="Segoe UI Light" panose="020B0502040204020203" pitchFamily="34" charset="0"/>
              </a:rPr>
              <a:t>ekoshēmu</a:t>
            </a:r>
            <a:r>
              <a:rPr lang="lv-LV" dirty="0">
                <a:latin typeface="Segoe UI Light" panose="020B0502040204020203" pitchFamily="34" charset="0"/>
                <a:cs typeface="Segoe UI Light" panose="020B0502040204020203" pitchFamily="34" charset="0"/>
              </a:rPr>
              <a:t> un agrovides intervencēs, t.sk. bioloģiskai lauksaimniecībai</a:t>
            </a:r>
          </a:p>
          <a:p>
            <a:pPr marL="742950" lvl="1"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atbalstu lauku saimniecību biodrošības prasību īstenošanai paredzēt saimniecību investīciju atbalsta ietvaros; </a:t>
            </a:r>
          </a:p>
          <a:p>
            <a:pPr marL="742950" lvl="1"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atbalstu nepieciešamajām investīcijām, kas sekmētu dzīvnieku labturības uzlabošanos īpaši cūkkopības un putnkopības sektorā, kā arī citos sektoros; </a:t>
            </a:r>
            <a:endParaRPr lang="lv-LV" sz="2000" dirty="0">
              <a:latin typeface="Segoe UI Light" panose="020B0502040204020203" pitchFamily="34" charset="0"/>
              <a:cs typeface="Segoe UI Light" panose="020B0502040204020203" pitchFamily="34" charset="0"/>
            </a:endParaRPr>
          </a:p>
          <a:p>
            <a:pPr marL="285750"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Investīciju atbalsta intervencēs (saimniecību attīstībai un pārstrādei) paredzēt prioritāti bioloģiskajai lauksaimniecībai. </a:t>
            </a:r>
            <a:endParaRPr lang="lv-LV" sz="2400" dirty="0"/>
          </a:p>
        </p:txBody>
      </p:sp>
      <p:pic>
        <p:nvPicPr>
          <p:cNvPr id="9" name="Attēls 18">
            <a:extLst>
              <a:ext uri="{FF2B5EF4-FFF2-40B4-BE49-F238E27FC236}">
                <a16:creationId xmlns:a16="http://schemas.microsoft.com/office/drawing/2014/main" id="{05148F29-9FEB-4740-A866-83BDCCD71CAD}"/>
              </a:ext>
            </a:extLst>
          </p:cNvPr>
          <p:cNvPicPr>
            <a:picLocks noChangeAspect="1"/>
          </p:cNvPicPr>
          <p:nvPr/>
        </p:nvPicPr>
        <p:blipFill>
          <a:blip r:embed="rId2"/>
          <a:stretch>
            <a:fillRect/>
          </a:stretch>
        </p:blipFill>
        <p:spPr>
          <a:xfrm>
            <a:off x="1809551" y="14816"/>
            <a:ext cx="744078" cy="837088"/>
          </a:xfrm>
          <a:prstGeom prst="rect">
            <a:avLst/>
          </a:prstGeom>
        </p:spPr>
      </p:pic>
    </p:spTree>
    <p:extLst>
      <p:ext uri="{BB962C8B-B14F-4D97-AF65-F5344CB8AC3E}">
        <p14:creationId xmlns:p14="http://schemas.microsoft.com/office/powerpoint/2010/main" val="3971962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311E880-43CB-4634-9055-B13170E3EF8D}"/>
              </a:ext>
            </a:extLst>
          </p:cNvPr>
          <p:cNvSpPr txBox="1"/>
          <p:nvPr/>
        </p:nvSpPr>
        <p:spPr>
          <a:xfrm>
            <a:off x="2602697" y="56729"/>
            <a:ext cx="6400974" cy="461665"/>
          </a:xfrm>
          <a:prstGeom prst="rect">
            <a:avLst/>
          </a:prstGeom>
          <a:noFill/>
        </p:spPr>
        <p:txBody>
          <a:bodyPr wrap="square" rtlCol="0">
            <a:spAutoFit/>
          </a:bodyPr>
          <a:lstStyle/>
          <a:p>
            <a:r>
              <a:rPr lang="lv-LV" sz="2400" b="1" dirty="0">
                <a:latin typeface="Segoe UI Light" panose="020B0502040204020203" pitchFamily="34" charset="0"/>
                <a:cs typeface="Segoe UI Light" panose="020B0502040204020203" pitchFamily="34" charset="0"/>
              </a:rPr>
              <a:t>ZINĀŠANU PĀRNESE UN INOVĀCIJAS</a:t>
            </a:r>
          </a:p>
        </p:txBody>
      </p:sp>
      <p:sp>
        <p:nvSpPr>
          <p:cNvPr id="6" name="Rectangle 5">
            <a:extLst>
              <a:ext uri="{FF2B5EF4-FFF2-40B4-BE49-F238E27FC236}">
                <a16:creationId xmlns:a16="http://schemas.microsoft.com/office/drawing/2014/main" id="{342F94FC-5E7E-49FC-9486-185A69DF8DAC}"/>
              </a:ext>
            </a:extLst>
          </p:cNvPr>
          <p:cNvSpPr/>
          <p:nvPr/>
        </p:nvSpPr>
        <p:spPr>
          <a:xfrm>
            <a:off x="1842380" y="621416"/>
            <a:ext cx="7161291" cy="1384303"/>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sz="1600" b="1" dirty="0">
                <a:latin typeface="Segoe UI Light" panose="020B0502040204020203" pitchFamily="34" charset="0"/>
                <a:cs typeface="Segoe UI Light" panose="020B0502040204020203" pitchFamily="34" charset="0"/>
              </a:rPr>
              <a:t>EK REKOMENDĀCIJA</a:t>
            </a:r>
            <a:r>
              <a:rPr lang="lv-LV" sz="1600" dirty="0">
                <a:latin typeface="Segoe UI Light" panose="020B0502040204020203" pitchFamily="34" charset="0"/>
                <a:cs typeface="Segoe UI Light" panose="020B0502040204020203" pitchFamily="34" charset="0"/>
              </a:rPr>
              <a:t>: </a:t>
            </a:r>
            <a:r>
              <a:rPr lang="lv-LV" sz="1600" b="1" dirty="0">
                <a:latin typeface="Segoe UI Light" panose="020B0502040204020203" pitchFamily="34" charset="0"/>
                <a:cs typeface="Segoe UI Light" panose="020B0502040204020203" pitchFamily="34" charset="0"/>
              </a:rPr>
              <a:t>novērst AKIS sadrumstalotību</a:t>
            </a:r>
            <a:r>
              <a:rPr lang="lv-LV" sz="1600" dirty="0">
                <a:latin typeface="Segoe UI Light" panose="020B0502040204020203" pitchFamily="34" charset="0"/>
                <a:cs typeface="Segoe UI Light" panose="020B0502040204020203" pitchFamily="34" charset="0"/>
              </a:rPr>
              <a:t>, īpaši stiprinot saikni starp lauksaimniekiem, publiskā un privātā sektora konsultantiem un pētniekiem, veicināt to iesaistīšanos EIP darbības grupās un inovācijas atbalsta pakalpojumu attīstību, mācīt lauksaimniekiem izmantot viedās digitālās tehnoloģijas un izmantot datus, lai uzlabotu ražīgumu; </a:t>
            </a:r>
            <a:endParaRPr lang="lv-LV" sz="1400" b="1" dirty="0">
              <a:latin typeface="Segoe UI Light" panose="020B0502040204020203" pitchFamily="34" charset="0"/>
              <a:cs typeface="Segoe UI Light" panose="020B0502040204020203" pitchFamily="34" charset="0"/>
            </a:endParaRPr>
          </a:p>
        </p:txBody>
      </p:sp>
      <p:sp>
        <p:nvSpPr>
          <p:cNvPr id="7" name="Rectangle 6">
            <a:extLst>
              <a:ext uri="{FF2B5EF4-FFF2-40B4-BE49-F238E27FC236}">
                <a16:creationId xmlns:a16="http://schemas.microsoft.com/office/drawing/2014/main" id="{144FA6B6-ABD8-4352-96F5-3C1E10B4CEE7}"/>
              </a:ext>
            </a:extLst>
          </p:cNvPr>
          <p:cNvSpPr/>
          <p:nvPr/>
        </p:nvSpPr>
        <p:spPr>
          <a:xfrm>
            <a:off x="140328" y="2282504"/>
            <a:ext cx="5916441" cy="738664"/>
          </a:xfrm>
          <a:prstGeom prst="rect">
            <a:avLst/>
          </a:prstGeom>
          <a:ln>
            <a:solidFill>
              <a:srgbClr val="002060"/>
            </a:solidFill>
            <a:prstDash val="lgDash"/>
          </a:ln>
        </p:spPr>
        <p:txBody>
          <a:bodyPr wrap="square">
            <a:spAutoFit/>
          </a:bodyPr>
          <a:lstStyle/>
          <a:p>
            <a:pPr algn="just"/>
            <a:r>
              <a:rPr lang="lv-LV" sz="14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Zema inovāciju kapacitāte;</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Zems zināšanu līmenis;</a:t>
            </a:r>
          </a:p>
        </p:txBody>
      </p:sp>
      <p:sp>
        <p:nvSpPr>
          <p:cNvPr id="8" name="Rectangle 7">
            <a:extLst>
              <a:ext uri="{FF2B5EF4-FFF2-40B4-BE49-F238E27FC236}">
                <a16:creationId xmlns:a16="http://schemas.microsoft.com/office/drawing/2014/main" id="{337E5251-9F5D-459C-B413-DC80C2CBD584}"/>
              </a:ext>
            </a:extLst>
          </p:cNvPr>
          <p:cNvSpPr/>
          <p:nvPr/>
        </p:nvSpPr>
        <p:spPr>
          <a:xfrm>
            <a:off x="140328" y="3314385"/>
            <a:ext cx="8863343" cy="34483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lv-LV" b="1" dirty="0">
                <a:latin typeface="Segoe UI Light" panose="020B0502040204020203" pitchFamily="34" charset="0"/>
                <a:cs typeface="Segoe UI Light" panose="020B0502040204020203" pitchFamily="34" charset="0"/>
              </a:rPr>
              <a:t>KLP stratēģiskais plāns</a:t>
            </a:r>
            <a:r>
              <a:rPr lang="lv-LV" dirty="0">
                <a:latin typeface="Segoe UI Light" panose="020B0502040204020203" pitchFamily="34" charset="0"/>
                <a:cs typeface="Segoe UI Light" panose="020B0502040204020203" pitchFamily="34" charset="0"/>
              </a:rPr>
              <a:t>:</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Zināšanu pārneses un konsultāciju aktivitātēm, kā arī sadarbības sekmēšanai - </a:t>
            </a:r>
            <a:r>
              <a:rPr lang="lv-LV" b="1" dirty="0">
                <a:latin typeface="Segoe UI Light" panose="020B0502040204020203" pitchFamily="34" charset="0"/>
                <a:cs typeface="Segoe UI Light" panose="020B0502040204020203" pitchFamily="34" charset="0"/>
              </a:rPr>
              <a:t>paredzēt finansējumu 5% apmērā no lauku attīstībai pieejamā finansējuma</a:t>
            </a:r>
            <a:r>
              <a:rPr lang="lv-LV" dirty="0">
                <a:latin typeface="Segoe UI Light" panose="020B0502040204020203" pitchFamily="34" charset="0"/>
                <a:cs typeface="Segoe UI Light" panose="020B0502040204020203" pitchFamily="34" charset="0"/>
              </a:rPr>
              <a:t>;</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Ietvert atbalsta intervences:</a:t>
            </a:r>
          </a:p>
          <a:p>
            <a:pPr marL="742950" lvl="3"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Profesionālo zināšanu un prasmju pilnveidi;</a:t>
            </a:r>
          </a:p>
          <a:p>
            <a:pPr marL="742950" lvl="3"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Demonstrējumus</a:t>
            </a:r>
          </a:p>
          <a:p>
            <a:pPr marL="742950" lvl="3"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Konsultācijas</a:t>
            </a:r>
          </a:p>
          <a:p>
            <a:pPr marL="742950" lvl="3"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Sadarbība, atbalstot inovāciju izstrādi, jaunu produktu, metožu, procesu un tehnoloģiju izstrādi </a:t>
            </a:r>
          </a:p>
          <a:p>
            <a:pPr marL="285750"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Agrovides un bioloģiskās lauksaimniecības atbalsta intervencēm, noteikt apmācību nepieciešamību kā vienu no atbalsta saņemšanas nosacījumiem. </a:t>
            </a:r>
          </a:p>
        </p:txBody>
      </p:sp>
    </p:spTree>
    <p:extLst>
      <p:ext uri="{BB962C8B-B14F-4D97-AF65-F5344CB8AC3E}">
        <p14:creationId xmlns:p14="http://schemas.microsoft.com/office/powerpoint/2010/main" val="1520102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39D1A-2528-4C8E-A8B7-37423641F693}"/>
              </a:ext>
            </a:extLst>
          </p:cNvPr>
          <p:cNvSpPr>
            <a:spLocks noGrp="1"/>
          </p:cNvSpPr>
          <p:nvPr>
            <p:ph type="title"/>
          </p:nvPr>
        </p:nvSpPr>
        <p:spPr>
          <a:xfrm>
            <a:off x="1627633" y="278641"/>
            <a:ext cx="7397496" cy="681480"/>
          </a:xfrm>
        </p:spPr>
        <p:txBody>
          <a:bodyPr>
            <a:noAutofit/>
          </a:bodyPr>
          <a:lstStyle/>
          <a:p>
            <a:pPr algn="ctr"/>
            <a:r>
              <a:rPr lang="lv-LV" sz="1800" dirty="0">
                <a:latin typeface="Segoe UI Light" panose="020B0502040204020203" pitchFamily="34" charset="0"/>
                <a:ea typeface="+mn-ea"/>
                <a:cs typeface="Segoe UI Light" panose="020B0502040204020203" pitchFamily="34" charset="0"/>
              </a:rPr>
              <a:t>HORIZONTĀLĀ PRIORITĀTE: ZINĀŠANAS, KONSULTĀCIJAS UN INOVĀCIJAS </a:t>
            </a:r>
            <a:br>
              <a:rPr lang="lv-LV" sz="1800" dirty="0">
                <a:latin typeface="Segoe UI Light" panose="020B0502040204020203" pitchFamily="34" charset="0"/>
                <a:ea typeface="+mn-ea"/>
                <a:cs typeface="Segoe UI Light" panose="020B0502040204020203" pitchFamily="34" charset="0"/>
              </a:rPr>
            </a:br>
            <a:r>
              <a:rPr lang="lv-LV" sz="1800" dirty="0">
                <a:latin typeface="Segoe UI Light" panose="020B0502040204020203" pitchFamily="34" charset="0"/>
                <a:ea typeface="+mn-ea"/>
                <a:cs typeface="Segoe UI Light" panose="020B0502040204020203" pitchFamily="34" charset="0"/>
              </a:rPr>
              <a:t>(5 % no LA aploksnes)</a:t>
            </a:r>
            <a:endParaRPr lang="lv-LV" sz="1800" dirty="0">
              <a:latin typeface="Segoe UI Light" panose="020B0502040204020203" pitchFamily="34" charset="0"/>
              <a:cs typeface="Segoe UI Light" panose="020B0502040204020203" pitchFamily="34" charset="0"/>
            </a:endParaRPr>
          </a:p>
        </p:txBody>
      </p:sp>
      <p:sp>
        <p:nvSpPr>
          <p:cNvPr id="6" name="Slide Number Placeholder 5">
            <a:extLst>
              <a:ext uri="{FF2B5EF4-FFF2-40B4-BE49-F238E27FC236}">
                <a16:creationId xmlns:a16="http://schemas.microsoft.com/office/drawing/2014/main" id="{93FB4FE1-41E7-46D8-B3DC-F929FD4BD5AF}"/>
              </a:ext>
            </a:extLst>
          </p:cNvPr>
          <p:cNvSpPr>
            <a:spLocks noGrp="1"/>
          </p:cNvSpPr>
          <p:nvPr>
            <p:ph type="sldNum" sz="quarter" idx="13"/>
          </p:nvPr>
        </p:nvSpPr>
        <p:spPr/>
        <p:txBody>
          <a:bodyPr/>
          <a:lstStyle/>
          <a:p>
            <a:pPr>
              <a:defRPr/>
            </a:pPr>
            <a:fld id="{B8719ED3-7948-4C12-A114-DC93F50FCF9D}" type="slidenum">
              <a:rPr lang="en-US" altLang="en-US" smtClean="0"/>
              <a:pPr>
                <a:defRPr/>
              </a:pPr>
              <a:t>24</a:t>
            </a:fld>
            <a:endParaRPr lang="en-US" altLang="en-US"/>
          </a:p>
        </p:txBody>
      </p:sp>
      <p:cxnSp>
        <p:nvCxnSpPr>
          <p:cNvPr id="7" name="Taisns bultveida savienotājs 7">
            <a:extLst>
              <a:ext uri="{FF2B5EF4-FFF2-40B4-BE49-F238E27FC236}">
                <a16:creationId xmlns:a16="http://schemas.microsoft.com/office/drawing/2014/main" id="{4B1F33A2-447B-4692-A398-830E9033F05B}"/>
              </a:ext>
            </a:extLst>
          </p:cNvPr>
          <p:cNvCxnSpPr>
            <a:cxnSpLocks/>
          </p:cNvCxnSpPr>
          <p:nvPr/>
        </p:nvCxnSpPr>
        <p:spPr>
          <a:xfrm flipH="1">
            <a:off x="375795" y="2058267"/>
            <a:ext cx="132891" cy="18725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8" name="Taisnstūris ar noapaļotiem stūriem 8">
            <a:extLst>
              <a:ext uri="{FF2B5EF4-FFF2-40B4-BE49-F238E27FC236}">
                <a16:creationId xmlns:a16="http://schemas.microsoft.com/office/drawing/2014/main" id="{54ECCFBB-8643-4550-8A7B-7332C4E7C52A}"/>
              </a:ext>
            </a:extLst>
          </p:cNvPr>
          <p:cNvSpPr/>
          <p:nvPr/>
        </p:nvSpPr>
        <p:spPr>
          <a:xfrm>
            <a:off x="35695" y="2359352"/>
            <a:ext cx="880518" cy="3108610"/>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788" dirty="0"/>
              <a:t>Kopējā summa </a:t>
            </a:r>
            <a:br>
              <a:rPr lang="lv-LV" sz="788" dirty="0"/>
            </a:br>
            <a:r>
              <a:rPr lang="lv-LV" sz="788" b="1" dirty="0">
                <a:effectLst>
                  <a:outerShdw blurRad="38100" dist="38100" dir="2700000" algn="tl">
                    <a:srgbClr val="000000">
                      <a:alpha val="43137"/>
                    </a:srgbClr>
                  </a:outerShdw>
                </a:effectLst>
              </a:rPr>
              <a:t>6 milj. EUR  </a:t>
            </a:r>
          </a:p>
          <a:p>
            <a:pPr algn="ctr"/>
            <a:endParaRPr lang="lv-LV" sz="788" b="1" dirty="0">
              <a:solidFill>
                <a:schemeClr val="tx1"/>
              </a:solidFill>
            </a:endParaRPr>
          </a:p>
          <a:p>
            <a:pPr algn="ctr"/>
            <a:r>
              <a:rPr lang="lv-LV" sz="900" b="1" i="1" u="sng" dirty="0">
                <a:solidFill>
                  <a:schemeClr val="bg1"/>
                </a:solidFill>
              </a:rPr>
              <a:t>Mācības (t.sk. praktiskās nodarbības/apmeklējumi grupās)</a:t>
            </a:r>
          </a:p>
          <a:p>
            <a:pPr algn="ctr"/>
            <a:endParaRPr lang="lv-LV" sz="1000" b="1" i="1" u="sng" dirty="0">
              <a:solidFill>
                <a:schemeClr val="bg1"/>
              </a:solidFill>
            </a:endParaRPr>
          </a:p>
          <a:p>
            <a:pPr algn="ctr"/>
            <a:r>
              <a:rPr lang="lv-LV" sz="700" dirty="0"/>
              <a:t>(Pretendenti: </a:t>
            </a:r>
            <a:r>
              <a:rPr lang="lv-LV" sz="700" dirty="0" err="1"/>
              <a:t>jur</a:t>
            </a:r>
            <a:r>
              <a:rPr lang="lv-LV" sz="700" dirty="0"/>
              <a:t>. personas, kas iekļautas IZM izglītības iestāžu reģistrā ar vismaz 1 licencētu māc. programmu/ nozares NVO &amp; kooperatīvi)</a:t>
            </a:r>
          </a:p>
          <a:p>
            <a:pPr algn="ctr"/>
            <a:endParaRPr lang="lv-LV" sz="700" dirty="0"/>
          </a:p>
          <a:p>
            <a:pPr algn="ctr"/>
            <a:r>
              <a:rPr lang="lv-LV" sz="800" b="1" dirty="0">
                <a:solidFill>
                  <a:schemeClr val="tx1"/>
                </a:solidFill>
                <a:effectLst>
                  <a:outerShdw blurRad="38100" dist="38100" dir="2700000" algn="tl">
                    <a:srgbClr val="000000">
                      <a:alpha val="43137"/>
                    </a:srgbClr>
                  </a:outerShdw>
                </a:effectLst>
              </a:rPr>
              <a:t>Atbalsts: 4,5 mlj. EUR</a:t>
            </a:r>
          </a:p>
          <a:p>
            <a:pPr algn="ctr"/>
            <a:r>
              <a:rPr lang="lv-LV" sz="800" b="1" dirty="0">
                <a:effectLst>
                  <a:outerShdw blurRad="38100" dist="38100" dir="2700000" algn="tl">
                    <a:srgbClr val="000000">
                      <a:alpha val="43137"/>
                    </a:srgbClr>
                  </a:outerShdw>
                </a:effectLst>
              </a:rPr>
              <a:t>   </a:t>
            </a:r>
            <a:r>
              <a:rPr lang="lv-LV" sz="700" i="1" dirty="0">
                <a:solidFill>
                  <a:schemeClr val="dk1">
                    <a:hueOff val="0"/>
                    <a:satOff val="0"/>
                    <a:lumOff val="0"/>
                    <a:alphaOff val="0"/>
                  </a:schemeClr>
                </a:solidFill>
              </a:rPr>
              <a:t>Apmācīto skaits: </a:t>
            </a:r>
            <a:r>
              <a:rPr lang="lv-LV" sz="700" i="1" dirty="0">
                <a:solidFill>
                  <a:schemeClr val="tx1"/>
                </a:solidFill>
              </a:rPr>
              <a:t>~ 10 000</a:t>
            </a:r>
            <a:endParaRPr lang="lv-LV" sz="700" b="1" dirty="0">
              <a:solidFill>
                <a:schemeClr val="tx1"/>
              </a:solidFill>
            </a:endParaRPr>
          </a:p>
          <a:p>
            <a:pPr algn="ctr"/>
            <a:endParaRPr lang="lv-LV" sz="563" dirty="0"/>
          </a:p>
        </p:txBody>
      </p:sp>
      <p:sp>
        <p:nvSpPr>
          <p:cNvPr id="9" name="Taisnstūris ar noapaļotiem stūriem 9">
            <a:extLst>
              <a:ext uri="{FF2B5EF4-FFF2-40B4-BE49-F238E27FC236}">
                <a16:creationId xmlns:a16="http://schemas.microsoft.com/office/drawing/2014/main" id="{FFAB37FF-D63F-4D2A-A9AE-FECF5CEE7F82}"/>
              </a:ext>
            </a:extLst>
          </p:cNvPr>
          <p:cNvSpPr/>
          <p:nvPr/>
        </p:nvSpPr>
        <p:spPr>
          <a:xfrm>
            <a:off x="956448" y="2410902"/>
            <a:ext cx="880518" cy="3057059"/>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788" dirty="0"/>
              <a:t>Kopējā summa </a:t>
            </a:r>
            <a:br>
              <a:rPr lang="lv-LV" sz="788" dirty="0"/>
            </a:br>
            <a:r>
              <a:rPr lang="lv-LV" sz="788" b="1" dirty="0">
                <a:effectLst>
                  <a:outerShdw blurRad="38100" dist="38100" dir="2700000" algn="tl">
                    <a:srgbClr val="000000">
                      <a:alpha val="43137"/>
                    </a:srgbClr>
                  </a:outerShdw>
                </a:effectLst>
              </a:rPr>
              <a:t>0,8 milj. EUR  </a:t>
            </a:r>
          </a:p>
          <a:p>
            <a:pPr algn="ctr"/>
            <a:endParaRPr lang="lv-LV" sz="1050" b="1" dirty="0">
              <a:solidFill>
                <a:schemeClr val="tx1"/>
              </a:solidFill>
            </a:endParaRPr>
          </a:p>
          <a:p>
            <a:pPr algn="ctr"/>
            <a:r>
              <a:rPr lang="lv-LV" sz="900" b="1" i="1" u="sng" dirty="0">
                <a:solidFill>
                  <a:schemeClr val="bg1"/>
                </a:solidFill>
              </a:rPr>
              <a:t>Konsultantu apmācība</a:t>
            </a:r>
            <a:r>
              <a:rPr lang="lv-LV" sz="1000" b="1" i="1" u="sng" dirty="0">
                <a:solidFill>
                  <a:schemeClr val="bg1"/>
                </a:solidFill>
              </a:rPr>
              <a:t> </a:t>
            </a:r>
            <a:r>
              <a:rPr lang="lv-LV" sz="800" b="1" i="1" u="sng" dirty="0">
                <a:solidFill>
                  <a:schemeClr val="bg1"/>
                </a:solidFill>
              </a:rPr>
              <a:t>(</a:t>
            </a:r>
            <a:r>
              <a:rPr lang="lv-LV" sz="800" b="1" i="1" u="sng" dirty="0" err="1">
                <a:solidFill>
                  <a:schemeClr val="bg1"/>
                </a:solidFill>
              </a:rPr>
              <a:t>individ</a:t>
            </a:r>
            <a:r>
              <a:rPr lang="lv-LV" sz="800" b="1" i="1" u="sng" dirty="0">
                <a:solidFill>
                  <a:schemeClr val="bg1"/>
                </a:solidFill>
              </a:rPr>
              <a:t>./grupās)</a:t>
            </a:r>
          </a:p>
          <a:p>
            <a:pPr algn="ctr"/>
            <a:endParaRPr lang="lv-LV" sz="800"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r>
              <a:rPr lang="lv-LV" sz="700" dirty="0"/>
              <a:t>(Pretendenti: </a:t>
            </a:r>
            <a:r>
              <a:rPr lang="lv-LV" sz="700" dirty="0" err="1"/>
              <a:t>jur</a:t>
            </a:r>
            <a:r>
              <a:rPr lang="lv-LV" sz="700" dirty="0"/>
              <a:t>. personas, kas iekļautas IZM izglītības iestāžu reģistrā ar vismaz 1 licencētu māc. Programmu l/s vai m/s)</a:t>
            </a:r>
            <a:endParaRPr lang="lv-LV" sz="700" b="1" dirty="0">
              <a:solidFill>
                <a:schemeClr val="tx1"/>
              </a:solidFill>
              <a:effectLst>
                <a:outerShdw blurRad="38100" dist="38100" dir="2700000" algn="tl">
                  <a:srgbClr val="000000">
                    <a:alpha val="43137"/>
                  </a:srgbClr>
                </a:outerShdw>
              </a:effectLst>
            </a:endParaRPr>
          </a:p>
          <a:p>
            <a:pPr algn="ctr"/>
            <a:endParaRPr lang="lv-LV" sz="700" b="1" dirty="0">
              <a:solidFill>
                <a:schemeClr val="tx1"/>
              </a:solidFill>
              <a:effectLst>
                <a:outerShdw blurRad="38100" dist="38100" dir="2700000" algn="tl">
                  <a:srgbClr val="000000">
                    <a:alpha val="43137"/>
                  </a:srgbClr>
                </a:outerShdw>
              </a:effectLst>
            </a:endParaRPr>
          </a:p>
          <a:p>
            <a:pPr algn="ctr"/>
            <a:endParaRPr lang="lv-LV" sz="700" b="1" dirty="0">
              <a:solidFill>
                <a:schemeClr val="tx1"/>
              </a:solidFill>
              <a:effectLst>
                <a:outerShdw blurRad="38100" dist="38100" dir="2700000" algn="tl">
                  <a:srgbClr val="000000">
                    <a:alpha val="43137"/>
                  </a:srgbClr>
                </a:outerShdw>
              </a:effectLst>
            </a:endParaRPr>
          </a:p>
          <a:p>
            <a:pPr algn="ctr"/>
            <a:r>
              <a:rPr lang="lv-LV" sz="700" b="1" dirty="0">
                <a:solidFill>
                  <a:schemeClr val="tx1"/>
                </a:solidFill>
                <a:effectLst>
                  <a:outerShdw blurRad="38100" dist="38100" dir="2700000" algn="tl">
                    <a:srgbClr val="000000">
                      <a:alpha val="43137"/>
                    </a:srgbClr>
                  </a:outerShdw>
                </a:effectLst>
              </a:rPr>
              <a:t>Atbalsts: N/A</a:t>
            </a:r>
          </a:p>
          <a:p>
            <a:pPr algn="ctr"/>
            <a:r>
              <a:rPr lang="lv-LV" sz="700" i="1" dirty="0">
                <a:solidFill>
                  <a:schemeClr val="dk1">
                    <a:hueOff val="0"/>
                    <a:satOff val="0"/>
                    <a:lumOff val="0"/>
                    <a:alphaOff val="0"/>
                  </a:schemeClr>
                </a:solidFill>
              </a:rPr>
              <a:t>Apmācīto skaits: </a:t>
            </a:r>
          </a:p>
          <a:p>
            <a:pPr algn="ctr"/>
            <a:r>
              <a:rPr lang="lv-LV" sz="700" i="1" dirty="0">
                <a:solidFill>
                  <a:schemeClr val="tx1"/>
                </a:solidFill>
              </a:rPr>
              <a:t>~ 500</a:t>
            </a:r>
            <a:endParaRPr lang="lv-LV" sz="700" b="1" dirty="0">
              <a:solidFill>
                <a:schemeClr val="tx1"/>
              </a:solidFill>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619" b="1" dirty="0">
              <a:solidFill>
                <a:schemeClr val="tx1"/>
              </a:solidFill>
              <a:effectLst>
                <a:outerShdw blurRad="38100" dist="38100" dir="2700000" algn="tl">
                  <a:srgbClr val="000000">
                    <a:alpha val="43137"/>
                  </a:srgbClr>
                </a:outerShdw>
              </a:effectLst>
            </a:endParaRPr>
          </a:p>
          <a:p>
            <a:pPr algn="ctr"/>
            <a:endParaRPr lang="lv-LV" sz="956" dirty="0"/>
          </a:p>
          <a:p>
            <a:pPr algn="ctr"/>
            <a:br>
              <a:rPr lang="lv-LV" sz="956" i="1" dirty="0"/>
            </a:br>
            <a:endParaRPr lang="lv-LV" sz="1125" b="1" i="1" dirty="0">
              <a:solidFill>
                <a:schemeClr val="tx1"/>
              </a:solidFill>
            </a:endParaRPr>
          </a:p>
        </p:txBody>
      </p:sp>
      <p:sp>
        <p:nvSpPr>
          <p:cNvPr id="11" name="Taisnstūris ar noapaļotiem stūriem 9">
            <a:extLst>
              <a:ext uri="{FF2B5EF4-FFF2-40B4-BE49-F238E27FC236}">
                <a16:creationId xmlns:a16="http://schemas.microsoft.com/office/drawing/2014/main" id="{A1544ACE-697D-4487-BD86-6DC9C34B6477}"/>
              </a:ext>
            </a:extLst>
          </p:cNvPr>
          <p:cNvSpPr/>
          <p:nvPr/>
        </p:nvSpPr>
        <p:spPr>
          <a:xfrm>
            <a:off x="1911686" y="2403894"/>
            <a:ext cx="876456" cy="3057059"/>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788" dirty="0"/>
              <a:t>Kopējā summa </a:t>
            </a:r>
            <a:br>
              <a:rPr lang="lv-LV" sz="788" dirty="0"/>
            </a:br>
            <a:r>
              <a:rPr lang="lv-LV" sz="788" b="1" dirty="0">
                <a:effectLst>
                  <a:outerShdw blurRad="38100" dist="38100" dir="2700000" algn="tl">
                    <a:srgbClr val="000000">
                      <a:alpha val="43137"/>
                    </a:srgbClr>
                  </a:outerShdw>
                </a:effectLst>
              </a:rPr>
              <a:t>1,5 milj. EUR </a:t>
            </a:r>
            <a:endParaRPr lang="lv-LV" sz="788" i="1" dirty="0">
              <a:effectLst>
                <a:outerShdw blurRad="38100" dist="38100" dir="2700000" algn="tl">
                  <a:srgbClr val="000000">
                    <a:alpha val="43137"/>
                  </a:srgbClr>
                </a:outerShdw>
              </a:effectLst>
            </a:endParaRPr>
          </a:p>
          <a:p>
            <a:pPr algn="ctr"/>
            <a:endParaRPr lang="lv-LV" sz="600" b="1" dirty="0">
              <a:solidFill>
                <a:schemeClr val="tx1"/>
              </a:solidFill>
            </a:endParaRPr>
          </a:p>
          <a:p>
            <a:pPr algn="ctr"/>
            <a:r>
              <a:rPr lang="lv-LV" sz="900" b="1" i="1" u="sng" dirty="0">
                <a:solidFill>
                  <a:schemeClr val="bg1"/>
                </a:solidFill>
              </a:rPr>
              <a:t>Informatīvie pasākumi </a:t>
            </a:r>
            <a:r>
              <a:rPr lang="lv-LV" sz="800" b="1" i="1" u="sng" dirty="0">
                <a:solidFill>
                  <a:schemeClr val="bg1"/>
                </a:solidFill>
              </a:rPr>
              <a:t>(grupās)</a:t>
            </a:r>
          </a:p>
          <a:p>
            <a:pPr algn="ctr"/>
            <a:endParaRPr lang="lv-LV" sz="525" dirty="0"/>
          </a:p>
          <a:p>
            <a:pPr algn="ctr"/>
            <a:endParaRPr lang="lv-LV" sz="525" dirty="0"/>
          </a:p>
          <a:p>
            <a:pPr algn="ctr"/>
            <a:endParaRPr lang="lv-LV" sz="525" dirty="0"/>
          </a:p>
          <a:p>
            <a:pPr algn="ctr"/>
            <a:r>
              <a:rPr lang="lv-LV" sz="800" dirty="0"/>
              <a:t>Semināri, konferences u.c. </a:t>
            </a:r>
            <a:r>
              <a:rPr lang="lv-LV" sz="800" dirty="0" err="1"/>
              <a:t>info</a:t>
            </a:r>
            <a:r>
              <a:rPr lang="lv-LV" sz="800" dirty="0"/>
              <a:t> pasākumi</a:t>
            </a:r>
          </a:p>
          <a:p>
            <a:pPr algn="ctr"/>
            <a:r>
              <a:rPr lang="lv-LV" sz="800" dirty="0"/>
              <a:t>(Pretendenti: nozares NVO, kooperatīvi. )</a:t>
            </a:r>
            <a:endParaRPr lang="lv-LV" sz="900" b="1" dirty="0">
              <a:solidFill>
                <a:schemeClr val="tx1"/>
              </a:solidFill>
              <a:effectLst>
                <a:outerShdw blurRad="38100" dist="38100" dir="2700000" algn="tl">
                  <a:srgbClr val="000000">
                    <a:alpha val="43137"/>
                  </a:srgbClr>
                </a:outerShdw>
              </a:effectLst>
            </a:endParaRPr>
          </a:p>
          <a:p>
            <a:pPr algn="ctr"/>
            <a:endParaRPr lang="lv-LV" sz="900" b="1" dirty="0">
              <a:solidFill>
                <a:schemeClr val="tx1"/>
              </a:solidFill>
              <a:effectLst>
                <a:outerShdw blurRad="38100" dist="38100" dir="2700000" algn="tl">
                  <a:srgbClr val="000000">
                    <a:alpha val="43137"/>
                  </a:srgbClr>
                </a:outerShdw>
              </a:effectLst>
            </a:endParaRPr>
          </a:p>
          <a:p>
            <a:pPr algn="ctr"/>
            <a:endParaRPr lang="lv-LV" sz="700" b="1" dirty="0">
              <a:solidFill>
                <a:schemeClr val="tx1"/>
              </a:solidFill>
              <a:effectLst>
                <a:outerShdw blurRad="38100" dist="38100" dir="2700000" algn="tl">
                  <a:srgbClr val="000000">
                    <a:alpha val="43137"/>
                  </a:srgbClr>
                </a:outerShdw>
              </a:effectLst>
            </a:endParaRPr>
          </a:p>
          <a:p>
            <a:pPr algn="ctr"/>
            <a:endParaRPr lang="lv-LV" sz="700" b="1" dirty="0">
              <a:solidFill>
                <a:schemeClr val="tx1"/>
              </a:solidFill>
              <a:effectLst>
                <a:outerShdw blurRad="38100" dist="38100" dir="2700000" algn="tl">
                  <a:srgbClr val="000000">
                    <a:alpha val="43137"/>
                  </a:srgbClr>
                </a:outerShdw>
              </a:effectLst>
            </a:endParaRPr>
          </a:p>
          <a:p>
            <a:pPr algn="ctr"/>
            <a:endParaRPr lang="lv-LV" sz="700" b="1" dirty="0">
              <a:solidFill>
                <a:schemeClr val="tx1"/>
              </a:solidFill>
              <a:effectLst>
                <a:outerShdw blurRad="38100" dist="38100" dir="2700000" algn="tl">
                  <a:srgbClr val="000000">
                    <a:alpha val="43137"/>
                  </a:srgbClr>
                </a:outerShdw>
              </a:effectLst>
            </a:endParaRPr>
          </a:p>
          <a:p>
            <a:pPr algn="ctr"/>
            <a:r>
              <a:rPr lang="lv-LV" sz="700" b="1" dirty="0">
                <a:solidFill>
                  <a:schemeClr val="tx1"/>
                </a:solidFill>
                <a:effectLst>
                  <a:outerShdw blurRad="38100" dist="38100" dir="2700000" algn="tl">
                    <a:srgbClr val="000000">
                      <a:alpha val="43137"/>
                    </a:srgbClr>
                  </a:outerShdw>
                </a:effectLst>
              </a:rPr>
              <a:t>Atbalsts: 200 000 EUR</a:t>
            </a:r>
            <a:endParaRPr lang="lv-LV" sz="700" dirty="0">
              <a:solidFill>
                <a:schemeClr val="tx1"/>
              </a:solidFill>
            </a:endParaRPr>
          </a:p>
          <a:p>
            <a:pPr algn="ctr"/>
            <a:r>
              <a:rPr lang="lv-LV" sz="700" i="1" dirty="0">
                <a:solidFill>
                  <a:schemeClr val="dk1">
                    <a:hueOff val="0"/>
                    <a:satOff val="0"/>
                    <a:lumOff val="0"/>
                    <a:alphaOff val="0"/>
                  </a:schemeClr>
                </a:solidFill>
              </a:rPr>
              <a:t>Dalībnieku skaits:</a:t>
            </a:r>
          </a:p>
          <a:p>
            <a:pPr algn="ctr"/>
            <a:r>
              <a:rPr lang="lv-LV" sz="700" i="1" dirty="0">
                <a:solidFill>
                  <a:schemeClr val="dk1">
                    <a:hueOff val="0"/>
                    <a:satOff val="0"/>
                    <a:lumOff val="0"/>
                    <a:alphaOff val="0"/>
                  </a:schemeClr>
                </a:solidFill>
              </a:rPr>
              <a:t>~ 5 000</a:t>
            </a:r>
          </a:p>
          <a:p>
            <a:pPr algn="ctr"/>
            <a:endParaRPr lang="lv-LV" sz="956" dirty="0"/>
          </a:p>
          <a:p>
            <a:pPr algn="ctr"/>
            <a:endParaRPr lang="lv-LV" sz="956" dirty="0"/>
          </a:p>
          <a:p>
            <a:pPr algn="ctr"/>
            <a:endParaRPr lang="lv-LV" sz="1125" b="1" dirty="0">
              <a:solidFill>
                <a:schemeClr val="tx1"/>
              </a:solidFill>
            </a:endParaRPr>
          </a:p>
        </p:txBody>
      </p:sp>
      <p:sp>
        <p:nvSpPr>
          <p:cNvPr id="13" name="Taisnstūris ar noapaļotiem stūriem 3">
            <a:extLst>
              <a:ext uri="{FF2B5EF4-FFF2-40B4-BE49-F238E27FC236}">
                <a16:creationId xmlns:a16="http://schemas.microsoft.com/office/drawing/2014/main" id="{78B5A873-B3DD-4CCE-9C29-9C48305EEE9B}"/>
              </a:ext>
            </a:extLst>
          </p:cNvPr>
          <p:cNvSpPr/>
          <p:nvPr/>
        </p:nvSpPr>
        <p:spPr>
          <a:xfrm>
            <a:off x="87386" y="1390038"/>
            <a:ext cx="2362199" cy="590948"/>
          </a:xfrm>
          <a:prstGeom prst="roundRect">
            <a:avLst/>
          </a:prstGeom>
          <a:solidFill>
            <a:schemeClr val="accent1">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350" b="1" dirty="0">
                <a:solidFill>
                  <a:schemeClr val="tx1"/>
                </a:solidFill>
              </a:rPr>
              <a:t>Profesionālo zināšanu un prasmju pilnveides intervence </a:t>
            </a:r>
            <a:r>
              <a:rPr lang="lv-LV" sz="1350" b="1" dirty="0">
                <a:solidFill>
                  <a:srgbClr val="FF0000"/>
                </a:solidFill>
              </a:rPr>
              <a:t>8,3 mlj. </a:t>
            </a:r>
            <a:r>
              <a:rPr lang="lv-LV" sz="1350" b="1" dirty="0">
                <a:solidFill>
                  <a:schemeClr val="tx1"/>
                </a:solidFill>
              </a:rPr>
              <a:t>EUR</a:t>
            </a:r>
          </a:p>
        </p:txBody>
      </p:sp>
      <p:sp>
        <p:nvSpPr>
          <p:cNvPr id="37" name="Taisnstūris ar noapaļotiem stūriem 3">
            <a:extLst>
              <a:ext uri="{FF2B5EF4-FFF2-40B4-BE49-F238E27FC236}">
                <a16:creationId xmlns:a16="http://schemas.microsoft.com/office/drawing/2014/main" id="{FBFB2379-5265-4783-A59F-2EE0B1413F8C}"/>
              </a:ext>
            </a:extLst>
          </p:cNvPr>
          <p:cNvSpPr/>
          <p:nvPr/>
        </p:nvSpPr>
        <p:spPr>
          <a:xfrm>
            <a:off x="4253649" y="1353979"/>
            <a:ext cx="1794001" cy="570323"/>
          </a:xfrm>
          <a:prstGeom prst="roundRect">
            <a:avLst/>
          </a:prstGeom>
          <a:solidFill>
            <a:schemeClr val="accent1">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350" b="1" dirty="0">
                <a:solidFill>
                  <a:schemeClr val="tx1"/>
                </a:solidFill>
              </a:rPr>
              <a:t>Konsultāciju intervence </a:t>
            </a:r>
            <a:r>
              <a:rPr lang="lv-LV" sz="1350" b="1" dirty="0">
                <a:solidFill>
                  <a:srgbClr val="FF0000"/>
                </a:solidFill>
              </a:rPr>
              <a:t>9,2 mlj. </a:t>
            </a:r>
            <a:r>
              <a:rPr lang="lv-LV" sz="1350" b="1" dirty="0">
                <a:solidFill>
                  <a:schemeClr val="tx1"/>
                </a:solidFill>
              </a:rPr>
              <a:t>EUR</a:t>
            </a:r>
          </a:p>
        </p:txBody>
      </p:sp>
      <p:sp>
        <p:nvSpPr>
          <p:cNvPr id="38" name="Taisnstūris ar noapaļotiem stūriem 8">
            <a:extLst>
              <a:ext uri="{FF2B5EF4-FFF2-40B4-BE49-F238E27FC236}">
                <a16:creationId xmlns:a16="http://schemas.microsoft.com/office/drawing/2014/main" id="{D125C6A6-803D-4F77-B0EC-96E9DBFEC1FC}"/>
              </a:ext>
            </a:extLst>
          </p:cNvPr>
          <p:cNvSpPr/>
          <p:nvPr/>
        </p:nvSpPr>
        <p:spPr>
          <a:xfrm>
            <a:off x="5144649" y="2364847"/>
            <a:ext cx="903008" cy="3103113"/>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788" dirty="0"/>
              <a:t>Kopējā summa </a:t>
            </a:r>
            <a:br>
              <a:rPr lang="lv-LV" sz="788" dirty="0"/>
            </a:br>
            <a:r>
              <a:rPr lang="lv-LV" sz="788" b="1" dirty="0">
                <a:effectLst>
                  <a:outerShdw blurRad="38100" dist="38100" dir="2700000" algn="tl">
                    <a:srgbClr val="000000">
                      <a:alpha val="43137"/>
                    </a:srgbClr>
                  </a:outerShdw>
                </a:effectLst>
              </a:rPr>
              <a:t>2,2 milj. EUR  </a:t>
            </a:r>
          </a:p>
          <a:p>
            <a:pPr algn="ctr"/>
            <a:endParaRPr lang="lv-LV" sz="788" b="1" dirty="0">
              <a:solidFill>
                <a:schemeClr val="tx1"/>
              </a:solidFill>
            </a:endParaRPr>
          </a:p>
          <a:p>
            <a:pPr algn="ctr"/>
            <a:r>
              <a:rPr lang="lv-LV" sz="1050" b="1" i="1" u="sng" dirty="0">
                <a:solidFill>
                  <a:schemeClr val="bg1"/>
                </a:solidFill>
              </a:rPr>
              <a:t>Inkubācija</a:t>
            </a:r>
          </a:p>
          <a:p>
            <a:pPr algn="ctr"/>
            <a:r>
              <a:rPr lang="lv-LV" sz="1000" b="1" i="1" u="sng" dirty="0">
                <a:solidFill>
                  <a:schemeClr val="bg1"/>
                </a:solidFill>
              </a:rPr>
              <a:t>(ilgtermiņa sadarbības līgumi) </a:t>
            </a:r>
          </a:p>
          <a:p>
            <a:pPr algn="ctr"/>
            <a:endParaRPr lang="lv-LV" sz="1000" b="1" dirty="0">
              <a:solidFill>
                <a:schemeClr val="tx1"/>
              </a:solidFill>
              <a:effectLst>
                <a:outerShdw blurRad="38100" dist="38100" dir="2700000" algn="tl">
                  <a:srgbClr val="000000">
                    <a:alpha val="43137"/>
                  </a:srgbClr>
                </a:outerShdw>
              </a:effectLst>
            </a:endParaRPr>
          </a:p>
          <a:p>
            <a:pPr algn="ctr"/>
            <a:r>
              <a:rPr lang="lv-LV" sz="700" dirty="0"/>
              <a:t>(Pretendenti: </a:t>
            </a:r>
            <a:r>
              <a:rPr lang="lv-LV" sz="700" dirty="0" err="1"/>
              <a:t>jur</a:t>
            </a:r>
            <a:r>
              <a:rPr lang="lv-LV" sz="700" dirty="0"/>
              <a:t>. personas, valsts/privātas struktūras, nav interešu konflikta, sniedz objektīvas konsultācijas)</a:t>
            </a:r>
            <a:endParaRPr lang="lv-LV" sz="700" b="1" dirty="0">
              <a:solidFill>
                <a:schemeClr val="tx1"/>
              </a:solidFill>
              <a:effectLst>
                <a:outerShdw blurRad="38100" dist="38100" dir="2700000" algn="tl">
                  <a:srgbClr val="000000">
                    <a:alpha val="43137"/>
                  </a:srgbClr>
                </a:outerShdw>
              </a:effectLst>
            </a:endParaRPr>
          </a:p>
          <a:p>
            <a:pPr algn="ctr"/>
            <a:endParaRPr lang="lv-LV" sz="700" b="1" dirty="0">
              <a:solidFill>
                <a:schemeClr val="tx1"/>
              </a:solidFill>
              <a:effectLst>
                <a:outerShdw blurRad="38100" dist="38100" dir="2700000" algn="tl">
                  <a:srgbClr val="000000">
                    <a:alpha val="43137"/>
                  </a:srgbClr>
                </a:outerShdw>
              </a:effectLst>
            </a:endParaRPr>
          </a:p>
          <a:p>
            <a:pPr algn="ctr"/>
            <a:endParaRPr lang="lv-LV" sz="700" b="1" dirty="0">
              <a:solidFill>
                <a:schemeClr val="tx1"/>
              </a:solidFill>
              <a:effectLst>
                <a:outerShdw blurRad="38100" dist="38100" dir="2700000" algn="tl">
                  <a:srgbClr val="000000">
                    <a:alpha val="43137"/>
                  </a:srgbClr>
                </a:outerShdw>
              </a:effectLst>
            </a:endParaRPr>
          </a:p>
          <a:p>
            <a:pPr algn="ctr"/>
            <a:endParaRPr lang="lv-LV" sz="700" b="1" dirty="0">
              <a:solidFill>
                <a:schemeClr val="tx1"/>
              </a:solidFill>
              <a:effectLst>
                <a:outerShdw blurRad="38100" dist="38100" dir="2700000" algn="tl">
                  <a:srgbClr val="000000">
                    <a:alpha val="43137"/>
                  </a:srgbClr>
                </a:outerShdw>
              </a:effectLst>
            </a:endParaRPr>
          </a:p>
          <a:p>
            <a:pPr algn="ctr"/>
            <a:r>
              <a:rPr lang="lv-LV" sz="700" b="1" dirty="0">
                <a:solidFill>
                  <a:schemeClr val="tx1"/>
                </a:solidFill>
                <a:effectLst>
                  <a:outerShdw blurRad="38100" dist="38100" dir="2700000" algn="tl">
                    <a:srgbClr val="000000">
                      <a:alpha val="43137"/>
                    </a:srgbClr>
                  </a:outerShdw>
                </a:effectLst>
              </a:rPr>
              <a:t>Atbalsts: 5 700 EUR/GLG</a:t>
            </a:r>
            <a:endParaRPr lang="lv-LV" sz="700" i="1" dirty="0">
              <a:solidFill>
                <a:schemeClr val="dk1">
                  <a:hueOff val="0"/>
                  <a:satOff val="0"/>
                  <a:lumOff val="0"/>
                  <a:alphaOff val="0"/>
                </a:schemeClr>
              </a:solidFill>
            </a:endParaRPr>
          </a:p>
          <a:p>
            <a:pPr algn="ctr"/>
            <a:r>
              <a:rPr lang="lv-LV" sz="700" i="1" dirty="0">
                <a:solidFill>
                  <a:schemeClr val="dk1">
                    <a:hueOff val="0"/>
                    <a:satOff val="0"/>
                    <a:lumOff val="0"/>
                    <a:alphaOff val="0"/>
                  </a:schemeClr>
                </a:solidFill>
              </a:rPr>
              <a:t>Atbalstīto skaits:</a:t>
            </a:r>
          </a:p>
          <a:p>
            <a:pPr algn="ctr"/>
            <a:r>
              <a:rPr lang="lv-LV" sz="700" i="1" dirty="0">
                <a:solidFill>
                  <a:schemeClr val="tx1"/>
                </a:solidFill>
              </a:rPr>
              <a:t>~ 385</a:t>
            </a:r>
            <a:endParaRPr lang="lv-LV" sz="563" b="1" dirty="0">
              <a:solidFill>
                <a:schemeClr val="tx1"/>
              </a:solidFill>
            </a:endParaRPr>
          </a:p>
        </p:txBody>
      </p:sp>
      <p:sp>
        <p:nvSpPr>
          <p:cNvPr id="39" name="Taisnstūris ar noapaļotiem stūriem 8">
            <a:extLst>
              <a:ext uri="{FF2B5EF4-FFF2-40B4-BE49-F238E27FC236}">
                <a16:creationId xmlns:a16="http://schemas.microsoft.com/office/drawing/2014/main" id="{A20484B3-C176-411E-8D1B-F5CCDAEEC53E}"/>
              </a:ext>
            </a:extLst>
          </p:cNvPr>
          <p:cNvSpPr/>
          <p:nvPr/>
        </p:nvSpPr>
        <p:spPr>
          <a:xfrm>
            <a:off x="4137638" y="2439817"/>
            <a:ext cx="968265" cy="3028144"/>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800" dirty="0"/>
              <a:t>Kopējā summa </a:t>
            </a:r>
            <a:br>
              <a:rPr lang="lv-LV" sz="800" dirty="0"/>
            </a:br>
            <a:r>
              <a:rPr lang="lv-LV" sz="800" b="1" dirty="0">
                <a:effectLst>
                  <a:outerShdw blurRad="38100" dist="38100" dir="2700000" algn="tl">
                    <a:srgbClr val="000000">
                      <a:alpha val="43137"/>
                    </a:srgbClr>
                  </a:outerShdw>
                </a:effectLst>
              </a:rPr>
              <a:t>7 milj. EUR  </a:t>
            </a:r>
          </a:p>
          <a:p>
            <a:pPr algn="ctr"/>
            <a:endParaRPr lang="lv-LV" sz="800" b="1" dirty="0">
              <a:solidFill>
                <a:schemeClr val="tx1"/>
              </a:solidFill>
            </a:endParaRPr>
          </a:p>
          <a:p>
            <a:pPr algn="ctr"/>
            <a:r>
              <a:rPr lang="lv-LV" sz="1000" b="1" i="1" u="sng" dirty="0">
                <a:solidFill>
                  <a:schemeClr val="bg1"/>
                </a:solidFill>
              </a:rPr>
              <a:t>Vienreizējas konsultācijas</a:t>
            </a:r>
            <a:r>
              <a:rPr lang="lv-LV" sz="900" b="1" i="1" u="sng" dirty="0">
                <a:solidFill>
                  <a:schemeClr val="bg1"/>
                </a:solidFill>
              </a:rPr>
              <a:t>* </a:t>
            </a:r>
            <a:r>
              <a:rPr lang="lv-LV" sz="800" b="1" i="1" u="sng" dirty="0">
                <a:solidFill>
                  <a:schemeClr val="bg1"/>
                </a:solidFill>
              </a:rPr>
              <a:t>(individuāli)</a:t>
            </a:r>
          </a:p>
          <a:p>
            <a:pPr algn="ctr"/>
            <a:endParaRPr lang="lv-LV" sz="900" b="1" i="1" u="sng" dirty="0">
              <a:solidFill>
                <a:schemeClr val="bg1"/>
              </a:solidFill>
            </a:endParaRPr>
          </a:p>
          <a:p>
            <a:pPr algn="ctr"/>
            <a:r>
              <a:rPr lang="lv-LV" sz="700" dirty="0"/>
              <a:t>(Pretendenti: </a:t>
            </a:r>
            <a:r>
              <a:rPr lang="lv-LV" sz="700" dirty="0" err="1"/>
              <a:t>jur</a:t>
            </a:r>
            <a:r>
              <a:rPr lang="lv-LV" sz="700" dirty="0"/>
              <a:t>. personas, valsts/privātas struktūras; nav interešu konflikta, sniedz objektīvas konsultācijas)</a:t>
            </a:r>
          </a:p>
          <a:p>
            <a:pPr algn="ctr"/>
            <a:endParaRPr lang="lv-LV" sz="700" dirty="0"/>
          </a:p>
          <a:p>
            <a:pPr algn="ctr"/>
            <a:endParaRPr lang="lv-LV" sz="700" dirty="0"/>
          </a:p>
          <a:p>
            <a:pPr algn="ctr"/>
            <a:endParaRPr lang="lv-LV" sz="800" b="1" dirty="0">
              <a:solidFill>
                <a:schemeClr val="tx1"/>
              </a:solidFill>
              <a:effectLst>
                <a:outerShdw blurRad="38100" dist="38100" dir="2700000" algn="tl">
                  <a:srgbClr val="000000">
                    <a:alpha val="43137"/>
                  </a:srgbClr>
                </a:outerShdw>
              </a:effectLst>
            </a:endParaRPr>
          </a:p>
          <a:p>
            <a:pPr algn="ctr"/>
            <a:endParaRPr lang="lv-LV" sz="800" b="1" dirty="0">
              <a:solidFill>
                <a:schemeClr val="tx1"/>
              </a:solidFill>
              <a:effectLst>
                <a:outerShdw blurRad="38100" dist="38100" dir="2700000" algn="tl">
                  <a:srgbClr val="000000">
                    <a:alpha val="43137"/>
                  </a:srgbClr>
                </a:outerShdw>
              </a:effectLst>
            </a:endParaRPr>
          </a:p>
          <a:p>
            <a:pPr algn="ctr"/>
            <a:r>
              <a:rPr lang="lv-LV" sz="800" b="1" dirty="0">
                <a:solidFill>
                  <a:schemeClr val="tx1"/>
                </a:solidFill>
                <a:effectLst>
                  <a:outerShdw blurRad="38100" dist="38100" dir="2700000" algn="tl">
                    <a:srgbClr val="000000">
                      <a:alpha val="43137"/>
                    </a:srgbClr>
                  </a:outerShdw>
                </a:effectLst>
              </a:rPr>
              <a:t>Atbalsts: 2 500 EUR/GLG</a:t>
            </a:r>
            <a:endParaRPr lang="lv-LV" sz="800" dirty="0">
              <a:solidFill>
                <a:schemeClr val="tx1"/>
              </a:solidFill>
            </a:endParaRPr>
          </a:p>
          <a:p>
            <a:pPr algn="ctr"/>
            <a:r>
              <a:rPr lang="lv-LV" sz="700" i="1" dirty="0">
                <a:solidFill>
                  <a:schemeClr val="dk1">
                    <a:hueOff val="0"/>
                    <a:satOff val="0"/>
                    <a:lumOff val="0"/>
                    <a:alphaOff val="0"/>
                  </a:schemeClr>
                </a:solidFill>
              </a:rPr>
              <a:t>Konsultēto skaits:</a:t>
            </a:r>
          </a:p>
          <a:p>
            <a:pPr algn="ctr"/>
            <a:r>
              <a:rPr lang="lv-LV" sz="700" i="1" dirty="0">
                <a:solidFill>
                  <a:schemeClr val="dk1">
                    <a:hueOff val="0"/>
                    <a:satOff val="0"/>
                    <a:lumOff val="0"/>
                    <a:alphaOff val="0"/>
                  </a:schemeClr>
                </a:solidFill>
              </a:rPr>
              <a:t>~ 5 000</a:t>
            </a:r>
          </a:p>
          <a:p>
            <a:pPr algn="ctr"/>
            <a:endParaRPr lang="lv-LV" sz="600" dirty="0"/>
          </a:p>
        </p:txBody>
      </p:sp>
      <p:cxnSp>
        <p:nvCxnSpPr>
          <p:cNvPr id="43" name="Taisns bultveida savienotājs 17">
            <a:extLst>
              <a:ext uri="{FF2B5EF4-FFF2-40B4-BE49-F238E27FC236}">
                <a16:creationId xmlns:a16="http://schemas.microsoft.com/office/drawing/2014/main" id="{6CE0D68D-B74E-4B64-8415-1EA0B28C9DBA}"/>
              </a:ext>
            </a:extLst>
          </p:cNvPr>
          <p:cNvCxnSpPr>
            <a:cxnSpLocks/>
          </p:cNvCxnSpPr>
          <p:nvPr/>
        </p:nvCxnSpPr>
        <p:spPr>
          <a:xfrm>
            <a:off x="5540345" y="2021408"/>
            <a:ext cx="121691" cy="22805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4" name="Taisns bultveida savienotājs 7">
            <a:extLst>
              <a:ext uri="{FF2B5EF4-FFF2-40B4-BE49-F238E27FC236}">
                <a16:creationId xmlns:a16="http://schemas.microsoft.com/office/drawing/2014/main" id="{A0F87CDB-45CB-42B8-BEC7-07001DBAE49E}"/>
              </a:ext>
            </a:extLst>
          </p:cNvPr>
          <p:cNvCxnSpPr>
            <a:cxnSpLocks/>
          </p:cNvCxnSpPr>
          <p:nvPr/>
        </p:nvCxnSpPr>
        <p:spPr>
          <a:xfrm flipH="1">
            <a:off x="4744277" y="2017467"/>
            <a:ext cx="121691" cy="22805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6" name="Taisnstūris ar noapaļotiem stūriem 9">
            <a:extLst>
              <a:ext uri="{FF2B5EF4-FFF2-40B4-BE49-F238E27FC236}">
                <a16:creationId xmlns:a16="http://schemas.microsoft.com/office/drawing/2014/main" id="{82A49530-B457-4988-B92D-AE58D15C4685}"/>
              </a:ext>
            </a:extLst>
          </p:cNvPr>
          <p:cNvSpPr/>
          <p:nvPr/>
        </p:nvSpPr>
        <p:spPr>
          <a:xfrm>
            <a:off x="136213" y="6039438"/>
            <a:ext cx="5303858" cy="570323"/>
          </a:xfrm>
          <a:prstGeom prst="roundRect">
            <a:avLst/>
          </a:prstGeom>
          <a:solidFill>
            <a:srgbClr val="92D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1000" u="sng" dirty="0">
                <a:solidFill>
                  <a:schemeClr val="tx1"/>
                </a:solidFill>
              </a:rPr>
              <a:t>Zināšanu &amp; konsultāciju tēmas:</a:t>
            </a:r>
          </a:p>
          <a:p>
            <a:pPr algn="ctr"/>
            <a:r>
              <a:rPr lang="lv-LV" sz="1000" dirty="0">
                <a:effectLst>
                  <a:outerShdw blurRad="38100" dist="38100" dir="2700000" algn="tl">
                    <a:srgbClr val="000000">
                      <a:alpha val="43137"/>
                    </a:srgbClr>
                  </a:outerShdw>
                </a:effectLst>
              </a:rPr>
              <a:t>lauksaimniecība, mežsaimniecība, pārtikas ražošana, uzņēmējdarbība, kooperācija, vide un klimats, </a:t>
            </a:r>
            <a:r>
              <a:rPr lang="lv-LV" sz="1000" dirty="0" err="1">
                <a:effectLst>
                  <a:outerShdw blurRad="38100" dist="38100" dir="2700000" algn="tl">
                    <a:srgbClr val="000000">
                      <a:alpha val="43137"/>
                    </a:srgbClr>
                  </a:outerShdw>
                </a:effectLst>
              </a:rPr>
              <a:t>antimikrobiālā</a:t>
            </a:r>
            <a:r>
              <a:rPr lang="lv-LV" sz="1000" dirty="0">
                <a:effectLst>
                  <a:outerShdw blurRad="38100" dist="38100" dir="2700000" algn="tl">
                    <a:srgbClr val="000000">
                      <a:alpha val="43137"/>
                    </a:srgbClr>
                  </a:outerShdw>
                </a:effectLst>
              </a:rPr>
              <a:t> rezistence; digitalizācija, inovācija u.c.</a:t>
            </a:r>
            <a:endParaRPr lang="lv-LV" sz="1100" dirty="0"/>
          </a:p>
          <a:p>
            <a:pPr algn="ctr"/>
            <a:endParaRPr lang="lv-LV" sz="788" dirty="0"/>
          </a:p>
          <a:p>
            <a:pPr algn="ctr"/>
            <a:r>
              <a:rPr lang="lv-LV" sz="1125" b="1" dirty="0">
                <a:solidFill>
                  <a:schemeClr val="tx1"/>
                </a:solidFill>
              </a:rPr>
              <a:t> </a:t>
            </a:r>
          </a:p>
        </p:txBody>
      </p:sp>
      <p:sp>
        <p:nvSpPr>
          <p:cNvPr id="30" name="Taisnstūris ar noapaļotiem stūriem 3">
            <a:extLst>
              <a:ext uri="{FF2B5EF4-FFF2-40B4-BE49-F238E27FC236}">
                <a16:creationId xmlns:a16="http://schemas.microsoft.com/office/drawing/2014/main" id="{D35FB080-BD68-4A0B-B854-7ECE838F233D}"/>
              </a:ext>
            </a:extLst>
          </p:cNvPr>
          <p:cNvSpPr/>
          <p:nvPr/>
        </p:nvSpPr>
        <p:spPr>
          <a:xfrm>
            <a:off x="6563224" y="1015125"/>
            <a:ext cx="2397424" cy="442347"/>
          </a:xfrm>
          <a:prstGeom prst="roundRect">
            <a:avLst/>
          </a:prstGeom>
          <a:solidFill>
            <a:schemeClr val="accent1">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350" b="1" dirty="0">
                <a:solidFill>
                  <a:schemeClr val="tx1"/>
                </a:solidFill>
              </a:rPr>
              <a:t>Sadarbība </a:t>
            </a:r>
            <a:r>
              <a:rPr lang="lv-LV" sz="1350" b="1" dirty="0">
                <a:solidFill>
                  <a:srgbClr val="FF0000"/>
                </a:solidFill>
              </a:rPr>
              <a:t>20 mlj. </a:t>
            </a:r>
            <a:r>
              <a:rPr lang="lv-LV" sz="1350" b="1" dirty="0">
                <a:solidFill>
                  <a:schemeClr val="tx1"/>
                </a:solidFill>
              </a:rPr>
              <a:t>EUR</a:t>
            </a:r>
          </a:p>
        </p:txBody>
      </p:sp>
      <p:sp>
        <p:nvSpPr>
          <p:cNvPr id="32" name="Taisnstūris ar noapaļotiem stūriem 8">
            <a:extLst>
              <a:ext uri="{FF2B5EF4-FFF2-40B4-BE49-F238E27FC236}">
                <a16:creationId xmlns:a16="http://schemas.microsoft.com/office/drawing/2014/main" id="{CC188BB3-3987-46DA-9736-00AAE36C543D}"/>
              </a:ext>
            </a:extLst>
          </p:cNvPr>
          <p:cNvSpPr/>
          <p:nvPr/>
        </p:nvSpPr>
        <p:spPr>
          <a:xfrm>
            <a:off x="6117126" y="1881553"/>
            <a:ext cx="954265" cy="2684183"/>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900" dirty="0"/>
              <a:t>Kopējā summa </a:t>
            </a:r>
            <a:br>
              <a:rPr lang="lv-LV" sz="900" dirty="0"/>
            </a:br>
            <a:r>
              <a:rPr lang="lv-LV" sz="900" b="1" dirty="0">
                <a:effectLst>
                  <a:outerShdw blurRad="38100" dist="38100" dir="2700000" algn="tl">
                    <a:srgbClr val="000000">
                      <a:alpha val="43137"/>
                    </a:srgbClr>
                  </a:outerShdw>
                </a:effectLst>
              </a:rPr>
              <a:t>12 milj. EUR  </a:t>
            </a:r>
          </a:p>
          <a:p>
            <a:pPr algn="ctr"/>
            <a:endParaRPr lang="lv-LV" sz="800" b="1" dirty="0">
              <a:solidFill>
                <a:schemeClr val="tx1"/>
              </a:solidFill>
            </a:endParaRPr>
          </a:p>
          <a:p>
            <a:pPr lvl="0" algn="ctr"/>
            <a:r>
              <a:rPr lang="lv-LV" sz="1100" b="1" i="1" u="sng" dirty="0">
                <a:solidFill>
                  <a:schemeClr val="bg1"/>
                </a:solidFill>
              </a:rPr>
              <a:t>Atbalsts inovāciju izstrādei </a:t>
            </a:r>
            <a:r>
              <a:rPr lang="lv-LV" sz="1050" b="1" i="1" u="sng" dirty="0">
                <a:solidFill>
                  <a:schemeClr val="bg1"/>
                </a:solidFill>
              </a:rPr>
              <a:t>(nacionālā līmenī)</a:t>
            </a:r>
          </a:p>
          <a:p>
            <a:pPr algn="ctr"/>
            <a:r>
              <a:rPr lang="lv-LV" sz="800" b="1" dirty="0" err="1">
                <a:solidFill>
                  <a:schemeClr val="tx1"/>
                </a:solidFill>
                <a:effectLst>
                  <a:outerShdw blurRad="38100" dist="38100" dir="2700000" algn="tl">
                    <a:srgbClr val="000000">
                      <a:alpha val="43137"/>
                    </a:srgbClr>
                  </a:outerShdw>
                </a:effectLst>
              </a:rPr>
              <a:t>Max</a:t>
            </a:r>
            <a:r>
              <a:rPr lang="lv-LV" sz="800" b="1" dirty="0">
                <a:solidFill>
                  <a:schemeClr val="tx1"/>
                </a:solidFill>
                <a:effectLst>
                  <a:outerShdw blurRad="38100" dist="38100" dir="2700000" algn="tl">
                    <a:srgbClr val="000000">
                      <a:alpha val="43137"/>
                    </a:srgbClr>
                  </a:outerShdw>
                </a:effectLst>
              </a:rPr>
              <a:t> </a:t>
            </a:r>
            <a:r>
              <a:rPr lang="lv-LV" sz="800" b="1" dirty="0" err="1">
                <a:solidFill>
                  <a:schemeClr val="tx1"/>
                </a:solidFill>
                <a:effectLst>
                  <a:outerShdw blurRad="38100" dist="38100" dir="2700000" algn="tl">
                    <a:srgbClr val="000000">
                      <a:alpha val="43137"/>
                    </a:srgbClr>
                  </a:outerShdw>
                </a:effectLst>
              </a:rPr>
              <a:t>pub</a:t>
            </a:r>
            <a:r>
              <a:rPr lang="lv-LV" sz="800" b="1" dirty="0">
                <a:solidFill>
                  <a:schemeClr val="tx1"/>
                </a:solidFill>
                <a:effectLst>
                  <a:outerShdw blurRad="38100" dist="38100" dir="2700000" algn="tl">
                    <a:srgbClr val="000000">
                      <a:alpha val="43137"/>
                    </a:srgbClr>
                  </a:outerShdw>
                </a:effectLst>
              </a:rPr>
              <a:t>. atbalsta summa: vienai EIP grupai </a:t>
            </a:r>
            <a:r>
              <a:rPr lang="lv-LV" sz="800" b="1" dirty="0" err="1">
                <a:solidFill>
                  <a:schemeClr val="tx1"/>
                </a:solidFill>
                <a:effectLst>
                  <a:outerShdw blurRad="38100" dist="38100" dir="2700000" algn="tl">
                    <a:srgbClr val="000000">
                      <a:alpha val="43137"/>
                    </a:srgbClr>
                  </a:outerShdw>
                </a:effectLst>
              </a:rPr>
              <a:t>max</a:t>
            </a:r>
            <a:r>
              <a:rPr lang="lv-LV" sz="800" b="1" dirty="0">
                <a:solidFill>
                  <a:schemeClr val="tx1"/>
                </a:solidFill>
                <a:effectLst>
                  <a:outerShdw blurRad="38100" dist="38100" dir="2700000" algn="tl">
                    <a:srgbClr val="000000">
                      <a:alpha val="43137"/>
                    </a:srgbClr>
                  </a:outerShdw>
                </a:effectLst>
              </a:rPr>
              <a:t> </a:t>
            </a:r>
            <a:r>
              <a:rPr lang="lv-LV" sz="800" b="1" dirty="0">
                <a:solidFill>
                  <a:srgbClr val="FF0000"/>
                </a:solidFill>
                <a:effectLst>
                  <a:outerShdw blurRad="38100" dist="38100" dir="2700000" algn="tl">
                    <a:srgbClr val="000000">
                      <a:alpha val="43137"/>
                    </a:srgbClr>
                  </a:outerShdw>
                </a:effectLst>
              </a:rPr>
              <a:t>450 000 EUR</a:t>
            </a:r>
          </a:p>
          <a:p>
            <a:pPr algn="ctr"/>
            <a:endParaRPr lang="lv-LV" sz="800" i="1" dirty="0">
              <a:solidFill>
                <a:schemeClr val="dk1">
                  <a:hueOff val="0"/>
                  <a:satOff val="0"/>
                  <a:lumOff val="0"/>
                  <a:alphaOff val="0"/>
                </a:schemeClr>
              </a:solidFill>
            </a:endParaRPr>
          </a:p>
          <a:p>
            <a:pPr algn="ctr"/>
            <a:r>
              <a:rPr lang="lv-LV" sz="800" i="1" dirty="0">
                <a:solidFill>
                  <a:schemeClr val="dk1">
                    <a:hueOff val="0"/>
                    <a:satOff val="0"/>
                    <a:lumOff val="0"/>
                    <a:alphaOff val="0"/>
                  </a:schemeClr>
                </a:solidFill>
              </a:rPr>
              <a:t>Skaits: </a:t>
            </a:r>
            <a:r>
              <a:rPr lang="lv-LV" sz="800" i="1" dirty="0">
                <a:solidFill>
                  <a:schemeClr val="tx1"/>
                </a:solidFill>
              </a:rPr>
              <a:t>26 projekti</a:t>
            </a:r>
          </a:p>
          <a:p>
            <a:pPr algn="ctr"/>
            <a:endParaRPr lang="lv-LV" sz="1125" b="1" dirty="0">
              <a:solidFill>
                <a:schemeClr val="tx1"/>
              </a:solidFill>
            </a:endParaRPr>
          </a:p>
        </p:txBody>
      </p:sp>
      <p:sp>
        <p:nvSpPr>
          <p:cNvPr id="33" name="Taisnstūris ar noapaļotiem stūriem 8">
            <a:extLst>
              <a:ext uri="{FF2B5EF4-FFF2-40B4-BE49-F238E27FC236}">
                <a16:creationId xmlns:a16="http://schemas.microsoft.com/office/drawing/2014/main" id="{14545DB7-21A3-4124-B591-D2F7A06E8BEE}"/>
              </a:ext>
            </a:extLst>
          </p:cNvPr>
          <p:cNvSpPr/>
          <p:nvPr/>
        </p:nvSpPr>
        <p:spPr>
          <a:xfrm>
            <a:off x="7103604" y="1881553"/>
            <a:ext cx="984341" cy="2685129"/>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900" dirty="0"/>
              <a:t>Kopējā summa </a:t>
            </a:r>
          </a:p>
          <a:p>
            <a:pPr algn="ctr"/>
            <a:r>
              <a:rPr lang="lv-LV" sz="900" b="1" dirty="0">
                <a:effectLst>
                  <a:outerShdw blurRad="38100" dist="38100" dir="2700000" algn="tl">
                    <a:srgbClr val="000000">
                      <a:alpha val="43137"/>
                    </a:srgbClr>
                  </a:outerShdw>
                </a:effectLst>
              </a:rPr>
              <a:t>5,5 milj. EUR</a:t>
            </a:r>
          </a:p>
          <a:p>
            <a:pPr algn="ctr"/>
            <a:endParaRPr lang="lv-LV" sz="800" b="1" dirty="0">
              <a:solidFill>
                <a:srgbClr val="00B0F0"/>
              </a:solidFill>
            </a:endParaRPr>
          </a:p>
          <a:p>
            <a:pPr algn="ctr"/>
            <a:r>
              <a:rPr lang="lv-LV" sz="1000" b="1" i="1" u="sng" dirty="0">
                <a:solidFill>
                  <a:schemeClr val="bg1"/>
                </a:solidFill>
              </a:rPr>
              <a:t>Atbalsts jaunu produktu, metožu, procesu un tehnoloģijas izstrādei</a:t>
            </a:r>
          </a:p>
          <a:p>
            <a:pPr algn="ctr"/>
            <a:r>
              <a:rPr lang="lv-LV" sz="900" b="1" i="1" u="sng" dirty="0">
                <a:solidFill>
                  <a:schemeClr val="bg1"/>
                </a:solidFill>
              </a:rPr>
              <a:t>(saimniecību līmenī)</a:t>
            </a:r>
          </a:p>
          <a:p>
            <a:pPr algn="ctr"/>
            <a:r>
              <a:rPr lang="lv-LV" sz="800" b="1" dirty="0" err="1">
                <a:solidFill>
                  <a:schemeClr val="tx1"/>
                </a:solidFill>
                <a:effectLst>
                  <a:outerShdw blurRad="38100" dist="38100" dir="2700000" algn="tl">
                    <a:srgbClr val="000000">
                      <a:alpha val="43137"/>
                    </a:srgbClr>
                  </a:outerShdw>
                </a:effectLst>
              </a:rPr>
              <a:t>Max</a:t>
            </a:r>
            <a:r>
              <a:rPr lang="lv-LV" sz="800" b="1" dirty="0">
                <a:solidFill>
                  <a:schemeClr val="tx1"/>
                </a:solidFill>
                <a:effectLst>
                  <a:outerShdw blurRad="38100" dist="38100" dir="2700000" algn="tl">
                    <a:srgbClr val="000000">
                      <a:alpha val="43137"/>
                    </a:srgbClr>
                  </a:outerShdw>
                </a:effectLst>
              </a:rPr>
              <a:t> </a:t>
            </a:r>
            <a:r>
              <a:rPr lang="lv-LV" sz="800" b="1" dirty="0" err="1">
                <a:solidFill>
                  <a:schemeClr val="tx1"/>
                </a:solidFill>
                <a:effectLst>
                  <a:outerShdw blurRad="38100" dist="38100" dir="2700000" algn="tl">
                    <a:srgbClr val="000000">
                      <a:alpha val="43137"/>
                    </a:srgbClr>
                  </a:outerShdw>
                </a:effectLst>
              </a:rPr>
              <a:t>pub</a:t>
            </a:r>
            <a:r>
              <a:rPr lang="lv-LV" sz="800" b="1" dirty="0">
                <a:solidFill>
                  <a:schemeClr val="tx1"/>
                </a:solidFill>
                <a:effectLst>
                  <a:outerShdw blurRad="38100" dist="38100" dir="2700000" algn="tl">
                    <a:srgbClr val="000000">
                      <a:alpha val="43137"/>
                    </a:srgbClr>
                  </a:outerShdw>
                </a:effectLst>
              </a:rPr>
              <a:t>. atbalsta summa: vienai grupai </a:t>
            </a:r>
          </a:p>
          <a:p>
            <a:pPr algn="ctr"/>
            <a:r>
              <a:rPr lang="lv-LV" sz="800" b="1" dirty="0">
                <a:solidFill>
                  <a:srgbClr val="FF0000"/>
                </a:solidFill>
                <a:effectLst>
                  <a:outerShdw blurRad="38100" dist="38100" dir="2700000" algn="tl">
                    <a:srgbClr val="000000">
                      <a:alpha val="43137"/>
                    </a:srgbClr>
                  </a:outerShdw>
                </a:effectLst>
              </a:rPr>
              <a:t>40 000 EUR</a:t>
            </a:r>
          </a:p>
          <a:p>
            <a:pPr algn="ctr"/>
            <a:endParaRPr lang="lv-LV" sz="800" i="1" dirty="0">
              <a:solidFill>
                <a:schemeClr val="dk1">
                  <a:hueOff val="0"/>
                  <a:satOff val="0"/>
                  <a:lumOff val="0"/>
                  <a:alphaOff val="0"/>
                </a:schemeClr>
              </a:solidFill>
            </a:endParaRPr>
          </a:p>
          <a:p>
            <a:pPr algn="ctr"/>
            <a:r>
              <a:rPr lang="lv-LV" sz="800" i="1" dirty="0">
                <a:solidFill>
                  <a:schemeClr val="dk1">
                    <a:hueOff val="0"/>
                    <a:satOff val="0"/>
                    <a:lumOff val="0"/>
                    <a:alphaOff val="0"/>
                  </a:schemeClr>
                </a:solidFill>
              </a:rPr>
              <a:t>Skaits: </a:t>
            </a:r>
            <a:r>
              <a:rPr lang="lv-LV" sz="800" i="1" dirty="0">
                <a:solidFill>
                  <a:schemeClr val="tx1"/>
                </a:solidFill>
              </a:rPr>
              <a:t>137 projekti</a:t>
            </a:r>
          </a:p>
          <a:p>
            <a:pPr algn="ctr"/>
            <a:endParaRPr lang="lv-LV" sz="1125" b="1" dirty="0">
              <a:solidFill>
                <a:schemeClr val="tx1"/>
              </a:solidFill>
            </a:endParaRPr>
          </a:p>
        </p:txBody>
      </p:sp>
      <p:sp>
        <p:nvSpPr>
          <p:cNvPr id="35" name="Taisnstūris ar noapaļotiem stūriem 9">
            <a:extLst>
              <a:ext uri="{FF2B5EF4-FFF2-40B4-BE49-F238E27FC236}">
                <a16:creationId xmlns:a16="http://schemas.microsoft.com/office/drawing/2014/main" id="{360038C3-211C-411A-BB34-52AAFB9279F9}"/>
              </a:ext>
            </a:extLst>
          </p:cNvPr>
          <p:cNvSpPr/>
          <p:nvPr/>
        </p:nvSpPr>
        <p:spPr>
          <a:xfrm>
            <a:off x="8120154" y="1901219"/>
            <a:ext cx="984343" cy="2653039"/>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900" dirty="0"/>
              <a:t>Kopējā summa </a:t>
            </a:r>
            <a:br>
              <a:rPr lang="lv-LV" sz="900" dirty="0"/>
            </a:br>
            <a:r>
              <a:rPr lang="lv-LV" sz="900" b="1" dirty="0">
                <a:effectLst>
                  <a:outerShdw blurRad="38100" dist="38100" dir="2700000" algn="tl">
                    <a:srgbClr val="000000">
                      <a:alpha val="43137"/>
                    </a:srgbClr>
                  </a:outerShdw>
                </a:effectLst>
              </a:rPr>
              <a:t>2,5 milj. EUR </a:t>
            </a:r>
            <a:endParaRPr lang="lv-LV" sz="900" i="1" dirty="0">
              <a:effectLst>
                <a:outerShdw blurRad="38100" dist="38100" dir="2700000" algn="tl">
                  <a:srgbClr val="000000">
                    <a:alpha val="43137"/>
                  </a:srgbClr>
                </a:outerShdw>
              </a:effectLst>
            </a:endParaRPr>
          </a:p>
          <a:p>
            <a:pPr algn="ctr"/>
            <a:endParaRPr lang="lv-LV" sz="700" b="1" dirty="0">
              <a:solidFill>
                <a:schemeClr val="tx1"/>
              </a:solidFill>
            </a:endParaRPr>
          </a:p>
          <a:p>
            <a:pPr algn="ctr"/>
            <a:r>
              <a:rPr lang="lv-LV" sz="1050" b="1" i="1" u="sng" dirty="0">
                <a:solidFill>
                  <a:schemeClr val="bg1"/>
                </a:solidFill>
                <a:effectLst>
                  <a:outerShdw blurRad="38100" dist="38100" dir="2700000" algn="tl">
                    <a:srgbClr val="000000">
                      <a:alpha val="43137"/>
                    </a:srgbClr>
                  </a:outerShdw>
                </a:effectLst>
              </a:rPr>
              <a:t>Produktu virzība tirgū un tūrisma pakalpojumu mārketings</a:t>
            </a:r>
          </a:p>
          <a:p>
            <a:pPr algn="ctr"/>
            <a:r>
              <a:rPr lang="lv-LV" sz="800" b="1" dirty="0" err="1">
                <a:solidFill>
                  <a:schemeClr val="tx1"/>
                </a:solidFill>
                <a:effectLst>
                  <a:outerShdw blurRad="38100" dist="38100" dir="2700000" algn="tl">
                    <a:srgbClr val="000000">
                      <a:alpha val="43137"/>
                    </a:srgbClr>
                  </a:outerShdw>
                </a:effectLst>
              </a:rPr>
              <a:t>Max</a:t>
            </a:r>
            <a:r>
              <a:rPr lang="lv-LV" sz="800" b="1" dirty="0">
                <a:solidFill>
                  <a:schemeClr val="tx1"/>
                </a:solidFill>
                <a:effectLst>
                  <a:outerShdw blurRad="38100" dist="38100" dir="2700000" algn="tl">
                    <a:srgbClr val="000000">
                      <a:alpha val="43137"/>
                    </a:srgbClr>
                  </a:outerShdw>
                </a:effectLst>
              </a:rPr>
              <a:t> </a:t>
            </a:r>
            <a:r>
              <a:rPr lang="lv-LV" sz="800" b="1" dirty="0" err="1">
                <a:solidFill>
                  <a:schemeClr val="tx1"/>
                </a:solidFill>
                <a:effectLst>
                  <a:outerShdw blurRad="38100" dist="38100" dir="2700000" algn="tl">
                    <a:srgbClr val="000000">
                      <a:alpha val="43137"/>
                    </a:srgbClr>
                  </a:outerShdw>
                </a:effectLst>
              </a:rPr>
              <a:t>pub</a:t>
            </a:r>
            <a:r>
              <a:rPr lang="lv-LV" sz="800" b="1" dirty="0">
                <a:solidFill>
                  <a:schemeClr val="tx1"/>
                </a:solidFill>
                <a:effectLst>
                  <a:outerShdw blurRad="38100" dist="38100" dir="2700000" algn="tl">
                    <a:srgbClr val="000000">
                      <a:alpha val="43137"/>
                    </a:srgbClr>
                  </a:outerShdw>
                </a:effectLst>
              </a:rPr>
              <a:t>. atbalsta summa: vienai grupai </a:t>
            </a:r>
          </a:p>
          <a:p>
            <a:pPr algn="ctr"/>
            <a:r>
              <a:rPr lang="lv-LV" sz="800" b="1" dirty="0">
                <a:solidFill>
                  <a:srgbClr val="FF0000"/>
                </a:solidFill>
                <a:effectLst>
                  <a:outerShdw blurRad="38100" dist="38100" dir="2700000" algn="tl">
                    <a:srgbClr val="000000">
                      <a:alpha val="43137"/>
                    </a:srgbClr>
                  </a:outerShdw>
                </a:effectLst>
              </a:rPr>
              <a:t>40 000 EUR</a:t>
            </a:r>
          </a:p>
          <a:p>
            <a:pPr algn="ctr"/>
            <a:endParaRPr lang="lv-LV" sz="800" dirty="0">
              <a:solidFill>
                <a:schemeClr val="tx1"/>
              </a:solidFill>
              <a:effectLst>
                <a:outerShdw blurRad="38100" dist="38100" dir="2700000" algn="tl">
                  <a:srgbClr val="000000">
                    <a:alpha val="43137"/>
                  </a:srgbClr>
                </a:outerShdw>
              </a:effectLst>
            </a:endParaRPr>
          </a:p>
          <a:p>
            <a:pPr algn="ctr"/>
            <a:r>
              <a:rPr lang="lv-LV" sz="800" i="1" dirty="0">
                <a:solidFill>
                  <a:schemeClr val="tx1"/>
                </a:solidFill>
              </a:rPr>
              <a:t>Skaits: 62 projekti</a:t>
            </a:r>
          </a:p>
          <a:p>
            <a:pPr algn="ctr"/>
            <a:endParaRPr lang="lv-LV" sz="956" dirty="0"/>
          </a:p>
          <a:p>
            <a:pPr algn="ctr"/>
            <a:endParaRPr lang="lv-LV" sz="956" dirty="0"/>
          </a:p>
          <a:p>
            <a:pPr algn="ctr"/>
            <a:endParaRPr lang="lv-LV" sz="1125" b="1" dirty="0">
              <a:solidFill>
                <a:schemeClr val="tx1"/>
              </a:solidFill>
            </a:endParaRPr>
          </a:p>
        </p:txBody>
      </p:sp>
      <p:cxnSp>
        <p:nvCxnSpPr>
          <p:cNvPr id="36" name="Taisns bultveida savienotājs 7">
            <a:extLst>
              <a:ext uri="{FF2B5EF4-FFF2-40B4-BE49-F238E27FC236}">
                <a16:creationId xmlns:a16="http://schemas.microsoft.com/office/drawing/2014/main" id="{2906A0D4-1B44-42FF-A9D8-C6A8DA1C8301}"/>
              </a:ext>
            </a:extLst>
          </p:cNvPr>
          <p:cNvCxnSpPr>
            <a:cxnSpLocks/>
          </p:cNvCxnSpPr>
          <p:nvPr/>
        </p:nvCxnSpPr>
        <p:spPr>
          <a:xfrm flipH="1">
            <a:off x="6876787" y="1580860"/>
            <a:ext cx="93518" cy="11847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5" name="Taisns bultveida savienotājs 17">
            <a:extLst>
              <a:ext uri="{FF2B5EF4-FFF2-40B4-BE49-F238E27FC236}">
                <a16:creationId xmlns:a16="http://schemas.microsoft.com/office/drawing/2014/main" id="{4AEB8F2F-FC48-46E0-916B-15636DEDD26C}"/>
              </a:ext>
            </a:extLst>
          </p:cNvPr>
          <p:cNvCxnSpPr>
            <a:cxnSpLocks/>
          </p:cNvCxnSpPr>
          <p:nvPr/>
        </p:nvCxnSpPr>
        <p:spPr>
          <a:xfrm flipH="1">
            <a:off x="7595773" y="1539853"/>
            <a:ext cx="1" cy="1599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8" name="Taisns bultveida savienotājs 17">
            <a:extLst>
              <a:ext uri="{FF2B5EF4-FFF2-40B4-BE49-F238E27FC236}">
                <a16:creationId xmlns:a16="http://schemas.microsoft.com/office/drawing/2014/main" id="{663F5C52-E631-408B-8831-5B502DC496D3}"/>
              </a:ext>
            </a:extLst>
          </p:cNvPr>
          <p:cNvCxnSpPr>
            <a:cxnSpLocks/>
          </p:cNvCxnSpPr>
          <p:nvPr/>
        </p:nvCxnSpPr>
        <p:spPr>
          <a:xfrm>
            <a:off x="8341650" y="1546494"/>
            <a:ext cx="164992" cy="12252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98E91D7C-B5FD-4AA8-A9A8-ED0324A0449A}"/>
              </a:ext>
            </a:extLst>
          </p:cNvPr>
          <p:cNvSpPr txBox="1"/>
          <p:nvPr/>
        </p:nvSpPr>
        <p:spPr>
          <a:xfrm>
            <a:off x="2154148" y="6602347"/>
            <a:ext cx="3382648" cy="200055"/>
          </a:xfrm>
          <a:prstGeom prst="rect">
            <a:avLst/>
          </a:prstGeom>
          <a:noFill/>
        </p:spPr>
        <p:txBody>
          <a:bodyPr wrap="square" rtlCol="0">
            <a:spAutoFit/>
          </a:bodyPr>
          <a:lstStyle/>
          <a:p>
            <a:r>
              <a:rPr lang="lv-LV" sz="700" dirty="0">
                <a:latin typeface="Calibri" panose="020F0502020204030204" pitchFamily="34" charset="0"/>
                <a:cs typeface="Calibri" panose="020F0502020204030204" pitchFamily="34" charset="0"/>
              </a:rPr>
              <a:t>*DV ir pienākums izveidot Saimniecību konsultatīvo sistēmu un nodrošināt konsultācijas</a:t>
            </a:r>
          </a:p>
        </p:txBody>
      </p:sp>
      <p:sp>
        <p:nvSpPr>
          <p:cNvPr id="50" name="Taisnstūris ar noapaļotiem stūriem 9">
            <a:extLst>
              <a:ext uri="{FF2B5EF4-FFF2-40B4-BE49-F238E27FC236}">
                <a16:creationId xmlns:a16="http://schemas.microsoft.com/office/drawing/2014/main" id="{0442573A-04E8-4F85-B467-7DEBFCC16731}"/>
              </a:ext>
            </a:extLst>
          </p:cNvPr>
          <p:cNvSpPr/>
          <p:nvPr/>
        </p:nvSpPr>
        <p:spPr>
          <a:xfrm>
            <a:off x="7933144" y="5939338"/>
            <a:ext cx="1164713" cy="688014"/>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r>
              <a:rPr lang="lv-LV" sz="700" b="1" u="sng" dirty="0">
                <a:solidFill>
                  <a:schemeClr val="tx1"/>
                </a:solidFill>
              </a:rPr>
              <a:t>Saņēmēji:</a:t>
            </a:r>
            <a:r>
              <a:rPr lang="lv-LV" sz="700" b="1" dirty="0">
                <a:solidFill>
                  <a:schemeClr val="tx1"/>
                </a:solidFill>
              </a:rPr>
              <a:t> </a:t>
            </a:r>
            <a:r>
              <a:rPr lang="lv-LV" sz="700" dirty="0">
                <a:effectLst>
                  <a:outerShdw blurRad="38100" dist="38100" dir="2700000" algn="tl">
                    <a:srgbClr val="000000">
                      <a:alpha val="43137"/>
                    </a:srgbClr>
                  </a:outerShdw>
                </a:effectLst>
              </a:rPr>
              <a:t>lauku tūrisma pakalpojumu sniedzēji, produktu ražotāji (t.sk. amatnieki), NVO</a:t>
            </a:r>
            <a:endParaRPr lang="lv-LV" sz="700" u="sng" dirty="0">
              <a:solidFill>
                <a:schemeClr val="tx1"/>
              </a:solidFill>
            </a:endParaRPr>
          </a:p>
        </p:txBody>
      </p:sp>
      <p:sp>
        <p:nvSpPr>
          <p:cNvPr id="52" name="Taisnstūris ar noapaļotiem stūriem 9">
            <a:extLst>
              <a:ext uri="{FF2B5EF4-FFF2-40B4-BE49-F238E27FC236}">
                <a16:creationId xmlns:a16="http://schemas.microsoft.com/office/drawing/2014/main" id="{10FD784A-16E9-48C0-BBF6-822001B4FC64}"/>
              </a:ext>
            </a:extLst>
          </p:cNvPr>
          <p:cNvSpPr/>
          <p:nvPr/>
        </p:nvSpPr>
        <p:spPr>
          <a:xfrm>
            <a:off x="6092901" y="5939338"/>
            <a:ext cx="1646794" cy="753336"/>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r>
              <a:rPr lang="lv-LV" sz="700" b="1" u="sng" dirty="0">
                <a:solidFill>
                  <a:schemeClr val="tx1"/>
                </a:solidFill>
              </a:rPr>
              <a:t>Saņēmēji:</a:t>
            </a:r>
            <a:r>
              <a:rPr lang="lv-LV" sz="700" b="1" dirty="0">
                <a:solidFill>
                  <a:schemeClr val="tx1"/>
                </a:solidFill>
              </a:rPr>
              <a:t> </a:t>
            </a:r>
            <a:r>
              <a:rPr lang="lv-LV" sz="700" dirty="0">
                <a:effectLst>
                  <a:outerShdw blurRad="38100" dist="38100" dir="2700000" algn="tl">
                    <a:srgbClr val="000000">
                      <a:alpha val="43137"/>
                    </a:srgbClr>
                  </a:outerShdw>
                </a:effectLst>
              </a:rPr>
              <a:t>EIP darba grupa vai atbalsta pretendentu grupa (lauksaimnieki, mežsaimnieki, l/s produktu pārstrādātāji, NVO, kooperatīvi, konsultanti, pētnieki vai citas jaunradē ieinteresētās puses)</a:t>
            </a:r>
          </a:p>
          <a:p>
            <a:pPr algn="ctr"/>
            <a:endParaRPr lang="lv-LV" sz="675" u="sng" dirty="0">
              <a:solidFill>
                <a:schemeClr val="tx1"/>
              </a:solidFill>
            </a:endParaRPr>
          </a:p>
          <a:p>
            <a:pPr algn="ctr"/>
            <a:endParaRPr lang="lv-LV" sz="675" u="sng" dirty="0">
              <a:solidFill>
                <a:schemeClr val="tx1"/>
              </a:solidFill>
            </a:endParaRPr>
          </a:p>
        </p:txBody>
      </p:sp>
      <p:sp>
        <p:nvSpPr>
          <p:cNvPr id="55" name="Taisnstūris ar noapaļotiem stūriem 9">
            <a:extLst>
              <a:ext uri="{FF2B5EF4-FFF2-40B4-BE49-F238E27FC236}">
                <a16:creationId xmlns:a16="http://schemas.microsoft.com/office/drawing/2014/main" id="{D7C792C5-99FE-4E96-9D2D-8CDA45A1F81D}"/>
              </a:ext>
            </a:extLst>
          </p:cNvPr>
          <p:cNvSpPr/>
          <p:nvPr/>
        </p:nvSpPr>
        <p:spPr>
          <a:xfrm>
            <a:off x="7846377" y="5010429"/>
            <a:ext cx="1251481" cy="916485"/>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r>
              <a:rPr lang="lv-LV" sz="800" b="1" u="sng" dirty="0">
                <a:solidFill>
                  <a:schemeClr val="tx1"/>
                </a:solidFill>
              </a:rPr>
              <a:t>Darbības</a:t>
            </a:r>
            <a:r>
              <a:rPr lang="lv-LV" sz="800" b="1" dirty="0">
                <a:solidFill>
                  <a:schemeClr val="tx1"/>
                </a:solidFill>
                <a:effectLst>
                  <a:outerShdw blurRad="38100" dist="38100" dir="2700000" algn="tl">
                    <a:srgbClr val="000000">
                      <a:alpha val="43137"/>
                    </a:srgbClr>
                  </a:outerShdw>
                </a:effectLst>
              </a:rPr>
              <a:t>:</a:t>
            </a:r>
            <a:r>
              <a:rPr lang="lv-LV" sz="800" b="1" dirty="0">
                <a:effectLst>
                  <a:outerShdw blurRad="38100" dist="38100" dir="2700000" algn="tl">
                    <a:srgbClr val="000000">
                      <a:alpha val="43137"/>
                    </a:srgbClr>
                  </a:outerShdw>
                </a:effectLst>
              </a:rPr>
              <a:t> </a:t>
            </a:r>
            <a:r>
              <a:rPr lang="lv-LV" sz="800" dirty="0">
                <a:solidFill>
                  <a:schemeClr val="bg1"/>
                </a:solidFill>
                <a:effectLst>
                  <a:outerShdw blurRad="38100" dist="38100" dir="2700000" algn="tl">
                    <a:srgbClr val="000000">
                      <a:alpha val="43137"/>
                    </a:srgbClr>
                  </a:outerShdw>
                </a:effectLst>
              </a:rPr>
              <a:t>ar lauku tūrismu saistītu  pakalpojumu, mārketinga darbību īstenošana un produktu virzība tirgū</a:t>
            </a:r>
            <a:endParaRPr lang="lv-LV" sz="800" u="sng" dirty="0">
              <a:solidFill>
                <a:schemeClr val="bg1"/>
              </a:solidFill>
            </a:endParaRPr>
          </a:p>
        </p:txBody>
      </p:sp>
      <p:sp>
        <p:nvSpPr>
          <p:cNvPr id="54" name="Taisnstūris ar noapaļotiem stūriem 9">
            <a:extLst>
              <a:ext uri="{FF2B5EF4-FFF2-40B4-BE49-F238E27FC236}">
                <a16:creationId xmlns:a16="http://schemas.microsoft.com/office/drawing/2014/main" id="{BF2D0CA5-FE9C-4A74-8126-31D745B71F1D}"/>
              </a:ext>
            </a:extLst>
          </p:cNvPr>
          <p:cNvSpPr/>
          <p:nvPr/>
        </p:nvSpPr>
        <p:spPr>
          <a:xfrm>
            <a:off x="6092901" y="4990764"/>
            <a:ext cx="1646794" cy="861396"/>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just"/>
            <a:r>
              <a:rPr lang="lv-LV" sz="800" b="1" u="sng" dirty="0">
                <a:solidFill>
                  <a:schemeClr val="tx1"/>
                </a:solidFill>
              </a:rPr>
              <a:t>Darbības:</a:t>
            </a:r>
            <a:r>
              <a:rPr lang="lv-LV" sz="800" b="1" dirty="0">
                <a:solidFill>
                  <a:schemeClr val="tx1"/>
                </a:solidFill>
              </a:rPr>
              <a:t> </a:t>
            </a:r>
            <a:r>
              <a:rPr lang="lv-LV" sz="800" dirty="0">
                <a:effectLst>
                  <a:outerShdw blurRad="38100" dist="38100" dir="2700000" algn="tl">
                    <a:srgbClr val="000000">
                      <a:alpha val="43137"/>
                    </a:srgbClr>
                  </a:outerShdw>
                </a:effectLst>
              </a:rPr>
              <a:t>uz jaunradi vērsta jauna produkta, procesa, metodes vai tehnoloģijas izstrāde, pārbaude vai pielāgošana līdz tā gatavībai ieviešanai praksē</a:t>
            </a:r>
          </a:p>
          <a:p>
            <a:pPr algn="ctr"/>
            <a:endParaRPr lang="lv-LV" sz="675" u="sng" dirty="0">
              <a:solidFill>
                <a:schemeClr val="tx1"/>
              </a:solidFill>
            </a:endParaRPr>
          </a:p>
          <a:p>
            <a:pPr algn="ctr"/>
            <a:endParaRPr lang="lv-LV" sz="675" u="sng" dirty="0">
              <a:solidFill>
                <a:schemeClr val="tx1"/>
              </a:solidFill>
            </a:endParaRPr>
          </a:p>
        </p:txBody>
      </p:sp>
      <p:sp>
        <p:nvSpPr>
          <p:cNvPr id="51" name="Arrow: Down 50">
            <a:extLst>
              <a:ext uri="{FF2B5EF4-FFF2-40B4-BE49-F238E27FC236}">
                <a16:creationId xmlns:a16="http://schemas.microsoft.com/office/drawing/2014/main" id="{0A4D2425-64AE-4D3F-9DFB-905D5185F015}"/>
              </a:ext>
            </a:extLst>
          </p:cNvPr>
          <p:cNvSpPr/>
          <p:nvPr/>
        </p:nvSpPr>
        <p:spPr>
          <a:xfrm>
            <a:off x="8228367" y="4650400"/>
            <a:ext cx="447074" cy="281748"/>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lv-LV" sz="956" b="1">
              <a:ln w="22225">
                <a:solidFill>
                  <a:schemeClr val="accent2"/>
                </a:solidFill>
                <a:prstDash val="solid"/>
              </a:ln>
              <a:solidFill>
                <a:schemeClr val="accent2">
                  <a:lumMod val="40000"/>
                  <a:lumOff val="60000"/>
                </a:schemeClr>
              </a:solidFill>
            </a:endParaRPr>
          </a:p>
        </p:txBody>
      </p:sp>
      <p:sp>
        <p:nvSpPr>
          <p:cNvPr id="53" name="Arrow: Down 52">
            <a:extLst>
              <a:ext uri="{FF2B5EF4-FFF2-40B4-BE49-F238E27FC236}">
                <a16:creationId xmlns:a16="http://schemas.microsoft.com/office/drawing/2014/main" id="{6880E10A-19C3-41CB-B86D-790BFDC55DD2}"/>
              </a:ext>
            </a:extLst>
          </p:cNvPr>
          <p:cNvSpPr/>
          <p:nvPr/>
        </p:nvSpPr>
        <p:spPr>
          <a:xfrm>
            <a:off x="6474031" y="4578733"/>
            <a:ext cx="812581" cy="34689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lv-LV" sz="956" b="1">
              <a:ln w="22225">
                <a:solidFill>
                  <a:schemeClr val="accent2"/>
                </a:solidFill>
                <a:prstDash val="solid"/>
              </a:ln>
              <a:solidFill>
                <a:schemeClr val="accent2">
                  <a:lumMod val="40000"/>
                  <a:lumOff val="60000"/>
                </a:schemeClr>
              </a:solidFill>
            </a:endParaRPr>
          </a:p>
        </p:txBody>
      </p:sp>
      <p:sp>
        <p:nvSpPr>
          <p:cNvPr id="49" name="Taisnstūris ar noapaļotiem stūriem 9">
            <a:extLst>
              <a:ext uri="{FF2B5EF4-FFF2-40B4-BE49-F238E27FC236}">
                <a16:creationId xmlns:a16="http://schemas.microsoft.com/office/drawing/2014/main" id="{014B13CE-A904-4ADE-B892-ABBC5506DD98}"/>
              </a:ext>
            </a:extLst>
          </p:cNvPr>
          <p:cNvSpPr/>
          <p:nvPr/>
        </p:nvSpPr>
        <p:spPr>
          <a:xfrm>
            <a:off x="2916515" y="2391740"/>
            <a:ext cx="1175879" cy="3103112"/>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900" dirty="0"/>
              <a:t>Kopējā summa </a:t>
            </a:r>
            <a:br>
              <a:rPr lang="lv-LV" sz="900" dirty="0"/>
            </a:br>
            <a:r>
              <a:rPr lang="lv-LV" sz="900" b="1" dirty="0">
                <a:effectLst>
                  <a:outerShdw blurRad="38100" dist="38100" dir="2700000" algn="tl">
                    <a:srgbClr val="000000">
                      <a:alpha val="43137"/>
                    </a:srgbClr>
                  </a:outerShdw>
                </a:effectLst>
              </a:rPr>
              <a:t>1,5 milj. EUR </a:t>
            </a:r>
            <a:endParaRPr lang="lv-LV" sz="900" i="1" dirty="0">
              <a:effectLst>
                <a:outerShdw blurRad="38100" dist="38100" dir="2700000" algn="tl">
                  <a:srgbClr val="000000">
                    <a:alpha val="43137"/>
                  </a:srgbClr>
                </a:outerShdw>
              </a:effectLst>
            </a:endParaRPr>
          </a:p>
          <a:p>
            <a:pPr algn="ctr"/>
            <a:endParaRPr lang="lv-LV" sz="800" b="1" dirty="0">
              <a:solidFill>
                <a:schemeClr val="tx1"/>
              </a:solidFill>
            </a:endParaRPr>
          </a:p>
          <a:p>
            <a:pPr algn="ctr"/>
            <a:endParaRPr lang="lv-LV" sz="900" b="1" i="1" u="sng" dirty="0">
              <a:solidFill>
                <a:schemeClr val="bg1"/>
              </a:solidFill>
            </a:endParaRPr>
          </a:p>
          <a:p>
            <a:pPr algn="ctr"/>
            <a:r>
              <a:rPr lang="lv-LV" sz="1050" b="1" i="1" u="sng" dirty="0">
                <a:solidFill>
                  <a:schemeClr val="bg1"/>
                </a:solidFill>
              </a:rPr>
              <a:t>Demonstrējumi</a:t>
            </a:r>
          </a:p>
          <a:p>
            <a:pPr algn="ctr"/>
            <a:endParaRPr lang="lv-LV" sz="900" b="1" dirty="0">
              <a:solidFill>
                <a:schemeClr val="tx1"/>
              </a:solidFill>
              <a:effectLst>
                <a:outerShdw blurRad="38100" dist="38100" dir="2700000" algn="tl">
                  <a:srgbClr val="000000">
                    <a:alpha val="43137"/>
                  </a:srgbClr>
                </a:outerShdw>
              </a:effectLst>
            </a:endParaRPr>
          </a:p>
          <a:p>
            <a:pPr algn="ctr"/>
            <a:endParaRPr lang="lv-LV" sz="900" b="1" dirty="0">
              <a:solidFill>
                <a:schemeClr val="tx1"/>
              </a:solidFill>
              <a:effectLst>
                <a:outerShdw blurRad="38100" dist="38100" dir="2700000" algn="tl">
                  <a:srgbClr val="000000">
                    <a:alpha val="43137"/>
                  </a:srgbClr>
                </a:outerShdw>
              </a:effectLst>
            </a:endParaRPr>
          </a:p>
          <a:p>
            <a:pPr algn="ctr"/>
            <a:r>
              <a:rPr lang="lv-LV" sz="900" dirty="0">
                <a:latin typeface="Calibri" panose="020F0502020204030204" pitchFamily="34" charset="0"/>
                <a:cs typeface="Calibri" panose="020F0502020204030204" pitchFamily="34" charset="0"/>
              </a:rPr>
              <a:t>(</a:t>
            </a:r>
            <a:r>
              <a:rPr lang="lv-LV" sz="800" dirty="0"/>
              <a:t>Pretendenti: </a:t>
            </a:r>
            <a:r>
              <a:rPr lang="lv-LV" sz="800" dirty="0" err="1"/>
              <a:t>jur</a:t>
            </a:r>
            <a:r>
              <a:rPr lang="lv-LV" sz="800" dirty="0"/>
              <a:t>. persona, kas ir reģistrēta Zinātnisko institūciju reģistrā vai IZM izglītības iestāžu reģistrā)</a:t>
            </a:r>
          </a:p>
          <a:p>
            <a:pPr algn="ctr"/>
            <a:endParaRPr lang="lv-LV" sz="900" b="1" dirty="0">
              <a:solidFill>
                <a:schemeClr val="tx1"/>
              </a:solidFill>
              <a:effectLst>
                <a:outerShdw blurRad="38100" dist="38100" dir="2700000" algn="tl">
                  <a:srgbClr val="000000">
                    <a:alpha val="43137"/>
                  </a:srgbClr>
                </a:outerShdw>
              </a:effectLst>
            </a:endParaRPr>
          </a:p>
          <a:p>
            <a:pPr algn="ctr"/>
            <a:endParaRPr lang="lv-LV" sz="900" b="1" dirty="0">
              <a:solidFill>
                <a:schemeClr val="tx1"/>
              </a:solidFill>
              <a:effectLst>
                <a:outerShdw blurRad="38100" dist="38100" dir="2700000" algn="tl">
                  <a:srgbClr val="000000">
                    <a:alpha val="43137"/>
                  </a:srgbClr>
                </a:outerShdw>
              </a:effectLst>
            </a:endParaRPr>
          </a:p>
          <a:p>
            <a:pPr algn="ctr"/>
            <a:endParaRPr lang="lv-LV" sz="900" b="1" dirty="0">
              <a:solidFill>
                <a:schemeClr val="tx1"/>
              </a:solidFill>
              <a:effectLst>
                <a:outerShdw blurRad="38100" dist="38100" dir="2700000" algn="tl">
                  <a:srgbClr val="000000">
                    <a:alpha val="43137"/>
                  </a:srgbClr>
                </a:outerShdw>
              </a:effectLst>
            </a:endParaRPr>
          </a:p>
          <a:p>
            <a:pPr algn="ctr"/>
            <a:r>
              <a:rPr lang="lv-LV" sz="900" b="1" dirty="0">
                <a:solidFill>
                  <a:schemeClr val="tx1"/>
                </a:solidFill>
                <a:effectLst>
                  <a:outerShdw blurRad="38100" dist="38100" dir="2700000" algn="tl">
                    <a:srgbClr val="000000">
                      <a:alpha val="43137"/>
                    </a:srgbClr>
                  </a:outerShdw>
                </a:effectLst>
              </a:rPr>
              <a:t>Atbalsts: 25 000 EUR/gadā</a:t>
            </a:r>
            <a:endParaRPr lang="lv-LV" sz="900" dirty="0">
              <a:solidFill>
                <a:schemeClr val="tx1"/>
              </a:solidFill>
            </a:endParaRPr>
          </a:p>
          <a:p>
            <a:pPr algn="ctr"/>
            <a:r>
              <a:rPr lang="lv-LV" sz="800" i="1" dirty="0">
                <a:solidFill>
                  <a:schemeClr val="dk1">
                    <a:hueOff val="0"/>
                    <a:satOff val="0"/>
                    <a:lumOff val="0"/>
                    <a:alphaOff val="0"/>
                  </a:schemeClr>
                </a:solidFill>
              </a:rPr>
              <a:t>Demo skaits:</a:t>
            </a:r>
          </a:p>
          <a:p>
            <a:pPr algn="ctr"/>
            <a:r>
              <a:rPr lang="lv-LV" sz="800" i="1" dirty="0">
                <a:solidFill>
                  <a:schemeClr val="dk1">
                    <a:hueOff val="0"/>
                    <a:satOff val="0"/>
                    <a:lumOff val="0"/>
                    <a:alphaOff val="0"/>
                  </a:schemeClr>
                </a:solidFill>
              </a:rPr>
              <a:t>~ 15 </a:t>
            </a:r>
          </a:p>
          <a:p>
            <a:pPr algn="ctr"/>
            <a:endParaRPr lang="lv-LV" sz="956" dirty="0"/>
          </a:p>
          <a:p>
            <a:pPr algn="ctr"/>
            <a:endParaRPr lang="lv-LV" sz="956" dirty="0"/>
          </a:p>
          <a:p>
            <a:pPr algn="ctr"/>
            <a:endParaRPr lang="lv-LV" sz="1125" b="1" dirty="0">
              <a:solidFill>
                <a:schemeClr val="tx1"/>
              </a:solidFill>
            </a:endParaRPr>
          </a:p>
        </p:txBody>
      </p:sp>
      <p:cxnSp>
        <p:nvCxnSpPr>
          <p:cNvPr id="56" name="Taisns bultveida savienotājs 17">
            <a:extLst>
              <a:ext uri="{FF2B5EF4-FFF2-40B4-BE49-F238E27FC236}">
                <a16:creationId xmlns:a16="http://schemas.microsoft.com/office/drawing/2014/main" id="{DBDABAAA-2F05-44C4-9C7C-BEF1E0C3A48F}"/>
              </a:ext>
            </a:extLst>
          </p:cNvPr>
          <p:cNvCxnSpPr>
            <a:cxnSpLocks/>
          </p:cNvCxnSpPr>
          <p:nvPr/>
        </p:nvCxnSpPr>
        <p:spPr>
          <a:xfrm>
            <a:off x="2090316" y="2049484"/>
            <a:ext cx="178862" cy="22805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8" name="Taisns bultveida savienotājs 17">
            <a:extLst>
              <a:ext uri="{FF2B5EF4-FFF2-40B4-BE49-F238E27FC236}">
                <a16:creationId xmlns:a16="http://schemas.microsoft.com/office/drawing/2014/main" id="{4554C7BD-A339-4CBD-998D-684B80578B0A}"/>
              </a:ext>
            </a:extLst>
          </p:cNvPr>
          <p:cNvCxnSpPr>
            <a:cxnSpLocks/>
          </p:cNvCxnSpPr>
          <p:nvPr/>
        </p:nvCxnSpPr>
        <p:spPr>
          <a:xfrm flipH="1">
            <a:off x="1268485" y="2115065"/>
            <a:ext cx="1022" cy="22756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60" name="Taisnstūris ar noapaļotiem stūriem 3">
            <a:extLst>
              <a:ext uri="{FF2B5EF4-FFF2-40B4-BE49-F238E27FC236}">
                <a16:creationId xmlns:a16="http://schemas.microsoft.com/office/drawing/2014/main" id="{1FD414D6-3BD5-4529-A184-32239387DE3B}"/>
              </a:ext>
            </a:extLst>
          </p:cNvPr>
          <p:cNvSpPr/>
          <p:nvPr/>
        </p:nvSpPr>
        <p:spPr>
          <a:xfrm>
            <a:off x="2676735" y="1343856"/>
            <a:ext cx="1507445" cy="590948"/>
          </a:xfrm>
          <a:prstGeom prst="roundRect">
            <a:avLst/>
          </a:prstGeom>
          <a:solidFill>
            <a:schemeClr val="accent1">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350" b="1" dirty="0">
                <a:solidFill>
                  <a:schemeClr val="tx1"/>
                </a:solidFill>
              </a:rPr>
              <a:t>Demonstrējumu intervence </a:t>
            </a:r>
            <a:r>
              <a:rPr lang="lv-LV" sz="1350" b="1" dirty="0">
                <a:solidFill>
                  <a:srgbClr val="FF0000"/>
                </a:solidFill>
              </a:rPr>
              <a:t>1,5 mlj. </a:t>
            </a:r>
            <a:r>
              <a:rPr lang="lv-LV" sz="1350" b="1" dirty="0">
                <a:solidFill>
                  <a:schemeClr val="tx1"/>
                </a:solidFill>
              </a:rPr>
              <a:t>EUR</a:t>
            </a:r>
          </a:p>
        </p:txBody>
      </p:sp>
      <p:cxnSp>
        <p:nvCxnSpPr>
          <p:cNvPr id="61" name="Taisns bultveida savienotājs 17">
            <a:extLst>
              <a:ext uri="{FF2B5EF4-FFF2-40B4-BE49-F238E27FC236}">
                <a16:creationId xmlns:a16="http://schemas.microsoft.com/office/drawing/2014/main" id="{E9E58E1B-C5AD-4BE9-95F0-D3E84D0B66BD}"/>
              </a:ext>
            </a:extLst>
          </p:cNvPr>
          <p:cNvCxnSpPr>
            <a:cxnSpLocks/>
          </p:cNvCxnSpPr>
          <p:nvPr/>
        </p:nvCxnSpPr>
        <p:spPr>
          <a:xfrm>
            <a:off x="3436133" y="2058267"/>
            <a:ext cx="0" cy="24039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8723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BB9BF1F2-CCA1-4261-B9E0-8C9CA45A7334}"/>
              </a:ext>
            </a:extLst>
          </p:cNvPr>
          <p:cNvSpPr>
            <a:spLocks noChangeArrowheads="1"/>
          </p:cNvSpPr>
          <p:nvPr/>
        </p:nvSpPr>
        <p:spPr bwMode="auto">
          <a:xfrm>
            <a:off x="621506" y="128954"/>
            <a:ext cx="7900987" cy="71510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fontScale="92500"/>
          </a:bodyPr>
          <a:lstStyle/>
          <a:p>
            <a:pPr marL="0" marR="0" lvl="0" indent="0" algn="ctr" defTabSz="914400" fontAlgn="base">
              <a:lnSpc>
                <a:spcPct val="90000"/>
              </a:lnSpc>
              <a:spcBef>
                <a:spcPct val="0"/>
              </a:spcBef>
              <a:spcAft>
                <a:spcPts val="600"/>
              </a:spcAft>
              <a:buClrTx/>
              <a:buSzTx/>
              <a:tabLst/>
            </a:pPr>
            <a:r>
              <a:rPr kumimoji="0" lang="en-US" altLang="lv-LV" sz="3100" b="1" i="0" u="none" strike="noStrike" kern="1200" cap="none" normalizeH="0" baseline="0" dirty="0" err="1">
                <a:ln>
                  <a:noFill/>
                </a:ln>
                <a:solidFill>
                  <a:schemeClr val="tx1"/>
                </a:solidFill>
                <a:effectLst/>
                <a:latin typeface="+mj-lt"/>
                <a:ea typeface="+mj-ea"/>
                <a:cs typeface="+mj-cs"/>
              </a:rPr>
              <a:t>Lauku</a:t>
            </a:r>
            <a:r>
              <a:rPr kumimoji="0" lang="en-US" altLang="lv-LV" sz="3100" b="1" i="0" u="none" strike="noStrike" kern="1200" cap="none" normalizeH="0" baseline="0" dirty="0">
                <a:ln>
                  <a:noFill/>
                </a:ln>
                <a:solidFill>
                  <a:schemeClr val="tx1"/>
                </a:solidFill>
                <a:effectLst/>
                <a:latin typeface="+mj-lt"/>
                <a:ea typeface="+mj-ea"/>
                <a:cs typeface="+mj-cs"/>
              </a:rPr>
              <a:t> </a:t>
            </a:r>
            <a:r>
              <a:rPr kumimoji="0" lang="en-US" altLang="lv-LV" sz="3100" b="1" i="0" u="none" strike="noStrike" kern="1200" cap="none" normalizeH="0" baseline="0" dirty="0" err="1">
                <a:ln>
                  <a:noFill/>
                </a:ln>
                <a:solidFill>
                  <a:schemeClr val="tx1"/>
                </a:solidFill>
                <a:effectLst/>
                <a:latin typeface="+mj-lt"/>
                <a:ea typeface="+mj-ea"/>
                <a:cs typeface="+mj-cs"/>
              </a:rPr>
              <a:t>attīstības</a:t>
            </a:r>
            <a:r>
              <a:rPr kumimoji="0" lang="en-US" altLang="lv-LV" sz="3100" b="1" i="0" u="none" strike="noStrike" kern="1200" cap="none" normalizeH="0" baseline="0" dirty="0">
                <a:ln>
                  <a:noFill/>
                </a:ln>
                <a:solidFill>
                  <a:schemeClr val="tx1"/>
                </a:solidFill>
                <a:effectLst/>
                <a:latin typeface="+mj-lt"/>
                <a:ea typeface="+mj-ea"/>
                <a:cs typeface="+mj-cs"/>
              </a:rPr>
              <a:t> </a:t>
            </a:r>
            <a:r>
              <a:rPr kumimoji="0" lang="en-US" altLang="lv-LV" sz="3100" b="1" i="0" u="none" strike="noStrike" kern="1200" cap="none" normalizeH="0" baseline="0" dirty="0" err="1">
                <a:ln>
                  <a:noFill/>
                </a:ln>
                <a:solidFill>
                  <a:schemeClr val="tx1"/>
                </a:solidFill>
                <a:effectLst/>
                <a:latin typeface="+mj-lt"/>
                <a:ea typeface="+mj-ea"/>
                <a:cs typeface="+mj-cs"/>
              </a:rPr>
              <a:t>finansējums</a:t>
            </a:r>
            <a:r>
              <a:rPr kumimoji="0" lang="en-US" altLang="lv-LV" sz="3100" b="1" i="0" u="none" strike="noStrike" kern="1200" cap="none" normalizeH="0" baseline="0" dirty="0">
                <a:ln>
                  <a:noFill/>
                </a:ln>
                <a:solidFill>
                  <a:schemeClr val="tx1"/>
                </a:solidFill>
                <a:effectLst/>
                <a:latin typeface="+mj-lt"/>
                <a:ea typeface="+mj-ea"/>
                <a:cs typeface="+mj-cs"/>
              </a:rPr>
              <a:t> 2023. - 2027.gadam</a:t>
            </a:r>
            <a:r>
              <a:rPr kumimoji="0" lang="lv-LV" altLang="lv-LV" sz="3100" b="1" i="0" u="none" strike="noStrike" kern="1200" cap="none" normalizeH="0" baseline="0" dirty="0">
                <a:ln>
                  <a:noFill/>
                </a:ln>
                <a:solidFill>
                  <a:schemeClr val="tx1"/>
                </a:solidFill>
                <a:effectLst/>
                <a:latin typeface="+mj-lt"/>
                <a:ea typeface="+mj-ea"/>
                <a:cs typeface="+mj-cs"/>
              </a:rPr>
              <a:t> (1)</a:t>
            </a:r>
            <a:endParaRPr kumimoji="0" lang="en-US" altLang="lv-LV" sz="3100" b="0" i="0" u="none" strike="noStrike" kern="1200" cap="none" normalizeH="0" baseline="0" dirty="0">
              <a:ln>
                <a:noFill/>
              </a:ln>
              <a:solidFill>
                <a:schemeClr val="tx1"/>
              </a:solidFill>
              <a:effectLst/>
              <a:latin typeface="+mj-lt"/>
              <a:ea typeface="+mj-ea"/>
              <a:cs typeface="+mj-cs"/>
            </a:endParaRPr>
          </a:p>
        </p:txBody>
      </p:sp>
      <p:pic>
        <p:nvPicPr>
          <p:cNvPr id="2" name="Picture 1">
            <a:extLst>
              <a:ext uri="{FF2B5EF4-FFF2-40B4-BE49-F238E27FC236}">
                <a16:creationId xmlns:a16="http://schemas.microsoft.com/office/drawing/2014/main" id="{F5B360BA-5998-4277-8263-9CEA822748DC}"/>
              </a:ext>
            </a:extLst>
          </p:cNvPr>
          <p:cNvPicPr>
            <a:picLocks noChangeAspect="1"/>
          </p:cNvPicPr>
          <p:nvPr/>
        </p:nvPicPr>
        <p:blipFill>
          <a:blip r:embed="rId2"/>
          <a:stretch>
            <a:fillRect/>
          </a:stretch>
        </p:blipFill>
        <p:spPr>
          <a:xfrm>
            <a:off x="252412" y="912395"/>
            <a:ext cx="8639175" cy="5608594"/>
          </a:xfrm>
          <a:prstGeom prst="rect">
            <a:avLst/>
          </a:prstGeom>
        </p:spPr>
      </p:pic>
    </p:spTree>
    <p:extLst>
      <p:ext uri="{BB962C8B-B14F-4D97-AF65-F5344CB8AC3E}">
        <p14:creationId xmlns:p14="http://schemas.microsoft.com/office/powerpoint/2010/main" val="468782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AE134BE-3694-451B-A344-5C8D9A5E8650}"/>
              </a:ext>
            </a:extLst>
          </p:cNvPr>
          <p:cNvPicPr>
            <a:picLocks noChangeAspect="1"/>
          </p:cNvPicPr>
          <p:nvPr/>
        </p:nvPicPr>
        <p:blipFill>
          <a:blip r:embed="rId2"/>
          <a:stretch>
            <a:fillRect/>
          </a:stretch>
        </p:blipFill>
        <p:spPr>
          <a:xfrm>
            <a:off x="161925" y="876300"/>
            <a:ext cx="8820150" cy="5105400"/>
          </a:xfrm>
          <a:prstGeom prst="rect">
            <a:avLst/>
          </a:prstGeom>
        </p:spPr>
      </p:pic>
      <p:sp>
        <p:nvSpPr>
          <p:cNvPr id="5" name="Rectangle 1">
            <a:extLst>
              <a:ext uri="{FF2B5EF4-FFF2-40B4-BE49-F238E27FC236}">
                <a16:creationId xmlns:a16="http://schemas.microsoft.com/office/drawing/2014/main" id="{811C9329-B49C-4B3E-A6BB-D74B4EC25BE2}"/>
              </a:ext>
            </a:extLst>
          </p:cNvPr>
          <p:cNvSpPr>
            <a:spLocks noChangeArrowheads="1"/>
          </p:cNvSpPr>
          <p:nvPr/>
        </p:nvSpPr>
        <p:spPr bwMode="auto">
          <a:xfrm>
            <a:off x="621506" y="128954"/>
            <a:ext cx="7900987" cy="715109"/>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b" anchorCtr="0" compatLnSpc="1">
            <a:prstTxWarp prst="textNoShape">
              <a:avLst/>
            </a:prstTxWarp>
            <a:normAutofit fontScale="92500"/>
          </a:bodyPr>
          <a:lstStyle/>
          <a:p>
            <a:pPr marL="0" marR="0" lvl="0" indent="0" algn="ctr" defTabSz="914400" fontAlgn="base">
              <a:lnSpc>
                <a:spcPct val="90000"/>
              </a:lnSpc>
              <a:spcBef>
                <a:spcPct val="0"/>
              </a:spcBef>
              <a:spcAft>
                <a:spcPts val="600"/>
              </a:spcAft>
              <a:buClrTx/>
              <a:buSzTx/>
              <a:tabLst/>
            </a:pPr>
            <a:r>
              <a:rPr kumimoji="0" lang="en-US" altLang="lv-LV" sz="3100" b="1" i="0" u="none" strike="noStrike" kern="1200" cap="none" normalizeH="0" baseline="0" dirty="0" err="1">
                <a:ln>
                  <a:noFill/>
                </a:ln>
                <a:solidFill>
                  <a:schemeClr val="tx1"/>
                </a:solidFill>
                <a:effectLst/>
                <a:latin typeface="+mj-lt"/>
                <a:ea typeface="+mj-ea"/>
                <a:cs typeface="+mj-cs"/>
              </a:rPr>
              <a:t>Lauku</a:t>
            </a:r>
            <a:r>
              <a:rPr kumimoji="0" lang="en-US" altLang="lv-LV" sz="3100" b="1" i="0" u="none" strike="noStrike" kern="1200" cap="none" normalizeH="0" baseline="0" dirty="0">
                <a:ln>
                  <a:noFill/>
                </a:ln>
                <a:solidFill>
                  <a:schemeClr val="tx1"/>
                </a:solidFill>
                <a:effectLst/>
                <a:latin typeface="+mj-lt"/>
                <a:ea typeface="+mj-ea"/>
                <a:cs typeface="+mj-cs"/>
              </a:rPr>
              <a:t> </a:t>
            </a:r>
            <a:r>
              <a:rPr kumimoji="0" lang="en-US" altLang="lv-LV" sz="3100" b="1" i="0" u="none" strike="noStrike" kern="1200" cap="none" normalizeH="0" baseline="0" dirty="0" err="1">
                <a:ln>
                  <a:noFill/>
                </a:ln>
                <a:solidFill>
                  <a:schemeClr val="tx1"/>
                </a:solidFill>
                <a:effectLst/>
                <a:latin typeface="+mj-lt"/>
                <a:ea typeface="+mj-ea"/>
                <a:cs typeface="+mj-cs"/>
              </a:rPr>
              <a:t>attīstības</a:t>
            </a:r>
            <a:r>
              <a:rPr kumimoji="0" lang="en-US" altLang="lv-LV" sz="3100" b="1" i="0" u="none" strike="noStrike" kern="1200" cap="none" normalizeH="0" baseline="0" dirty="0">
                <a:ln>
                  <a:noFill/>
                </a:ln>
                <a:solidFill>
                  <a:schemeClr val="tx1"/>
                </a:solidFill>
                <a:effectLst/>
                <a:latin typeface="+mj-lt"/>
                <a:ea typeface="+mj-ea"/>
                <a:cs typeface="+mj-cs"/>
              </a:rPr>
              <a:t> </a:t>
            </a:r>
            <a:r>
              <a:rPr kumimoji="0" lang="en-US" altLang="lv-LV" sz="3100" b="1" i="0" u="none" strike="noStrike" kern="1200" cap="none" normalizeH="0" baseline="0" dirty="0" err="1">
                <a:ln>
                  <a:noFill/>
                </a:ln>
                <a:solidFill>
                  <a:schemeClr val="tx1"/>
                </a:solidFill>
                <a:effectLst/>
                <a:latin typeface="+mj-lt"/>
                <a:ea typeface="+mj-ea"/>
                <a:cs typeface="+mj-cs"/>
              </a:rPr>
              <a:t>finansējums</a:t>
            </a:r>
            <a:r>
              <a:rPr kumimoji="0" lang="en-US" altLang="lv-LV" sz="3100" b="1" i="0" u="none" strike="noStrike" kern="1200" cap="none" normalizeH="0" baseline="0" dirty="0">
                <a:ln>
                  <a:noFill/>
                </a:ln>
                <a:solidFill>
                  <a:schemeClr val="tx1"/>
                </a:solidFill>
                <a:effectLst/>
                <a:latin typeface="+mj-lt"/>
                <a:ea typeface="+mj-ea"/>
                <a:cs typeface="+mj-cs"/>
              </a:rPr>
              <a:t> 2023. - 2027.gadam</a:t>
            </a:r>
            <a:r>
              <a:rPr kumimoji="0" lang="lv-LV" altLang="lv-LV" sz="3100" b="1" i="0" u="none" strike="noStrike" kern="1200" cap="none" normalizeH="0" baseline="0" dirty="0">
                <a:ln>
                  <a:noFill/>
                </a:ln>
                <a:solidFill>
                  <a:schemeClr val="tx1"/>
                </a:solidFill>
                <a:effectLst/>
                <a:latin typeface="+mj-lt"/>
                <a:ea typeface="+mj-ea"/>
                <a:cs typeface="+mj-cs"/>
              </a:rPr>
              <a:t> (2)</a:t>
            </a:r>
            <a:endParaRPr kumimoji="0" lang="en-US" altLang="lv-LV" sz="3100" b="0" i="0" u="none" strike="noStrike" kern="1200" cap="none" normalizeH="0" baseline="0" dirty="0">
              <a:ln>
                <a:noFill/>
              </a:ln>
              <a:solidFill>
                <a:schemeClr val="tx1"/>
              </a:solidFill>
              <a:effectLst/>
              <a:latin typeface="+mj-lt"/>
              <a:ea typeface="+mj-ea"/>
              <a:cs typeface="+mj-cs"/>
            </a:endParaRPr>
          </a:p>
        </p:txBody>
      </p:sp>
    </p:spTree>
    <p:extLst>
      <p:ext uri="{BB962C8B-B14F-4D97-AF65-F5344CB8AC3E}">
        <p14:creationId xmlns:p14="http://schemas.microsoft.com/office/powerpoint/2010/main" val="87431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5C72B3-9C32-49CA-AB27-25A1556C3C37}"/>
              </a:ext>
            </a:extLst>
          </p:cNvPr>
          <p:cNvSpPr>
            <a:spLocks noGrp="1"/>
          </p:cNvSpPr>
          <p:nvPr>
            <p:ph type="body" sz="quarter" idx="10"/>
          </p:nvPr>
        </p:nvSpPr>
        <p:spPr/>
        <p:txBody>
          <a:bodyPr/>
          <a:lstStyle/>
          <a:p>
            <a:endParaRPr lang="lv-LV"/>
          </a:p>
        </p:txBody>
      </p:sp>
      <p:sp>
        <p:nvSpPr>
          <p:cNvPr id="3" name="Text Placeholder 2">
            <a:extLst>
              <a:ext uri="{FF2B5EF4-FFF2-40B4-BE49-F238E27FC236}">
                <a16:creationId xmlns:a16="http://schemas.microsoft.com/office/drawing/2014/main" id="{B04B7D16-8CE5-4BF8-8ADB-4CF40F49710C}"/>
              </a:ext>
            </a:extLst>
          </p:cNvPr>
          <p:cNvSpPr>
            <a:spLocks noGrp="1"/>
          </p:cNvSpPr>
          <p:nvPr>
            <p:ph type="body" sz="quarter" idx="12"/>
          </p:nvPr>
        </p:nvSpPr>
        <p:spPr/>
        <p:txBody>
          <a:bodyPr/>
          <a:lstStyle/>
          <a:p>
            <a:endParaRPr lang="lv-LV"/>
          </a:p>
        </p:txBody>
      </p:sp>
      <p:pic>
        <p:nvPicPr>
          <p:cNvPr id="4" name="Attēls 1">
            <a:extLst>
              <a:ext uri="{FF2B5EF4-FFF2-40B4-BE49-F238E27FC236}">
                <a16:creationId xmlns:a16="http://schemas.microsoft.com/office/drawing/2014/main" id="{4AA71B96-37C9-4AF3-B989-10CA89C9318F}"/>
              </a:ext>
            </a:extLst>
          </p:cNvPr>
          <p:cNvPicPr>
            <a:picLocks noChangeAspect="1"/>
          </p:cNvPicPr>
          <p:nvPr/>
        </p:nvPicPr>
        <p:blipFill>
          <a:blip r:embed="rId2"/>
          <a:stretch>
            <a:fillRect/>
          </a:stretch>
        </p:blipFill>
        <p:spPr>
          <a:xfrm>
            <a:off x="1646817" y="0"/>
            <a:ext cx="770458" cy="846128"/>
          </a:xfrm>
          <a:prstGeom prst="rect">
            <a:avLst/>
          </a:prstGeom>
        </p:spPr>
      </p:pic>
      <p:sp>
        <p:nvSpPr>
          <p:cNvPr id="5" name="Rectangle 4">
            <a:extLst>
              <a:ext uri="{FF2B5EF4-FFF2-40B4-BE49-F238E27FC236}">
                <a16:creationId xmlns:a16="http://schemas.microsoft.com/office/drawing/2014/main" id="{B3A2D707-D835-4894-B2F5-522D8B6F404D}"/>
              </a:ext>
            </a:extLst>
          </p:cNvPr>
          <p:cNvSpPr/>
          <p:nvPr/>
        </p:nvSpPr>
        <p:spPr>
          <a:xfrm>
            <a:off x="2417276" y="-225"/>
            <a:ext cx="5787562" cy="830997"/>
          </a:xfrm>
          <a:prstGeom prst="rect">
            <a:avLst/>
          </a:prstGeom>
        </p:spPr>
        <p:txBody>
          <a:bodyPr wrap="square">
            <a:spAutoFit/>
          </a:bodyPr>
          <a:lstStyle/>
          <a:p>
            <a:r>
              <a:rPr lang="lv-LV" sz="2400" b="1" dirty="0">
                <a:latin typeface="+mj-lt"/>
                <a:ea typeface="Times New Roman" panose="02020603050405020304" pitchFamily="18" charset="0"/>
              </a:rPr>
              <a:t>NODROŠINĀT TAISNĪGUS IENĀKUMUS </a:t>
            </a:r>
          </a:p>
          <a:p>
            <a:r>
              <a:rPr lang="lv-LV" sz="2400" b="1" dirty="0">
                <a:latin typeface="+mj-lt"/>
                <a:ea typeface="Times New Roman" panose="02020603050405020304" pitchFamily="18" charset="0"/>
              </a:rPr>
              <a:t>LAUKSAIMNIEKIEM (2)</a:t>
            </a:r>
            <a:endParaRPr lang="lv-LV" sz="2400" dirty="0">
              <a:latin typeface="+mj-lt"/>
            </a:endParaRPr>
          </a:p>
        </p:txBody>
      </p:sp>
      <p:sp>
        <p:nvSpPr>
          <p:cNvPr id="6" name="Rectangle 5">
            <a:extLst>
              <a:ext uri="{FF2B5EF4-FFF2-40B4-BE49-F238E27FC236}">
                <a16:creationId xmlns:a16="http://schemas.microsoft.com/office/drawing/2014/main" id="{D1CE996E-7E83-4263-A3A5-0CB63137D3F9}"/>
              </a:ext>
            </a:extLst>
          </p:cNvPr>
          <p:cNvSpPr/>
          <p:nvPr/>
        </p:nvSpPr>
        <p:spPr>
          <a:xfrm>
            <a:off x="1843671" y="830772"/>
            <a:ext cx="7160000" cy="1246483"/>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b="1" dirty="0">
                <a:latin typeface="Segoe UI Light" panose="020B0502040204020203" pitchFamily="34" charset="0"/>
                <a:cs typeface="Segoe UI Light" panose="020B0502040204020203" pitchFamily="34" charset="0"/>
              </a:rPr>
              <a:t>EK REKOMENDĀCIJA</a:t>
            </a:r>
            <a:r>
              <a:rPr lang="lv-LV" sz="1600" dirty="0">
                <a:latin typeface="Segoe UI Light" panose="020B0502040204020203" pitchFamily="34" charset="0"/>
                <a:cs typeface="Segoe UI Light" panose="020B0502040204020203" pitchFamily="34" charset="0"/>
              </a:rPr>
              <a:t>: </a:t>
            </a:r>
            <a:r>
              <a:rPr lang="lv-LV" sz="1600" b="1" dirty="0">
                <a:latin typeface="Segoe UI Light" panose="020B0502040204020203" pitchFamily="34" charset="0"/>
                <a:cs typeface="Segoe UI Light" panose="020B0502040204020203" pitchFamily="34" charset="0"/>
              </a:rPr>
              <a:t>palīdzēt saimniecībām ar zemākiem ienākumiem</a:t>
            </a:r>
            <a:r>
              <a:rPr lang="lv-LV" sz="1600" dirty="0">
                <a:latin typeface="Segoe UI Light" panose="020B0502040204020203" pitchFamily="34" charset="0"/>
                <a:cs typeface="Segoe UI Light" panose="020B0502040204020203" pitchFamily="34" charset="0"/>
              </a:rPr>
              <a:t>, īpaši mazākām lauku saimniecībām ar lielāku izaugsmes potenciālu, mērķtiecīgāk un efektīvāk sadalot tiešos maksājumus, piemēram, ar ilgtspēju sekmējošā pārdalošā ienākumu </a:t>
            </a:r>
            <a:r>
              <a:rPr lang="lv-LV" sz="1600" dirty="0" err="1">
                <a:latin typeface="Segoe UI Light" panose="020B0502040204020203" pitchFamily="34" charset="0"/>
                <a:cs typeface="Segoe UI Light" panose="020B0502040204020203" pitchFamily="34" charset="0"/>
              </a:rPr>
              <a:t>papildatbalsta</a:t>
            </a:r>
            <a:r>
              <a:rPr lang="lv-LV" sz="1600" dirty="0">
                <a:latin typeface="Segoe UI Light" panose="020B0502040204020203" pitchFamily="34" charset="0"/>
                <a:cs typeface="Segoe UI Light" panose="020B0502040204020203" pitchFamily="34" charset="0"/>
              </a:rPr>
              <a:t> un maksājumu samazināšanas palīdzību. Uzlabotajā sadalījumā būtu jāņem vērā ienākumu atbalsta devums lauku apvidu attīstībā</a:t>
            </a:r>
            <a:endParaRPr lang="lv-LV" sz="1400" dirty="0">
              <a:latin typeface="Segoe UI Light" panose="020B0502040204020203" pitchFamily="34" charset="0"/>
              <a:cs typeface="Segoe UI Light" panose="020B0502040204020203" pitchFamily="34" charset="0"/>
            </a:endParaRPr>
          </a:p>
        </p:txBody>
      </p:sp>
      <p:sp>
        <p:nvSpPr>
          <p:cNvPr id="7" name="Rectangle 6">
            <a:extLst>
              <a:ext uri="{FF2B5EF4-FFF2-40B4-BE49-F238E27FC236}">
                <a16:creationId xmlns:a16="http://schemas.microsoft.com/office/drawing/2014/main" id="{79E79BF5-CA19-4A45-B85F-AE720070EF9C}"/>
              </a:ext>
            </a:extLst>
          </p:cNvPr>
          <p:cNvSpPr/>
          <p:nvPr/>
        </p:nvSpPr>
        <p:spPr>
          <a:xfrm>
            <a:off x="198028" y="2123197"/>
            <a:ext cx="8747942" cy="1323439"/>
          </a:xfrm>
          <a:prstGeom prst="rect">
            <a:avLst/>
          </a:prstGeom>
          <a:ln>
            <a:solidFill>
              <a:srgbClr val="002060"/>
            </a:solidFill>
            <a:prstDash val="lgDash"/>
          </a:ln>
        </p:spPr>
        <p:txBody>
          <a:bodyPr wrap="square">
            <a:spAutoFit/>
          </a:bodyPr>
          <a:lstStyle/>
          <a:p>
            <a:pPr algn="just"/>
            <a:r>
              <a:rPr lang="lv-LV" sz="16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Palielinās apsaimniekotās LIZ platības;</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Lauksaimnieku ienākumi ir zemāki mazajās un vidējās saimniecībās, lopkopības nozarēs un uz vienu nodarbināto;</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Atšķirīgi ienākumi Latvijas reģionos;</a:t>
            </a:r>
          </a:p>
        </p:txBody>
      </p:sp>
      <p:sp>
        <p:nvSpPr>
          <p:cNvPr id="8" name="Rectangle 7">
            <a:extLst>
              <a:ext uri="{FF2B5EF4-FFF2-40B4-BE49-F238E27FC236}">
                <a16:creationId xmlns:a16="http://schemas.microsoft.com/office/drawing/2014/main" id="{FFA8A6C8-AE08-4677-965A-5397E380A4AB}"/>
              </a:ext>
            </a:extLst>
          </p:cNvPr>
          <p:cNvSpPr/>
          <p:nvPr/>
        </p:nvSpPr>
        <p:spPr>
          <a:xfrm>
            <a:off x="198028" y="3492578"/>
            <a:ext cx="8863343" cy="336542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lv-LV" sz="1600" b="1" dirty="0">
              <a:latin typeface="Segoe UI Light" panose="020B0502040204020203" pitchFamily="34" charset="0"/>
              <a:cs typeface="Segoe UI Light" panose="020B0502040204020203" pitchFamily="34" charset="0"/>
            </a:endParaRPr>
          </a:p>
          <a:p>
            <a:pPr algn="just"/>
            <a:r>
              <a:rPr lang="lv-LV" sz="1600" b="1" dirty="0">
                <a:latin typeface="Segoe UI Light" panose="020B0502040204020203" pitchFamily="34" charset="0"/>
                <a:cs typeface="Segoe UI Light" panose="020B0502040204020203" pitchFamily="34" charset="0"/>
              </a:rPr>
              <a:t>KLP stratēģiskais plāns</a:t>
            </a:r>
            <a:r>
              <a:rPr lang="lv-LV" sz="1600" dirty="0">
                <a:latin typeface="Segoe UI Light" panose="020B0502040204020203" pitchFamily="34" charset="0"/>
                <a:cs typeface="Segoe UI Light" panose="020B0502040204020203" pitchFamily="34" charset="0"/>
              </a:rPr>
              <a:t>:</a:t>
            </a:r>
          </a:p>
          <a:p>
            <a:pPr marL="285750" indent="-285750" algn="just">
              <a:spcAft>
                <a:spcPts val="600"/>
              </a:spcAft>
              <a:buFont typeface="Wingdings" panose="05000000000000000000" pitchFamily="2" charset="2"/>
              <a:buChar char="ü"/>
            </a:pPr>
            <a:r>
              <a:rPr lang="lv-LV" sz="1600" dirty="0">
                <a:latin typeface="Segoe UI Light" panose="020B0502040204020203" pitchFamily="34" charset="0"/>
                <a:cs typeface="Segoe UI Light" panose="020B0502040204020203" pitchFamily="34" charset="0"/>
              </a:rPr>
              <a:t>Veikt ilgtspēju sekmējoša ienākumu pamatatbalsta (ISIP) diferencēšanu, piemaksājot:</a:t>
            </a:r>
          </a:p>
          <a:p>
            <a:pPr marL="742950" lvl="1" indent="-285750" algn="just">
              <a:spcAft>
                <a:spcPts val="600"/>
              </a:spcAf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30 EUR/ha pagastos, kuros veģetācijas perioda ilgums ir īsāks par 195 dienām un lauksaimniecības zemes kvalitatīvais vērtējums ir zem 38 ballēm, un pagastos, kas robežojas ar ES trešajām valstīm;</a:t>
            </a:r>
          </a:p>
          <a:p>
            <a:pPr marL="742950" lvl="1" indent="-285750" algn="just">
              <a:spcAft>
                <a:spcPts val="600"/>
              </a:spcAf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20 EUR/ha pagastos, kuros vai nu veģetācijas perioda ilgums ir īsāks par 195 dienām vai lauksaimniecības zemes kvalitatīvais vērtējums ir zem 38 ballēm;</a:t>
            </a:r>
          </a:p>
          <a:p>
            <a:pPr marL="742950" lvl="1" indent="-285750" algn="just">
              <a:spcAft>
                <a:spcPts val="600"/>
              </a:spcAf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0 EUR/ha pagastos, kuros veģetācijas perioda ilgums ir garāks par 195 dienām un lauksaimniecības zemes kvalitatīvais vērtējums ir virs 38 ballēm.</a:t>
            </a:r>
          </a:p>
          <a:p>
            <a:pPr marL="285750" indent="-285750" algn="just">
              <a:spcAft>
                <a:spcPts val="600"/>
              </a:spcAft>
              <a:buFont typeface="Wingdings" panose="05000000000000000000" pitchFamily="2" charset="2"/>
              <a:buChar char="ü"/>
            </a:pPr>
            <a:r>
              <a:rPr lang="lv-LV" sz="1600" dirty="0">
                <a:latin typeface="Segoe UI Light" panose="020B0502040204020203" pitchFamily="34" charset="0"/>
                <a:cs typeface="Segoe UI Light" panose="020B0502040204020203" pitchFamily="34" charset="0"/>
              </a:rPr>
              <a:t>Nodrošināt maksājuma mazajiem lauksaimniekiem (MLS) ieviešanu, paredzot atbalstu 500-1050 EUR saimniecībai ik gadu jeb 350 </a:t>
            </a:r>
            <a:r>
              <a:rPr lang="lv-LV" sz="1600" dirty="0" err="1">
                <a:latin typeface="Segoe UI Light" panose="020B0502040204020203" pitchFamily="34" charset="0"/>
                <a:cs typeface="Segoe UI Light" panose="020B0502040204020203" pitchFamily="34" charset="0"/>
              </a:rPr>
              <a:t>euro</a:t>
            </a:r>
            <a:r>
              <a:rPr lang="lv-LV" sz="1600" dirty="0">
                <a:latin typeface="Segoe UI Light" panose="020B0502040204020203" pitchFamily="34" charset="0"/>
                <a:cs typeface="Segoe UI Light" panose="020B0502040204020203" pitchFamily="34" charset="0"/>
              </a:rPr>
              <a:t>/ha, bet ne mazāk par 500 EUR par saimniecību un ne vairāk par 1050 EUR par saimniecību.</a:t>
            </a:r>
          </a:p>
          <a:p>
            <a:pPr algn="ctr"/>
            <a:endParaRPr lang="lv-LV" sz="1600" dirty="0"/>
          </a:p>
        </p:txBody>
      </p:sp>
    </p:spTree>
    <p:extLst>
      <p:ext uri="{BB962C8B-B14F-4D97-AF65-F5344CB8AC3E}">
        <p14:creationId xmlns:p14="http://schemas.microsoft.com/office/powerpoint/2010/main" val="333286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
            <a:extLst>
              <a:ext uri="{FF2B5EF4-FFF2-40B4-BE49-F238E27FC236}">
                <a16:creationId xmlns:a16="http://schemas.microsoft.com/office/drawing/2014/main" id="{E6F9CB03-E146-495B-A0D4-911D5ED74C3A}"/>
              </a:ext>
            </a:extLst>
          </p:cNvPr>
          <p:cNvSpPr>
            <a:spLocks noChangeArrowheads="1"/>
          </p:cNvSpPr>
          <p:nvPr/>
        </p:nvSpPr>
        <p:spPr bwMode="auto">
          <a:xfrm>
            <a:off x="144855" y="401688"/>
            <a:ext cx="8917663" cy="105258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lnSpcReduction="10000"/>
          </a:bodyPr>
          <a:lstStyle/>
          <a:p>
            <a:pPr marR="0" lvl="0" algn="ctr" defTabSz="914400" fontAlgn="base">
              <a:lnSpc>
                <a:spcPct val="90000"/>
              </a:lnSpc>
              <a:spcBef>
                <a:spcPct val="0"/>
              </a:spcBef>
              <a:spcAft>
                <a:spcPts val="600"/>
              </a:spcAft>
              <a:buClrTx/>
              <a:buSzTx/>
              <a:tabLst/>
            </a:pPr>
            <a:r>
              <a:rPr kumimoji="0" lang="en-US" altLang="lv-LV" sz="2400" b="1" i="0" u="none" strike="noStrike" cap="none" normalizeH="0" baseline="0" dirty="0" err="1">
                <a:ln>
                  <a:noFill/>
                </a:ln>
                <a:effectLst/>
              </a:rPr>
              <a:t>Tiešo</a:t>
            </a:r>
            <a:r>
              <a:rPr kumimoji="0" lang="en-US" altLang="lv-LV" sz="2400" b="1" i="0" u="none" strike="noStrike" cap="none" normalizeH="0" baseline="0" dirty="0">
                <a:ln>
                  <a:noFill/>
                </a:ln>
                <a:effectLst/>
              </a:rPr>
              <a:t> </a:t>
            </a:r>
            <a:r>
              <a:rPr kumimoji="0" lang="en-US" altLang="lv-LV" sz="2400" b="1" i="0" u="none" strike="noStrike" cap="none" normalizeH="0" baseline="0" dirty="0" err="1">
                <a:ln>
                  <a:noFill/>
                </a:ln>
                <a:effectLst/>
              </a:rPr>
              <a:t>maksājumu</a:t>
            </a:r>
            <a:r>
              <a:rPr kumimoji="0" lang="en-US" altLang="lv-LV" sz="2400" b="1" i="0" u="none" strike="noStrike" cap="none" normalizeH="0" baseline="0" dirty="0">
                <a:ln>
                  <a:noFill/>
                </a:ln>
                <a:effectLst/>
              </a:rPr>
              <a:t> </a:t>
            </a:r>
            <a:r>
              <a:rPr kumimoji="0" lang="en-US" altLang="lv-LV" sz="2400" b="1" i="0" u="none" strike="noStrike" cap="none" normalizeH="0" baseline="0" dirty="0" err="1">
                <a:ln>
                  <a:noFill/>
                </a:ln>
                <a:effectLst/>
              </a:rPr>
              <a:t>indikatīvs</a:t>
            </a:r>
            <a:r>
              <a:rPr kumimoji="0" lang="en-US" altLang="lv-LV" sz="2400" b="1" i="0" u="none" strike="noStrike" cap="none" normalizeH="0" baseline="0" dirty="0">
                <a:ln>
                  <a:noFill/>
                </a:ln>
                <a:effectLst/>
              </a:rPr>
              <a:t>* </a:t>
            </a:r>
            <a:r>
              <a:rPr kumimoji="0" lang="en-US" altLang="lv-LV" sz="2400" b="1" i="0" u="none" strike="noStrike" cap="none" normalizeH="0" baseline="0" dirty="0" err="1">
                <a:ln>
                  <a:noFill/>
                </a:ln>
                <a:effectLst/>
              </a:rPr>
              <a:t>finansējums</a:t>
            </a:r>
            <a:r>
              <a:rPr kumimoji="0" lang="en-US" altLang="lv-LV" sz="2400" b="1" i="0" u="none" strike="noStrike" cap="none" normalizeH="0" baseline="0" dirty="0">
                <a:ln>
                  <a:noFill/>
                </a:ln>
                <a:effectLst/>
              </a:rPr>
              <a:t> </a:t>
            </a:r>
            <a:br>
              <a:rPr kumimoji="0" lang="lv-LV" altLang="lv-LV" sz="2400" b="1" i="0" u="none" strike="noStrike" cap="none" normalizeH="0" baseline="0" dirty="0">
                <a:ln>
                  <a:noFill/>
                </a:ln>
                <a:effectLst/>
              </a:rPr>
            </a:br>
            <a:r>
              <a:rPr kumimoji="0" lang="en-US" altLang="lv-LV" sz="2400" b="1" i="0" u="none" strike="noStrike" cap="none" normalizeH="0" baseline="0" dirty="0">
                <a:ln>
                  <a:noFill/>
                </a:ln>
                <a:effectLst/>
              </a:rPr>
              <a:t>2023. - 2027.gadam, </a:t>
            </a:r>
            <a:r>
              <a:rPr kumimoji="0" lang="en-US" altLang="lv-LV" sz="2400" b="0" i="1" u="none" strike="noStrike" cap="none" normalizeH="0" baseline="0" dirty="0" err="1">
                <a:ln>
                  <a:noFill/>
                </a:ln>
                <a:effectLst/>
              </a:rPr>
              <a:t>milj</a:t>
            </a:r>
            <a:r>
              <a:rPr kumimoji="0" lang="lv-LV" altLang="lv-LV" sz="2400" b="0" i="1" u="none" strike="noStrike" cap="none" normalizeH="0" baseline="0" dirty="0">
                <a:ln>
                  <a:noFill/>
                </a:ln>
                <a:effectLst/>
              </a:rPr>
              <a:t>.</a:t>
            </a:r>
            <a:r>
              <a:rPr kumimoji="0" lang="en-US" altLang="lv-LV" sz="2400" b="0" i="1" u="none" strike="noStrike" cap="none" normalizeH="0" baseline="0" dirty="0">
                <a:ln>
                  <a:noFill/>
                </a:ln>
                <a:effectLst/>
              </a:rPr>
              <a:t> EUR</a:t>
            </a:r>
            <a:endParaRPr kumimoji="0" lang="en-US" altLang="lv-LV" sz="2400" b="0" i="0" u="none" strike="noStrike" cap="none" normalizeH="0" baseline="0" dirty="0">
              <a:ln>
                <a:noFill/>
              </a:ln>
              <a:effectLst/>
            </a:endParaRPr>
          </a:p>
          <a:p>
            <a:pPr marR="0" lvl="0" algn="ctr" defTabSz="914400" fontAlgn="base">
              <a:lnSpc>
                <a:spcPct val="90000"/>
              </a:lnSpc>
              <a:spcBef>
                <a:spcPct val="0"/>
              </a:spcBef>
              <a:spcAft>
                <a:spcPts val="600"/>
              </a:spcAft>
              <a:buClrTx/>
              <a:buSzTx/>
              <a:tabLst/>
            </a:pPr>
            <a:r>
              <a:rPr kumimoji="0" lang="en-US" altLang="lv-LV" sz="1200" b="0" i="0" u="none" strike="noStrike" cap="none" normalizeH="0" baseline="0" dirty="0">
                <a:ln>
                  <a:noFill/>
                </a:ln>
                <a:effectLst/>
              </a:rPr>
              <a:t>*</a:t>
            </a:r>
            <a:r>
              <a:rPr kumimoji="0" lang="en-US" altLang="lv-LV" sz="1200" b="0" i="0" u="none" strike="noStrike" cap="none" normalizeH="0" baseline="0" dirty="0" err="1">
                <a:ln>
                  <a:noFill/>
                </a:ln>
                <a:effectLst/>
              </a:rPr>
              <a:t>Tiešo</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maksājumu</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finansējums</a:t>
            </a:r>
            <a:r>
              <a:rPr kumimoji="0" lang="en-US" altLang="lv-LV" sz="1200" b="0" i="0" u="none" strike="noStrike" cap="none" normalizeH="0" baseline="0" dirty="0">
                <a:ln>
                  <a:noFill/>
                </a:ln>
                <a:effectLst/>
              </a:rPr>
              <a:t> 2023.-2027.gadam </a:t>
            </a:r>
            <a:r>
              <a:rPr kumimoji="0" lang="en-US" altLang="lv-LV" sz="1200" b="0" i="0" u="none" strike="noStrike" cap="none" normalizeH="0" baseline="0" dirty="0" err="1">
                <a:ln>
                  <a:noFill/>
                </a:ln>
                <a:effectLst/>
              </a:rPr>
              <a:t>aprēķināts</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ņemot</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vērā</a:t>
            </a:r>
            <a:r>
              <a:rPr kumimoji="0" lang="en-US" altLang="lv-LV" sz="1200" b="0" i="0" u="none" strike="noStrike" cap="none" normalizeH="0" baseline="0" dirty="0">
                <a:ln>
                  <a:noFill/>
                </a:ln>
                <a:effectLst/>
              </a:rPr>
              <a:t> MFF </a:t>
            </a:r>
            <a:r>
              <a:rPr kumimoji="0" lang="en-US" altLang="lv-LV" sz="1200" b="0" i="0" u="none" strike="noStrike" cap="none" normalizeH="0" baseline="0" dirty="0" err="1">
                <a:ln>
                  <a:noFill/>
                </a:ln>
                <a:effectLst/>
              </a:rPr>
              <a:t>vienošanās</a:t>
            </a:r>
            <a:r>
              <a:rPr kumimoji="0" lang="en-US" altLang="lv-LV" sz="1200" b="0" i="0" u="none" strike="noStrike" cap="none" normalizeH="0" baseline="0" dirty="0">
                <a:ln>
                  <a:noFill/>
                </a:ln>
                <a:effectLst/>
              </a:rPr>
              <a:t> 2020.gada 21.jūlijā un EK </a:t>
            </a:r>
            <a:r>
              <a:rPr kumimoji="0" lang="en-US" altLang="lv-LV" sz="1200" b="0" i="0" u="none" strike="noStrike" cap="none" normalizeH="0" baseline="0" dirty="0" err="1">
                <a:ln>
                  <a:noFill/>
                </a:ln>
                <a:effectLst/>
              </a:rPr>
              <a:t>darba</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dokumentā</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norādītās</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summas</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Jāņem</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vērā</a:t>
            </a:r>
            <a:r>
              <a:rPr kumimoji="0" lang="en-US" altLang="lv-LV" sz="1200" b="0" i="0" u="none" strike="noStrike" cap="none" normalizeH="0" baseline="0" dirty="0">
                <a:ln>
                  <a:noFill/>
                </a:ln>
                <a:effectLst/>
              </a:rPr>
              <a:t>, ka MFF </a:t>
            </a:r>
            <a:r>
              <a:rPr kumimoji="0" lang="en-US" altLang="lv-LV" sz="1200" b="0" i="0" u="none" strike="noStrike" cap="none" normalizeH="0" baseline="0" dirty="0" err="1">
                <a:ln>
                  <a:noFill/>
                </a:ln>
                <a:effectLst/>
              </a:rPr>
              <a:t>vienošanos</a:t>
            </a:r>
            <a:r>
              <a:rPr kumimoji="0" lang="en-US" altLang="lv-LV" sz="1200" b="0" i="0" u="none" strike="noStrike" cap="none" normalizeH="0" baseline="0" dirty="0">
                <a:ln>
                  <a:noFill/>
                </a:ln>
                <a:effectLst/>
              </a:rPr>
              <a:t> nav </a:t>
            </a:r>
            <a:r>
              <a:rPr kumimoji="0" lang="en-US" altLang="lv-LV" sz="1200" b="0" i="0" u="none" strike="noStrike" cap="none" normalizeH="0" baseline="0" dirty="0" err="1">
                <a:ln>
                  <a:noFill/>
                </a:ln>
                <a:effectLst/>
              </a:rPr>
              <a:t>apstiprinājis</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arī</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Eiropas</a:t>
            </a:r>
            <a:r>
              <a:rPr kumimoji="0" lang="en-US" altLang="lv-LV" sz="1200" b="0" i="0" u="none" strike="noStrike" cap="none" normalizeH="0" baseline="0" dirty="0">
                <a:ln>
                  <a:noFill/>
                </a:ln>
                <a:effectLst/>
              </a:rPr>
              <a:t> </a:t>
            </a:r>
            <a:r>
              <a:rPr kumimoji="0" lang="en-US" altLang="lv-LV" sz="1200" b="0" i="0" u="none" strike="noStrike" cap="none" normalizeH="0" baseline="0" dirty="0" err="1">
                <a:ln>
                  <a:noFill/>
                </a:ln>
                <a:effectLst/>
              </a:rPr>
              <a:t>Parlaments</a:t>
            </a:r>
            <a:r>
              <a:rPr kumimoji="0" lang="en-US" altLang="lv-LV" sz="1200" b="0" i="0" u="none" strike="noStrike" cap="none" normalizeH="0" baseline="0" dirty="0">
                <a:ln>
                  <a:noFill/>
                </a:ln>
                <a:effectLst/>
              </a:rPr>
              <a:t>.</a:t>
            </a:r>
          </a:p>
        </p:txBody>
      </p:sp>
      <p:graphicFrame>
        <p:nvGraphicFramePr>
          <p:cNvPr id="5" name="Table 4">
            <a:extLst>
              <a:ext uri="{FF2B5EF4-FFF2-40B4-BE49-F238E27FC236}">
                <a16:creationId xmlns:a16="http://schemas.microsoft.com/office/drawing/2014/main" id="{D6520FDA-4390-41D3-B089-5681E6B9F137}"/>
              </a:ext>
            </a:extLst>
          </p:cNvPr>
          <p:cNvGraphicFramePr>
            <a:graphicFrameLocks noGrp="1"/>
          </p:cNvGraphicFramePr>
          <p:nvPr>
            <p:extLst>
              <p:ext uri="{D42A27DB-BD31-4B8C-83A1-F6EECF244321}">
                <p14:modId xmlns:p14="http://schemas.microsoft.com/office/powerpoint/2010/main" val="3449658724"/>
              </p:ext>
            </p:extLst>
          </p:nvPr>
        </p:nvGraphicFramePr>
        <p:xfrm>
          <a:off x="144855" y="1855960"/>
          <a:ext cx="8827130" cy="4705586"/>
        </p:xfrm>
        <a:graphic>
          <a:graphicData uri="http://schemas.openxmlformats.org/drawingml/2006/table">
            <a:tbl>
              <a:tblPr firstRow="1" firstCol="1" bandRow="1">
                <a:noFill/>
                <a:tableStyleId>{5C22544A-7EE6-4342-B048-85BDC9FD1C3A}</a:tableStyleId>
              </a:tblPr>
              <a:tblGrid>
                <a:gridCol w="2625505">
                  <a:extLst>
                    <a:ext uri="{9D8B030D-6E8A-4147-A177-3AD203B41FA5}">
                      <a16:colId xmlns:a16="http://schemas.microsoft.com/office/drawing/2014/main" val="865925978"/>
                    </a:ext>
                  </a:extLst>
                </a:gridCol>
                <a:gridCol w="1267486">
                  <a:extLst>
                    <a:ext uri="{9D8B030D-6E8A-4147-A177-3AD203B41FA5}">
                      <a16:colId xmlns:a16="http://schemas.microsoft.com/office/drawing/2014/main" val="2256271020"/>
                    </a:ext>
                  </a:extLst>
                </a:gridCol>
                <a:gridCol w="1240324">
                  <a:extLst>
                    <a:ext uri="{9D8B030D-6E8A-4147-A177-3AD203B41FA5}">
                      <a16:colId xmlns:a16="http://schemas.microsoft.com/office/drawing/2014/main" val="772487216"/>
                    </a:ext>
                  </a:extLst>
                </a:gridCol>
                <a:gridCol w="1195058">
                  <a:extLst>
                    <a:ext uri="{9D8B030D-6E8A-4147-A177-3AD203B41FA5}">
                      <a16:colId xmlns:a16="http://schemas.microsoft.com/office/drawing/2014/main" val="2897217889"/>
                    </a:ext>
                  </a:extLst>
                </a:gridCol>
                <a:gridCol w="1339913">
                  <a:extLst>
                    <a:ext uri="{9D8B030D-6E8A-4147-A177-3AD203B41FA5}">
                      <a16:colId xmlns:a16="http://schemas.microsoft.com/office/drawing/2014/main" val="883084725"/>
                    </a:ext>
                  </a:extLst>
                </a:gridCol>
                <a:gridCol w="1158844">
                  <a:extLst>
                    <a:ext uri="{9D8B030D-6E8A-4147-A177-3AD203B41FA5}">
                      <a16:colId xmlns:a16="http://schemas.microsoft.com/office/drawing/2014/main" val="2321852105"/>
                    </a:ext>
                  </a:extLst>
                </a:gridCol>
              </a:tblGrid>
              <a:tr h="370556">
                <a:tc>
                  <a:txBody>
                    <a:bodyPr/>
                    <a:lstStyle/>
                    <a:p>
                      <a:pPr>
                        <a:lnSpc>
                          <a:spcPct val="107000"/>
                        </a:lnSpc>
                        <a:spcAft>
                          <a:spcPts val="600"/>
                        </a:spcAft>
                      </a:pPr>
                      <a:r>
                        <a:rPr lang="lv-LV" sz="1400" b="1" cap="none" spc="0" dirty="0">
                          <a:solidFill>
                            <a:schemeClr val="bg1"/>
                          </a:solidFill>
                          <a:effectLst/>
                          <a:latin typeface="Segoe UI Light" panose="020B0502040204020203" pitchFamily="34" charset="0"/>
                          <a:cs typeface="Segoe UI Light" panose="020B0502040204020203" pitchFamily="34" charset="0"/>
                        </a:rPr>
                        <a:t> </a:t>
                      </a:r>
                      <a:endParaRPr lang="lv-LV" sz="1400" b="1" cap="none" spc="0" dirty="0">
                        <a:solidFill>
                          <a:schemeClr val="bg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66445" marB="66445"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600"/>
                        </a:spcAft>
                      </a:pPr>
                      <a:r>
                        <a:rPr lang="lv-LV" sz="1400" b="1" cap="none" spc="0" dirty="0">
                          <a:solidFill>
                            <a:schemeClr val="bg1"/>
                          </a:solidFill>
                          <a:effectLst/>
                          <a:latin typeface="Segoe UI Light" panose="020B0502040204020203" pitchFamily="34" charset="0"/>
                          <a:cs typeface="Segoe UI Light" panose="020B0502040204020203" pitchFamily="34" charset="0"/>
                        </a:rPr>
                        <a:t>2023.gads</a:t>
                      </a:r>
                      <a:endParaRPr lang="lv-LV" sz="1400" b="1" cap="none" spc="0" dirty="0">
                        <a:solidFill>
                          <a:schemeClr val="bg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66445" marB="66445"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600"/>
                        </a:spcAft>
                      </a:pPr>
                      <a:r>
                        <a:rPr lang="lv-LV" sz="1400" b="1" cap="none" spc="0" dirty="0">
                          <a:solidFill>
                            <a:schemeClr val="bg1"/>
                          </a:solidFill>
                          <a:effectLst/>
                          <a:latin typeface="Segoe UI Light" panose="020B0502040204020203" pitchFamily="34" charset="0"/>
                          <a:cs typeface="Segoe UI Light" panose="020B0502040204020203" pitchFamily="34" charset="0"/>
                        </a:rPr>
                        <a:t>2024.gads</a:t>
                      </a:r>
                      <a:endParaRPr lang="lv-LV" sz="1400" b="1" cap="none" spc="0" dirty="0">
                        <a:solidFill>
                          <a:schemeClr val="bg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66445" marB="66445"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600"/>
                        </a:spcAft>
                      </a:pPr>
                      <a:r>
                        <a:rPr lang="lv-LV" sz="1400" b="1" cap="none" spc="0" dirty="0">
                          <a:solidFill>
                            <a:schemeClr val="bg1"/>
                          </a:solidFill>
                          <a:effectLst/>
                          <a:latin typeface="Segoe UI Light" panose="020B0502040204020203" pitchFamily="34" charset="0"/>
                          <a:cs typeface="Segoe UI Light" panose="020B0502040204020203" pitchFamily="34" charset="0"/>
                        </a:rPr>
                        <a:t>2025.gads</a:t>
                      </a:r>
                      <a:endParaRPr lang="lv-LV" sz="1400" b="1" cap="none" spc="0" dirty="0">
                        <a:solidFill>
                          <a:schemeClr val="bg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66445" marB="66445"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600"/>
                        </a:spcAft>
                      </a:pPr>
                      <a:r>
                        <a:rPr lang="lv-LV" sz="1400" b="1" cap="none" spc="0">
                          <a:solidFill>
                            <a:schemeClr val="bg1"/>
                          </a:solidFill>
                          <a:effectLst/>
                          <a:latin typeface="Segoe UI Light" panose="020B0502040204020203" pitchFamily="34" charset="0"/>
                          <a:cs typeface="Segoe UI Light" panose="020B0502040204020203" pitchFamily="34" charset="0"/>
                        </a:rPr>
                        <a:t>2026.gads</a:t>
                      </a:r>
                      <a:endParaRPr lang="lv-LV" sz="1400" b="1" cap="none" spc="0">
                        <a:solidFill>
                          <a:schemeClr val="bg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66445" marB="66445"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600"/>
                        </a:spcAft>
                      </a:pPr>
                      <a:r>
                        <a:rPr lang="lv-LV" sz="1400" b="1" cap="none" spc="0">
                          <a:solidFill>
                            <a:schemeClr val="bg1"/>
                          </a:solidFill>
                          <a:effectLst/>
                          <a:latin typeface="Segoe UI Light" panose="020B0502040204020203" pitchFamily="34" charset="0"/>
                          <a:cs typeface="Segoe UI Light" panose="020B0502040204020203" pitchFamily="34" charset="0"/>
                        </a:rPr>
                        <a:t>2027.gads</a:t>
                      </a:r>
                      <a:endParaRPr lang="lv-LV" sz="1400" b="1" cap="none" spc="0">
                        <a:solidFill>
                          <a:schemeClr val="bg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66445" marB="66445"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3216586567"/>
                  </a:ext>
                </a:extLst>
              </a:tr>
              <a:tr h="266620">
                <a:tc>
                  <a:txBody>
                    <a:bodyPr/>
                    <a:lstStyle/>
                    <a:p>
                      <a:pPr>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Tiešie maksājumi</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ctr">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349,23</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354,31</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359,40</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364,48</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364,48</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2483436194"/>
                  </a:ext>
                </a:extLst>
              </a:tr>
              <a:tr h="599095">
                <a:tc>
                  <a:txBody>
                    <a:bodyPr/>
                    <a:lstStyle/>
                    <a:p>
                      <a:pPr algn="just">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Tiešo maksājumu finansējuma pārdale uz LA un RO CS, </a:t>
                      </a:r>
                      <a:r>
                        <a:rPr lang="lv-LV" sz="1400" b="0" cap="none" spc="0" dirty="0" err="1">
                          <a:solidFill>
                            <a:schemeClr val="tx1"/>
                          </a:solidFill>
                          <a:effectLst/>
                          <a:latin typeface="Segoe UI Light" panose="020B0502040204020203" pitchFamily="34" charset="0"/>
                          <a:cs typeface="Segoe UI Light" panose="020B0502040204020203" pitchFamily="34" charset="0"/>
                        </a:rPr>
                        <a:t>milj.EUR</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ctr">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15,41</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16,64</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16,86</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17,09</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1,00</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051055866"/>
                  </a:ext>
                </a:extLst>
              </a:tr>
              <a:tr h="432857">
                <a:tc>
                  <a:txBody>
                    <a:bodyPr/>
                    <a:lstStyle/>
                    <a:p>
                      <a:pPr algn="just">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Tiešo maksājumu finansējuma pārdale uz LA un RO CS, %</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ctr">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4,4%</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4,7%</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4,7%</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4,7%</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0,27%</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1749804381"/>
                  </a:ext>
                </a:extLst>
              </a:tr>
              <a:tr h="266620">
                <a:tc>
                  <a:txBody>
                    <a:bodyPr/>
                    <a:lstStyle/>
                    <a:p>
                      <a:pPr>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Tiešie maksājumi pēc pārdales</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ctr">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333,82</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337,67</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342,54</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347,39</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363,48</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323838287"/>
                  </a:ext>
                </a:extLst>
              </a:tr>
              <a:tr h="432857">
                <a:tc>
                  <a:txBody>
                    <a:bodyPr/>
                    <a:lstStyle/>
                    <a:p>
                      <a:pPr>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Ilgtspēju sekmējošs ienākumu atbalsts</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ctr">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135,36</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137,71</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140,59</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143,50</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153,00</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4270815414"/>
                  </a:ext>
                </a:extLst>
              </a:tr>
              <a:tr h="432857">
                <a:tc>
                  <a:txBody>
                    <a:bodyPr/>
                    <a:lstStyle/>
                    <a:p>
                      <a:pPr algn="just">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ISIP diferencēšanai paredzētais atbalsts</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ctr">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22,50</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22,53</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22,55</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22,58</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22,66</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03324091"/>
                  </a:ext>
                </a:extLst>
              </a:tr>
              <a:tr h="266620">
                <a:tc>
                  <a:txBody>
                    <a:bodyPr/>
                    <a:lstStyle/>
                    <a:p>
                      <a:pPr>
                        <a:lnSpc>
                          <a:spcPct val="107000"/>
                        </a:lnSpc>
                        <a:spcAft>
                          <a:spcPts val="600"/>
                        </a:spcAft>
                      </a:pPr>
                      <a:r>
                        <a:rPr lang="lv-LV" sz="1400" b="0" cap="none" spc="0" dirty="0" err="1">
                          <a:solidFill>
                            <a:schemeClr val="tx1"/>
                          </a:solidFill>
                          <a:effectLst/>
                          <a:latin typeface="Segoe UI Light" panose="020B0502040204020203" pitchFamily="34" charset="0"/>
                          <a:cs typeface="Segoe UI Light" panose="020B0502040204020203" pitchFamily="34" charset="0"/>
                        </a:rPr>
                        <a:t>Ekoshēmu</a:t>
                      </a:r>
                      <a:r>
                        <a:rPr lang="lv-LV" sz="1400" b="0" cap="none" spc="0" dirty="0">
                          <a:solidFill>
                            <a:schemeClr val="tx1"/>
                          </a:solidFill>
                          <a:effectLst/>
                          <a:latin typeface="Segoe UI Light" panose="020B0502040204020203" pitchFamily="34" charset="0"/>
                          <a:cs typeface="Segoe UI Light" panose="020B0502040204020203" pitchFamily="34" charset="0"/>
                        </a:rPr>
                        <a:t> atbalsts</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ctr">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100,15</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101,30</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102,76</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104,22</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109,04</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1202732992"/>
                  </a:ext>
                </a:extLst>
              </a:tr>
              <a:tr h="432857">
                <a:tc>
                  <a:txBody>
                    <a:bodyPr/>
                    <a:lstStyle/>
                    <a:p>
                      <a:pPr>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Maksājums mazajiem lauksaimniekiem</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23,44</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23,15</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22,89</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22,58</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21,85</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2073113964"/>
                  </a:ext>
                </a:extLst>
              </a:tr>
              <a:tr h="599095">
                <a:tc>
                  <a:txBody>
                    <a:bodyPr/>
                    <a:lstStyle/>
                    <a:p>
                      <a:pPr>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Ienākumu </a:t>
                      </a:r>
                      <a:r>
                        <a:rPr lang="lv-LV" sz="1400" b="0" cap="none" spc="0" dirty="0" err="1">
                          <a:solidFill>
                            <a:schemeClr val="tx1"/>
                          </a:solidFill>
                          <a:effectLst/>
                          <a:latin typeface="Segoe UI Light" panose="020B0502040204020203" pitchFamily="34" charset="0"/>
                          <a:cs typeface="Segoe UI Light" panose="020B0502040204020203" pitchFamily="34" charset="0"/>
                        </a:rPr>
                        <a:t>papildatbalsts</a:t>
                      </a:r>
                      <a:r>
                        <a:rPr lang="lv-LV" sz="1400" b="0" cap="none" spc="0" dirty="0">
                          <a:solidFill>
                            <a:schemeClr val="tx1"/>
                          </a:solidFill>
                          <a:effectLst/>
                          <a:latin typeface="Segoe UI Light" panose="020B0502040204020203" pitchFamily="34" charset="0"/>
                          <a:cs typeface="Segoe UI Light" panose="020B0502040204020203" pitchFamily="34" charset="0"/>
                        </a:rPr>
                        <a:t> gados jaunajiem lauksaimniekiem</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2,30</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2,34</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2,37</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2,40</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2,40</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1956740573"/>
                  </a:ext>
                </a:extLst>
              </a:tr>
              <a:tr h="266620">
                <a:tc>
                  <a:txBody>
                    <a:bodyPr/>
                    <a:lstStyle/>
                    <a:p>
                      <a:pPr>
                        <a:lnSpc>
                          <a:spcPct val="107000"/>
                        </a:lnSpc>
                        <a:spcAft>
                          <a:spcPts val="600"/>
                        </a:spcAft>
                      </a:pPr>
                      <a:r>
                        <a:rPr lang="lv-LV" sz="1400" b="0" cap="none" spc="0" dirty="0">
                          <a:solidFill>
                            <a:schemeClr val="tx1"/>
                          </a:solidFill>
                          <a:effectLst/>
                          <a:latin typeface="Segoe UI Light" panose="020B0502040204020203" pitchFamily="34" charset="0"/>
                          <a:cs typeface="Segoe UI Light" panose="020B0502040204020203" pitchFamily="34" charset="0"/>
                        </a:rPr>
                        <a:t>Saistītais ienākumu atbalsts</a:t>
                      </a:r>
                      <a:endParaRPr lang="lv-LV" sz="1400" b="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ctr">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50,07</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50,65</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51,38</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a:solidFill>
                            <a:schemeClr val="tx1"/>
                          </a:solidFill>
                          <a:effectLst/>
                          <a:latin typeface="Segoe UI Light" panose="020B0502040204020203" pitchFamily="34" charset="0"/>
                          <a:cs typeface="Segoe UI Light" panose="020B0502040204020203" pitchFamily="34" charset="0"/>
                        </a:rPr>
                        <a:t>52,11</a:t>
                      </a:r>
                      <a:endParaRPr lang="lv-LV" sz="1400" cap="none" spc="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pPr algn="ctr">
                        <a:lnSpc>
                          <a:spcPct val="107000"/>
                        </a:lnSpc>
                        <a:spcAft>
                          <a:spcPts val="600"/>
                        </a:spcAft>
                      </a:pPr>
                      <a:r>
                        <a:rPr lang="lv-LV" sz="1400" cap="none" spc="0" dirty="0">
                          <a:solidFill>
                            <a:schemeClr val="tx1"/>
                          </a:solidFill>
                          <a:effectLst/>
                          <a:latin typeface="Segoe UI Light" panose="020B0502040204020203" pitchFamily="34" charset="0"/>
                          <a:cs typeface="Segoe UI Light" panose="020B0502040204020203" pitchFamily="34" charset="0"/>
                        </a:rPr>
                        <a:t>54,52</a:t>
                      </a:r>
                      <a:endParaRPr lang="lv-LV" sz="1400" cap="none" spc="0" dirty="0">
                        <a:solidFill>
                          <a:schemeClr val="tx1"/>
                        </a:solidFill>
                        <a:effectLst/>
                        <a:latin typeface="Segoe UI Light" panose="020B0502040204020203" pitchFamily="34" charset="0"/>
                        <a:ea typeface="Calibri" panose="020F0502020204030204" pitchFamily="34" charset="0"/>
                        <a:cs typeface="Segoe UI Light" panose="020B0502040204020203" pitchFamily="34" charset="0"/>
                      </a:endParaRPr>
                    </a:p>
                  </a:txBody>
                  <a:tcPr marL="46511" marR="33222" marT="0" marB="66445" anchor="b">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73085087"/>
                  </a:ext>
                </a:extLst>
              </a:tr>
            </a:tbl>
          </a:graphicData>
        </a:graphic>
      </p:graphicFrame>
    </p:spTree>
    <p:extLst>
      <p:ext uri="{BB962C8B-B14F-4D97-AF65-F5344CB8AC3E}">
        <p14:creationId xmlns:p14="http://schemas.microsoft.com/office/powerpoint/2010/main" val="2145310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1">
            <a:extLst>
              <a:ext uri="{FF2B5EF4-FFF2-40B4-BE49-F238E27FC236}">
                <a16:creationId xmlns:a16="http://schemas.microsoft.com/office/drawing/2014/main" id="{A599C698-980B-48EA-A0BE-46B4D9B1C25B}"/>
              </a:ext>
            </a:extLst>
          </p:cNvPr>
          <p:cNvSpPr>
            <a:spLocks noChangeArrowheads="1"/>
          </p:cNvSpPr>
          <p:nvPr/>
        </p:nvSpPr>
        <p:spPr bwMode="auto">
          <a:xfrm>
            <a:off x="153909" y="184806"/>
            <a:ext cx="8682273" cy="109836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p>
            <a:pPr marL="0" marR="0" lvl="0" indent="0" defTabSz="914400" fontAlgn="base">
              <a:lnSpc>
                <a:spcPct val="90000"/>
              </a:lnSpc>
              <a:spcBef>
                <a:spcPct val="0"/>
              </a:spcBef>
              <a:spcAft>
                <a:spcPts val="600"/>
              </a:spcAft>
              <a:buClrTx/>
              <a:buSzTx/>
              <a:tabLst/>
            </a:pPr>
            <a:r>
              <a:rPr kumimoji="0" lang="en-US" altLang="lv-LV" sz="3200" b="1" i="0" u="none" strike="noStrike" kern="1200" cap="none" normalizeH="0" baseline="0" dirty="0" err="1">
                <a:ln>
                  <a:noFill/>
                </a:ln>
                <a:solidFill>
                  <a:schemeClr val="tx1"/>
                </a:solidFill>
                <a:effectLst/>
                <a:latin typeface="+mj-lt"/>
                <a:ea typeface="+mj-ea"/>
                <a:cs typeface="+mj-cs"/>
              </a:rPr>
              <a:t>Saistītā</a:t>
            </a:r>
            <a:r>
              <a:rPr kumimoji="0" lang="en-US" altLang="lv-LV" sz="3200" b="1" i="0" u="none" strike="noStrike" kern="1200" cap="none" normalizeH="0" baseline="0" dirty="0">
                <a:ln>
                  <a:noFill/>
                </a:ln>
                <a:solidFill>
                  <a:schemeClr val="tx1"/>
                </a:solidFill>
                <a:effectLst/>
                <a:latin typeface="+mj-lt"/>
                <a:ea typeface="+mj-ea"/>
                <a:cs typeface="+mj-cs"/>
              </a:rPr>
              <a:t> </a:t>
            </a:r>
            <a:r>
              <a:rPr kumimoji="0" lang="en-US" altLang="lv-LV" sz="3200" b="1" i="0" u="none" strike="noStrike" kern="1200" cap="none" normalizeH="0" baseline="0" dirty="0" err="1">
                <a:ln>
                  <a:noFill/>
                </a:ln>
                <a:solidFill>
                  <a:schemeClr val="tx1"/>
                </a:solidFill>
                <a:effectLst/>
                <a:latin typeface="+mj-lt"/>
                <a:ea typeface="+mj-ea"/>
                <a:cs typeface="+mj-cs"/>
              </a:rPr>
              <a:t>ienākumu</a:t>
            </a:r>
            <a:r>
              <a:rPr kumimoji="0" lang="en-US" altLang="lv-LV" sz="3200" b="1" i="0" u="none" strike="noStrike" kern="1200" cap="none" normalizeH="0" baseline="0" dirty="0">
                <a:ln>
                  <a:noFill/>
                </a:ln>
                <a:solidFill>
                  <a:schemeClr val="tx1"/>
                </a:solidFill>
                <a:effectLst/>
                <a:latin typeface="+mj-lt"/>
                <a:ea typeface="+mj-ea"/>
                <a:cs typeface="+mj-cs"/>
              </a:rPr>
              <a:t> </a:t>
            </a:r>
            <a:r>
              <a:rPr kumimoji="0" lang="en-US" altLang="lv-LV" sz="3200" b="1" i="0" u="none" strike="noStrike" kern="1200" cap="none" normalizeH="0" baseline="0" dirty="0" err="1">
                <a:ln>
                  <a:noFill/>
                </a:ln>
                <a:solidFill>
                  <a:schemeClr val="tx1"/>
                </a:solidFill>
                <a:effectLst/>
                <a:latin typeface="+mj-lt"/>
                <a:ea typeface="+mj-ea"/>
                <a:cs typeface="+mj-cs"/>
              </a:rPr>
              <a:t>atbalsta</a:t>
            </a:r>
            <a:r>
              <a:rPr kumimoji="0" lang="en-US" altLang="lv-LV" sz="3200" b="1" i="0" u="none" strike="noStrike" kern="1200" cap="none" normalizeH="0" baseline="0" dirty="0">
                <a:ln>
                  <a:noFill/>
                </a:ln>
                <a:solidFill>
                  <a:schemeClr val="tx1"/>
                </a:solidFill>
                <a:effectLst/>
                <a:latin typeface="+mj-lt"/>
                <a:ea typeface="+mj-ea"/>
                <a:cs typeface="+mj-cs"/>
              </a:rPr>
              <a:t> </a:t>
            </a:r>
            <a:r>
              <a:rPr kumimoji="0" lang="en-US" altLang="lv-LV" sz="3200" b="1" i="0" u="none" strike="noStrike" kern="1200" cap="none" normalizeH="0" baseline="0" dirty="0" err="1">
                <a:ln>
                  <a:noFill/>
                </a:ln>
                <a:solidFill>
                  <a:schemeClr val="tx1"/>
                </a:solidFill>
                <a:effectLst/>
                <a:latin typeface="+mj-lt"/>
                <a:ea typeface="+mj-ea"/>
                <a:cs typeface="+mj-cs"/>
              </a:rPr>
              <a:t>indikatīvais</a:t>
            </a:r>
            <a:r>
              <a:rPr kumimoji="0" lang="en-US" altLang="lv-LV" sz="3200" b="1" i="0" u="none" strike="noStrike" kern="1200" cap="none" normalizeH="0" baseline="0" dirty="0">
                <a:ln>
                  <a:noFill/>
                </a:ln>
                <a:solidFill>
                  <a:schemeClr val="tx1"/>
                </a:solidFill>
                <a:effectLst/>
                <a:latin typeface="+mj-lt"/>
                <a:ea typeface="+mj-ea"/>
                <a:cs typeface="+mj-cs"/>
              </a:rPr>
              <a:t> </a:t>
            </a:r>
            <a:r>
              <a:rPr kumimoji="0" lang="en-US" altLang="lv-LV" sz="3200" b="1" i="0" u="none" strike="noStrike" kern="1200" cap="none" normalizeH="0" baseline="0" dirty="0" err="1">
                <a:ln>
                  <a:noFill/>
                </a:ln>
                <a:solidFill>
                  <a:schemeClr val="tx1"/>
                </a:solidFill>
                <a:effectLst/>
                <a:latin typeface="+mj-lt"/>
                <a:ea typeface="+mj-ea"/>
                <a:cs typeface="+mj-cs"/>
              </a:rPr>
              <a:t>finansējums</a:t>
            </a:r>
            <a:r>
              <a:rPr kumimoji="0" lang="en-US" altLang="lv-LV" sz="3200" b="1" i="0" u="none" strike="noStrike" kern="1200" cap="none" normalizeH="0" baseline="0" dirty="0">
                <a:ln>
                  <a:noFill/>
                </a:ln>
                <a:solidFill>
                  <a:schemeClr val="tx1"/>
                </a:solidFill>
                <a:effectLst/>
                <a:latin typeface="+mj-lt"/>
                <a:ea typeface="+mj-ea"/>
                <a:cs typeface="+mj-cs"/>
              </a:rPr>
              <a:t> 2023. - 2027.gadā, </a:t>
            </a:r>
            <a:r>
              <a:rPr kumimoji="0" lang="en-US" altLang="lv-LV" sz="3200" b="0" i="1" u="none" strike="noStrike" kern="1200" cap="none" normalizeH="0" baseline="0" dirty="0" err="1">
                <a:ln>
                  <a:noFill/>
                </a:ln>
                <a:solidFill>
                  <a:schemeClr val="tx1"/>
                </a:solidFill>
                <a:effectLst/>
                <a:latin typeface="+mj-lt"/>
                <a:ea typeface="+mj-ea"/>
                <a:cs typeface="+mj-cs"/>
              </a:rPr>
              <a:t>milj</a:t>
            </a:r>
            <a:r>
              <a:rPr kumimoji="0" lang="lv-LV" altLang="lv-LV" sz="3200" b="0" i="1" u="none" strike="noStrike" kern="1200" cap="none" normalizeH="0" baseline="0" dirty="0">
                <a:ln>
                  <a:noFill/>
                </a:ln>
                <a:solidFill>
                  <a:schemeClr val="tx1"/>
                </a:solidFill>
                <a:effectLst/>
                <a:latin typeface="+mj-lt"/>
                <a:ea typeface="+mj-ea"/>
                <a:cs typeface="+mj-cs"/>
              </a:rPr>
              <a:t>.</a:t>
            </a:r>
            <a:r>
              <a:rPr kumimoji="0" lang="en-US" altLang="lv-LV" sz="3200" b="0" i="1" u="none" strike="noStrike" kern="1200" cap="none" normalizeH="0" baseline="0" dirty="0">
                <a:ln>
                  <a:noFill/>
                </a:ln>
                <a:solidFill>
                  <a:schemeClr val="tx1"/>
                </a:solidFill>
                <a:effectLst/>
                <a:latin typeface="+mj-lt"/>
                <a:ea typeface="+mj-ea"/>
                <a:cs typeface="+mj-cs"/>
              </a:rPr>
              <a:t> EUR</a:t>
            </a:r>
            <a:endParaRPr kumimoji="0" lang="en-US" altLang="lv-LV" sz="3200" b="0" i="0" u="none" strike="noStrike" kern="1200" cap="none" normalizeH="0" baseline="0" dirty="0">
              <a:ln>
                <a:noFill/>
              </a:ln>
              <a:solidFill>
                <a:schemeClr val="tx1"/>
              </a:solidFill>
              <a:effectLst/>
              <a:latin typeface="+mj-lt"/>
              <a:ea typeface="+mj-ea"/>
              <a:cs typeface="+mj-cs"/>
            </a:endParaRPr>
          </a:p>
        </p:txBody>
      </p:sp>
      <p:graphicFrame>
        <p:nvGraphicFramePr>
          <p:cNvPr id="6" name="Table 5">
            <a:extLst>
              <a:ext uri="{FF2B5EF4-FFF2-40B4-BE49-F238E27FC236}">
                <a16:creationId xmlns:a16="http://schemas.microsoft.com/office/drawing/2014/main" id="{BA7D5D6A-E235-4409-AAF3-31C66B0890AD}"/>
              </a:ext>
            </a:extLst>
          </p:cNvPr>
          <p:cNvGraphicFramePr>
            <a:graphicFrameLocks noGrp="1"/>
          </p:cNvGraphicFramePr>
          <p:nvPr>
            <p:extLst>
              <p:ext uri="{D42A27DB-BD31-4B8C-83A1-F6EECF244321}">
                <p14:modId xmlns:p14="http://schemas.microsoft.com/office/powerpoint/2010/main" val="1179983953"/>
              </p:ext>
            </p:extLst>
          </p:nvPr>
        </p:nvGraphicFramePr>
        <p:xfrm>
          <a:off x="366663" y="1364436"/>
          <a:ext cx="8256763" cy="5413190"/>
        </p:xfrm>
        <a:graphic>
          <a:graphicData uri="http://schemas.openxmlformats.org/drawingml/2006/table">
            <a:tbl>
              <a:tblPr firstRow="1" firstCol="1" bandRow="1">
                <a:solidFill>
                  <a:srgbClr val="F2F2F2">
                    <a:alpha val="45098"/>
                  </a:srgbClr>
                </a:solidFill>
                <a:tableStyleId>{5C22544A-7EE6-4342-B048-85BDC9FD1C3A}</a:tableStyleId>
              </a:tblPr>
              <a:tblGrid>
                <a:gridCol w="619616">
                  <a:extLst>
                    <a:ext uri="{9D8B030D-6E8A-4147-A177-3AD203B41FA5}">
                      <a16:colId xmlns:a16="http://schemas.microsoft.com/office/drawing/2014/main" val="3944666836"/>
                    </a:ext>
                  </a:extLst>
                </a:gridCol>
                <a:gridCol w="3533932">
                  <a:extLst>
                    <a:ext uri="{9D8B030D-6E8A-4147-A177-3AD203B41FA5}">
                      <a16:colId xmlns:a16="http://schemas.microsoft.com/office/drawing/2014/main" val="4153018675"/>
                    </a:ext>
                  </a:extLst>
                </a:gridCol>
                <a:gridCol w="820643">
                  <a:extLst>
                    <a:ext uri="{9D8B030D-6E8A-4147-A177-3AD203B41FA5}">
                      <a16:colId xmlns:a16="http://schemas.microsoft.com/office/drawing/2014/main" val="3833755716"/>
                    </a:ext>
                  </a:extLst>
                </a:gridCol>
                <a:gridCol w="820643">
                  <a:extLst>
                    <a:ext uri="{9D8B030D-6E8A-4147-A177-3AD203B41FA5}">
                      <a16:colId xmlns:a16="http://schemas.microsoft.com/office/drawing/2014/main" val="3114207094"/>
                    </a:ext>
                  </a:extLst>
                </a:gridCol>
                <a:gridCol w="820643">
                  <a:extLst>
                    <a:ext uri="{9D8B030D-6E8A-4147-A177-3AD203B41FA5}">
                      <a16:colId xmlns:a16="http://schemas.microsoft.com/office/drawing/2014/main" val="4069383482"/>
                    </a:ext>
                  </a:extLst>
                </a:gridCol>
                <a:gridCol w="820643">
                  <a:extLst>
                    <a:ext uri="{9D8B030D-6E8A-4147-A177-3AD203B41FA5}">
                      <a16:colId xmlns:a16="http://schemas.microsoft.com/office/drawing/2014/main" val="3565945725"/>
                    </a:ext>
                  </a:extLst>
                </a:gridCol>
                <a:gridCol w="820643">
                  <a:extLst>
                    <a:ext uri="{9D8B030D-6E8A-4147-A177-3AD203B41FA5}">
                      <a16:colId xmlns:a16="http://schemas.microsoft.com/office/drawing/2014/main" val="4200880641"/>
                    </a:ext>
                  </a:extLst>
                </a:gridCol>
              </a:tblGrid>
              <a:tr h="371246">
                <a:tc>
                  <a:txBody>
                    <a:bodyPr/>
                    <a:lstStyle/>
                    <a:p>
                      <a:pPr algn="ctr">
                        <a:lnSpc>
                          <a:spcPct val="107000"/>
                        </a:lnSpc>
                        <a:spcAft>
                          <a:spcPts val="0"/>
                        </a:spcAft>
                      </a:pPr>
                      <a:r>
                        <a:rPr lang="lv-LV" sz="1800" b="0" cap="none" spc="0">
                          <a:solidFill>
                            <a:schemeClr val="bg1"/>
                          </a:solidFill>
                          <a:effectLst/>
                        </a:rPr>
                        <a:t> </a:t>
                      </a:r>
                      <a:endParaRPr lang="lv-LV" sz="1800" b="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0"/>
                        </a:spcAft>
                      </a:pPr>
                      <a:r>
                        <a:rPr lang="lv-LV" sz="1800" b="0" cap="none" spc="0" dirty="0">
                          <a:solidFill>
                            <a:schemeClr val="bg1"/>
                          </a:solidFill>
                          <a:effectLst/>
                        </a:rPr>
                        <a:t>Saistītā ienākumu atbalsta veidi </a:t>
                      </a:r>
                      <a:endParaRPr lang="lv-LV" sz="1800" b="0" cap="none" spc="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0"/>
                        </a:spcAft>
                      </a:pPr>
                      <a:r>
                        <a:rPr lang="lv-LV" sz="1800" b="0" cap="none" spc="0">
                          <a:solidFill>
                            <a:schemeClr val="bg1"/>
                          </a:solidFill>
                          <a:effectLst/>
                        </a:rPr>
                        <a:t>2023</a:t>
                      </a:r>
                      <a:endParaRPr lang="lv-LV" sz="1800" b="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0"/>
                        </a:spcAft>
                      </a:pPr>
                      <a:r>
                        <a:rPr lang="lv-LV" sz="1800" b="0" cap="none" spc="0">
                          <a:solidFill>
                            <a:schemeClr val="bg1"/>
                          </a:solidFill>
                          <a:effectLst/>
                        </a:rPr>
                        <a:t>2024</a:t>
                      </a:r>
                      <a:endParaRPr lang="lv-LV" sz="1800" b="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0"/>
                        </a:spcAft>
                      </a:pPr>
                      <a:r>
                        <a:rPr lang="lv-LV" sz="1800" b="0" cap="none" spc="0">
                          <a:solidFill>
                            <a:schemeClr val="bg1"/>
                          </a:solidFill>
                          <a:effectLst/>
                        </a:rPr>
                        <a:t>2025</a:t>
                      </a:r>
                      <a:endParaRPr lang="lv-LV" sz="1800" b="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0"/>
                        </a:spcAft>
                      </a:pPr>
                      <a:r>
                        <a:rPr lang="lv-LV" sz="1800" b="0" cap="none" spc="0">
                          <a:solidFill>
                            <a:schemeClr val="bg1"/>
                          </a:solidFill>
                          <a:effectLst/>
                        </a:rPr>
                        <a:t>2026</a:t>
                      </a:r>
                      <a:endParaRPr lang="lv-LV" sz="1800" b="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lnL>
                    <a:lnR w="12700" cmpd="sng">
                      <a:noFill/>
                    </a:lnR>
                    <a:lnT w="19050" cap="flat" cmpd="sng" algn="ctr">
                      <a:noFill/>
                      <a:prstDash val="solid"/>
                    </a:lnT>
                    <a:lnB w="38100" cmpd="sng">
                      <a:noFill/>
                    </a:lnB>
                    <a:solidFill>
                      <a:schemeClr val="tx1"/>
                    </a:solidFill>
                  </a:tcPr>
                </a:tc>
                <a:tc>
                  <a:txBody>
                    <a:bodyPr/>
                    <a:lstStyle/>
                    <a:p>
                      <a:pPr algn="ctr">
                        <a:lnSpc>
                          <a:spcPct val="107000"/>
                        </a:lnSpc>
                        <a:spcAft>
                          <a:spcPts val="0"/>
                        </a:spcAft>
                      </a:pPr>
                      <a:r>
                        <a:rPr lang="lv-LV" sz="1800" b="0" cap="none" spc="0">
                          <a:solidFill>
                            <a:schemeClr val="bg1"/>
                          </a:solidFill>
                          <a:effectLst/>
                        </a:rPr>
                        <a:t>2027</a:t>
                      </a:r>
                      <a:endParaRPr lang="lv-LV" sz="1800" b="0" cap="none" spc="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625730721"/>
                  </a:ext>
                </a:extLst>
              </a:tr>
              <a:tr h="306217">
                <a:tc>
                  <a:txBody>
                    <a:bodyPr/>
                    <a:lstStyle/>
                    <a:p>
                      <a:pPr>
                        <a:lnSpc>
                          <a:spcPct val="107000"/>
                        </a:lnSpc>
                        <a:spcAft>
                          <a:spcPts val="0"/>
                        </a:spcAft>
                      </a:pPr>
                      <a:r>
                        <a:rPr lang="lv-LV" sz="1400" b="1" cap="none" spc="0">
                          <a:solidFill>
                            <a:schemeClr val="tx1"/>
                          </a:solidFill>
                          <a:effectLst/>
                        </a:rPr>
                        <a:t> </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r">
                        <a:lnSpc>
                          <a:spcPct val="107000"/>
                        </a:lnSpc>
                        <a:spcAft>
                          <a:spcPts val="0"/>
                        </a:spcAft>
                      </a:pPr>
                      <a:r>
                        <a:rPr lang="lv-LV" sz="1400" cap="none" spc="0">
                          <a:solidFill>
                            <a:schemeClr val="tx1"/>
                          </a:solidFill>
                          <a:effectLst/>
                        </a:rPr>
                        <a:t>KOPĀ</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50,07</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50,65</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51,38</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52,11</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54,52</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2491113529"/>
                  </a:ext>
                </a:extLst>
              </a:tr>
              <a:tr h="306217">
                <a:tc>
                  <a:txBody>
                    <a:bodyPr/>
                    <a:lstStyle/>
                    <a:p>
                      <a:pPr>
                        <a:lnSpc>
                          <a:spcPct val="107000"/>
                        </a:lnSpc>
                        <a:spcAft>
                          <a:spcPts val="0"/>
                        </a:spcAft>
                      </a:pPr>
                      <a:r>
                        <a:rPr lang="lv-LV" sz="1400" b="1" cap="none" spc="0">
                          <a:solidFill>
                            <a:schemeClr val="tx1"/>
                          </a:solidFill>
                          <a:effectLst/>
                        </a:rPr>
                        <a:t>1.</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0"/>
                        </a:spcAft>
                      </a:pPr>
                      <a:r>
                        <a:rPr lang="lv-LV" sz="1600" cap="none" spc="0" dirty="0">
                          <a:solidFill>
                            <a:schemeClr val="tx1"/>
                          </a:solidFill>
                          <a:effectLst/>
                        </a:rPr>
                        <a:t>Par slaucamām govīm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24,50</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24,79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25,15</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25,51</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26,69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1032019903"/>
                  </a:ext>
                </a:extLst>
              </a:tr>
              <a:tr h="306217">
                <a:tc>
                  <a:txBody>
                    <a:bodyPr/>
                    <a:lstStyle/>
                    <a:p>
                      <a:pPr>
                        <a:lnSpc>
                          <a:spcPct val="107000"/>
                        </a:lnSpc>
                        <a:spcAft>
                          <a:spcPts val="0"/>
                        </a:spcAft>
                      </a:pPr>
                      <a:r>
                        <a:rPr lang="lv-LV" sz="1400" b="1" cap="none" spc="0">
                          <a:solidFill>
                            <a:schemeClr val="tx1"/>
                          </a:solidFill>
                          <a:effectLst/>
                        </a:rPr>
                        <a:t>2.</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0"/>
                        </a:spcAft>
                      </a:pPr>
                      <a:r>
                        <a:rPr lang="lv-LV" sz="1600" cap="none" spc="0" dirty="0">
                          <a:solidFill>
                            <a:schemeClr val="tx1"/>
                          </a:solidFill>
                          <a:effectLst/>
                        </a:rPr>
                        <a:t>Par liellopiem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7,67</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7,76</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7,87</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7,98</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8,35</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959391954"/>
                  </a:ext>
                </a:extLst>
              </a:tr>
              <a:tr h="306217">
                <a:tc>
                  <a:txBody>
                    <a:bodyPr/>
                    <a:lstStyle/>
                    <a:p>
                      <a:pPr>
                        <a:lnSpc>
                          <a:spcPct val="107000"/>
                        </a:lnSpc>
                        <a:spcAft>
                          <a:spcPts val="0"/>
                        </a:spcAft>
                      </a:pPr>
                      <a:r>
                        <a:rPr lang="lv-LV" sz="1400" b="1" cap="none" spc="0">
                          <a:solidFill>
                            <a:schemeClr val="tx1"/>
                          </a:solidFill>
                          <a:effectLst/>
                        </a:rPr>
                        <a:t>3.</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0"/>
                        </a:spcAft>
                      </a:pPr>
                      <a:r>
                        <a:rPr lang="lv-LV" sz="1600" cap="none" spc="0" dirty="0">
                          <a:solidFill>
                            <a:schemeClr val="tx1"/>
                          </a:solidFill>
                          <a:effectLst/>
                        </a:rPr>
                        <a:t>Par kazu mātēm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0,09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0,09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0,09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0,09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0,09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3829125891"/>
                  </a:ext>
                </a:extLst>
              </a:tr>
              <a:tr h="306217">
                <a:tc>
                  <a:txBody>
                    <a:bodyPr/>
                    <a:lstStyle/>
                    <a:p>
                      <a:pPr>
                        <a:lnSpc>
                          <a:spcPct val="107000"/>
                        </a:lnSpc>
                        <a:spcAft>
                          <a:spcPts val="0"/>
                        </a:spcAft>
                      </a:pPr>
                      <a:r>
                        <a:rPr lang="lv-LV" sz="1400" b="1" cap="none" spc="0">
                          <a:solidFill>
                            <a:schemeClr val="tx1"/>
                          </a:solidFill>
                          <a:effectLst/>
                        </a:rPr>
                        <a:t>4.</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0"/>
                        </a:spcAft>
                      </a:pPr>
                      <a:r>
                        <a:rPr lang="lv-LV" sz="1600" cap="none" spc="0" dirty="0">
                          <a:solidFill>
                            <a:schemeClr val="tx1"/>
                          </a:solidFill>
                          <a:effectLst/>
                        </a:rPr>
                        <a:t>Par aitu mātēm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0,76</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0,77</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0,78</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0,79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0,83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894390989"/>
                  </a:ext>
                </a:extLst>
              </a:tr>
              <a:tr h="306217">
                <a:tc>
                  <a:txBody>
                    <a:bodyPr/>
                    <a:lstStyle/>
                    <a:p>
                      <a:pPr>
                        <a:lnSpc>
                          <a:spcPct val="107000"/>
                        </a:lnSpc>
                        <a:spcAft>
                          <a:spcPts val="0"/>
                        </a:spcAft>
                      </a:pPr>
                      <a:r>
                        <a:rPr lang="lv-LV" sz="1400" b="1" cap="none" spc="0">
                          <a:solidFill>
                            <a:schemeClr val="tx1"/>
                          </a:solidFill>
                          <a:effectLst/>
                        </a:rPr>
                        <a:t>5.</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0"/>
                        </a:spcAft>
                      </a:pPr>
                      <a:r>
                        <a:rPr lang="lv-LV" sz="1600" cap="none" spc="0" dirty="0">
                          <a:solidFill>
                            <a:schemeClr val="tx1"/>
                          </a:solidFill>
                          <a:effectLst/>
                        </a:rPr>
                        <a:t>Par cietes kartupeļiem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0,25</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301201079"/>
                  </a:ext>
                </a:extLst>
              </a:tr>
              <a:tr h="546938">
                <a:tc>
                  <a:txBody>
                    <a:bodyPr/>
                    <a:lstStyle/>
                    <a:p>
                      <a:pPr>
                        <a:lnSpc>
                          <a:spcPct val="107000"/>
                        </a:lnSpc>
                        <a:spcAft>
                          <a:spcPts val="0"/>
                        </a:spcAft>
                      </a:pPr>
                      <a:r>
                        <a:rPr lang="lv-LV" sz="1400" b="1" cap="none" spc="0">
                          <a:solidFill>
                            <a:schemeClr val="tx1"/>
                          </a:solidFill>
                          <a:effectLst/>
                        </a:rPr>
                        <a:t>6.</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0"/>
                        </a:spcAft>
                      </a:pPr>
                      <a:r>
                        <a:rPr lang="lv-LV" sz="1600" cap="none" spc="0">
                          <a:solidFill>
                            <a:schemeClr val="tx1"/>
                          </a:solidFill>
                          <a:effectLst/>
                        </a:rPr>
                        <a:t>Par sertificētām stiebrzāļu un lopbarības augu sēklām</a:t>
                      </a:r>
                      <a:endParaRPr lang="lv-LV"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0,52</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0,53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0,53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0,54</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0,57</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1522504808"/>
                  </a:ext>
                </a:extLst>
              </a:tr>
              <a:tr h="306217">
                <a:tc>
                  <a:txBody>
                    <a:bodyPr/>
                    <a:lstStyle/>
                    <a:p>
                      <a:pPr>
                        <a:lnSpc>
                          <a:spcPct val="107000"/>
                        </a:lnSpc>
                        <a:spcAft>
                          <a:spcPts val="0"/>
                        </a:spcAft>
                      </a:pPr>
                      <a:r>
                        <a:rPr lang="lv-LV" sz="1400" b="1" cap="none" spc="0">
                          <a:solidFill>
                            <a:schemeClr val="tx1"/>
                          </a:solidFill>
                          <a:effectLst/>
                        </a:rPr>
                        <a:t>7.</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0"/>
                        </a:spcAft>
                      </a:pPr>
                      <a:r>
                        <a:rPr lang="lv-LV" sz="1600" cap="none" spc="0" dirty="0">
                          <a:solidFill>
                            <a:schemeClr val="tx1"/>
                          </a:solidFill>
                          <a:effectLst/>
                        </a:rPr>
                        <a:t>Par sertificētas sēklas kartupeļiem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0,21</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0,21</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0,22</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0,22</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0,23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3615642767"/>
                  </a:ext>
                </a:extLst>
              </a:tr>
              <a:tr h="306217">
                <a:tc>
                  <a:txBody>
                    <a:bodyPr/>
                    <a:lstStyle/>
                    <a:p>
                      <a:pPr>
                        <a:lnSpc>
                          <a:spcPct val="107000"/>
                        </a:lnSpc>
                        <a:spcAft>
                          <a:spcPts val="0"/>
                        </a:spcAft>
                      </a:pPr>
                      <a:r>
                        <a:rPr lang="lv-LV" sz="1400" b="1" cap="none" spc="0">
                          <a:solidFill>
                            <a:schemeClr val="tx1"/>
                          </a:solidFill>
                          <a:effectLst/>
                        </a:rPr>
                        <a:t>8.</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0"/>
                        </a:spcAft>
                      </a:pPr>
                      <a:r>
                        <a:rPr lang="lv-LV" sz="1600" cap="none" spc="0">
                          <a:solidFill>
                            <a:schemeClr val="tx1"/>
                          </a:solidFill>
                          <a:effectLst/>
                        </a:rPr>
                        <a:t>Par sertificētu labības sēklu</a:t>
                      </a:r>
                      <a:endParaRPr lang="lv-LV"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1,20</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1,22</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1,24</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1,25</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1,31</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1561391881"/>
                  </a:ext>
                </a:extLst>
              </a:tr>
              <a:tr h="306217">
                <a:tc>
                  <a:txBody>
                    <a:bodyPr/>
                    <a:lstStyle/>
                    <a:p>
                      <a:pPr>
                        <a:lnSpc>
                          <a:spcPct val="107000"/>
                        </a:lnSpc>
                        <a:spcAft>
                          <a:spcPts val="0"/>
                        </a:spcAft>
                      </a:pPr>
                      <a:r>
                        <a:rPr lang="lv-LV" sz="1400" b="1" cap="none" spc="0">
                          <a:solidFill>
                            <a:schemeClr val="tx1"/>
                          </a:solidFill>
                          <a:effectLst/>
                        </a:rPr>
                        <a:t>9.</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0"/>
                        </a:spcAft>
                      </a:pPr>
                      <a:r>
                        <a:rPr lang="lv-LV" sz="1600" cap="none" spc="0">
                          <a:solidFill>
                            <a:schemeClr val="tx1"/>
                          </a:solidFill>
                          <a:effectLst/>
                        </a:rPr>
                        <a:t>Par augļiem</a:t>
                      </a:r>
                      <a:endParaRPr lang="lv-LV"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1,91</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1,93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1,96</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1,99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2,08</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961559412"/>
                  </a:ext>
                </a:extLst>
              </a:tr>
              <a:tr h="306217">
                <a:tc>
                  <a:txBody>
                    <a:bodyPr/>
                    <a:lstStyle/>
                    <a:p>
                      <a:pPr>
                        <a:lnSpc>
                          <a:spcPct val="107000"/>
                        </a:lnSpc>
                        <a:spcAft>
                          <a:spcPts val="0"/>
                        </a:spcAft>
                      </a:pPr>
                      <a:r>
                        <a:rPr lang="lv-LV" sz="1400" b="1" cap="none" spc="0">
                          <a:solidFill>
                            <a:schemeClr val="tx1"/>
                          </a:solidFill>
                          <a:effectLst/>
                        </a:rPr>
                        <a:t>10.</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0"/>
                        </a:spcAft>
                      </a:pPr>
                      <a:r>
                        <a:rPr lang="lv-LV" sz="1600" cap="none" spc="0" dirty="0">
                          <a:solidFill>
                            <a:schemeClr val="tx1"/>
                          </a:solidFill>
                          <a:effectLst/>
                        </a:rPr>
                        <a:t>Par dārzeņiem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2,11</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2,13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2,16</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2,19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2,29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3123873388"/>
                  </a:ext>
                </a:extLst>
              </a:tr>
              <a:tr h="306217">
                <a:tc>
                  <a:txBody>
                    <a:bodyPr/>
                    <a:lstStyle/>
                    <a:p>
                      <a:pPr>
                        <a:lnSpc>
                          <a:spcPct val="107000"/>
                        </a:lnSpc>
                        <a:spcAft>
                          <a:spcPts val="0"/>
                        </a:spcAft>
                      </a:pPr>
                      <a:r>
                        <a:rPr lang="lv-LV" sz="1400" b="1" cap="none" spc="0">
                          <a:solidFill>
                            <a:schemeClr val="tx1"/>
                          </a:solidFill>
                          <a:effectLst/>
                        </a:rPr>
                        <a:t>11.</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0"/>
                        </a:spcAft>
                      </a:pPr>
                      <a:r>
                        <a:rPr lang="lv-LV" sz="1600" cap="none" spc="0">
                          <a:solidFill>
                            <a:schemeClr val="tx1"/>
                          </a:solidFill>
                          <a:effectLst/>
                        </a:rPr>
                        <a:t>Par vasaras rapsi</a:t>
                      </a:r>
                      <a:endParaRPr lang="lv-LV" sz="16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0,77</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0,78</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0,79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0,80</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0,84</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2708098824"/>
                  </a:ext>
                </a:extLst>
              </a:tr>
              <a:tr h="306217">
                <a:tc>
                  <a:txBody>
                    <a:bodyPr/>
                    <a:lstStyle/>
                    <a:p>
                      <a:pPr>
                        <a:lnSpc>
                          <a:spcPct val="107000"/>
                        </a:lnSpc>
                        <a:spcAft>
                          <a:spcPts val="0"/>
                        </a:spcAft>
                      </a:pPr>
                      <a:r>
                        <a:rPr lang="lv-LV" sz="1400" b="1" cap="none" spc="0">
                          <a:solidFill>
                            <a:schemeClr val="tx1"/>
                          </a:solidFill>
                          <a:effectLst/>
                        </a:rPr>
                        <a:t>12.</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nSpc>
                          <a:spcPct val="107000"/>
                        </a:lnSpc>
                        <a:spcAft>
                          <a:spcPts val="0"/>
                        </a:spcAft>
                      </a:pPr>
                      <a:r>
                        <a:rPr lang="lv-LV" sz="1600" cap="none" spc="0" dirty="0">
                          <a:solidFill>
                            <a:schemeClr val="tx1"/>
                          </a:solidFill>
                          <a:effectLst/>
                        </a:rPr>
                        <a:t>Par miežiem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3,24</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3,28</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3,33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3,37</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3,53</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F2F2F2">
                        <a:alpha val="45098"/>
                      </a:srgbClr>
                    </a:solidFill>
                  </a:tcPr>
                </a:tc>
                <a:extLst>
                  <a:ext uri="{0D108BD9-81ED-4DB2-BD59-A6C34878D82A}">
                    <a16:rowId xmlns:a16="http://schemas.microsoft.com/office/drawing/2014/main" val="665426450"/>
                  </a:ext>
                </a:extLst>
              </a:tr>
              <a:tr h="306217">
                <a:tc>
                  <a:txBody>
                    <a:bodyPr/>
                    <a:lstStyle/>
                    <a:p>
                      <a:pPr>
                        <a:lnSpc>
                          <a:spcPct val="107000"/>
                        </a:lnSpc>
                        <a:spcAft>
                          <a:spcPts val="0"/>
                        </a:spcAft>
                      </a:pPr>
                      <a:r>
                        <a:rPr lang="lv-LV" sz="1400" b="1" cap="none" spc="0">
                          <a:solidFill>
                            <a:schemeClr val="tx1"/>
                          </a:solidFill>
                          <a:effectLst/>
                        </a:rPr>
                        <a:t>13.</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nSpc>
                          <a:spcPct val="107000"/>
                        </a:lnSpc>
                        <a:spcAft>
                          <a:spcPts val="0"/>
                        </a:spcAft>
                      </a:pPr>
                      <a:r>
                        <a:rPr lang="lv-LV" sz="1600" cap="none" spc="0" dirty="0">
                          <a:solidFill>
                            <a:schemeClr val="tx1"/>
                          </a:solidFill>
                          <a:effectLst/>
                        </a:rPr>
                        <a:t>Par proteīnaugiem</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6,68</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6,75</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6,85</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6,95</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tc>
                  <a:txBody>
                    <a:bodyPr/>
                    <a:lstStyle/>
                    <a:p>
                      <a:pPr algn="ctr">
                        <a:lnSpc>
                          <a:spcPct val="107000"/>
                        </a:lnSpc>
                        <a:spcAft>
                          <a:spcPts val="0"/>
                        </a:spcAft>
                      </a:pPr>
                      <a:r>
                        <a:rPr lang="lv-LV" sz="1400" cap="none" spc="0">
                          <a:solidFill>
                            <a:schemeClr val="tx1"/>
                          </a:solidFill>
                          <a:effectLst/>
                        </a:rPr>
                        <a:t>7,27</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BFBFBF">
                        <a:alpha val="34902"/>
                      </a:srgbClr>
                    </a:solidFill>
                  </a:tcPr>
                </a:tc>
                <a:extLst>
                  <a:ext uri="{0D108BD9-81ED-4DB2-BD59-A6C34878D82A}">
                    <a16:rowId xmlns:a16="http://schemas.microsoft.com/office/drawing/2014/main" val="2853698287"/>
                  </a:ext>
                </a:extLst>
              </a:tr>
              <a:tr h="306217">
                <a:tc>
                  <a:txBody>
                    <a:bodyPr/>
                    <a:lstStyle/>
                    <a:p>
                      <a:pPr>
                        <a:lnSpc>
                          <a:spcPct val="107000"/>
                        </a:lnSpc>
                        <a:spcAft>
                          <a:spcPts val="0"/>
                        </a:spcAft>
                      </a:pPr>
                      <a:r>
                        <a:rPr lang="lv-LV" sz="1400" b="1" cap="none" spc="0">
                          <a:solidFill>
                            <a:schemeClr val="tx1"/>
                          </a:solidFill>
                          <a:effectLst/>
                        </a:rPr>
                        <a:t>14.</a:t>
                      </a:r>
                      <a:endParaRPr lang="lv-LV" sz="1400" b="1"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nSpc>
                          <a:spcPct val="107000"/>
                        </a:lnSpc>
                        <a:spcAft>
                          <a:spcPts val="0"/>
                        </a:spcAft>
                      </a:pPr>
                      <a:r>
                        <a:rPr lang="lv-LV" sz="1600" cap="none" spc="0" dirty="0">
                          <a:solidFill>
                            <a:schemeClr val="tx1"/>
                          </a:solidFill>
                          <a:effectLst/>
                        </a:rPr>
                        <a:t>Par rudzu </a:t>
                      </a:r>
                      <a:r>
                        <a:rPr lang="lv-LV" sz="1600" cap="none" spc="0" dirty="0" err="1">
                          <a:solidFill>
                            <a:schemeClr val="tx1"/>
                          </a:solidFill>
                          <a:effectLst/>
                        </a:rPr>
                        <a:t>populācijšķirnēm</a:t>
                      </a:r>
                      <a:r>
                        <a:rPr lang="lv-LV" sz="1600" cap="none" spc="0" dirty="0">
                          <a:solidFill>
                            <a:schemeClr val="tx1"/>
                          </a:solidFill>
                          <a:effectLst/>
                        </a:rPr>
                        <a:t> (t.sk. Kaupo)</a:t>
                      </a:r>
                      <a:endParaRPr lang="lv-LV" sz="16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0,19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0,19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0,19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gn="ctr">
                        <a:lnSpc>
                          <a:spcPct val="107000"/>
                        </a:lnSpc>
                        <a:spcAft>
                          <a:spcPts val="0"/>
                        </a:spcAft>
                      </a:pPr>
                      <a:r>
                        <a:rPr lang="lv-LV" sz="1400" cap="none" spc="0">
                          <a:solidFill>
                            <a:schemeClr val="tx1"/>
                          </a:solidFill>
                          <a:effectLst/>
                        </a:rPr>
                        <a:t>0,19</a:t>
                      </a:r>
                      <a:endParaRPr lang="lv-LV" sz="1400" cap="none" spc="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tc>
                  <a:txBody>
                    <a:bodyPr/>
                    <a:lstStyle/>
                    <a:p>
                      <a:pPr algn="ctr">
                        <a:lnSpc>
                          <a:spcPct val="107000"/>
                        </a:lnSpc>
                        <a:spcAft>
                          <a:spcPts val="0"/>
                        </a:spcAft>
                      </a:pPr>
                      <a:r>
                        <a:rPr lang="lv-LV" sz="1400" cap="none" spc="0" dirty="0">
                          <a:solidFill>
                            <a:schemeClr val="tx1"/>
                          </a:solidFill>
                          <a:effectLst/>
                        </a:rPr>
                        <a:t>0,19</a:t>
                      </a:r>
                      <a:endParaRPr lang="lv-LV" sz="1400" cap="none" spc="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8701" marR="48701" marT="70264" marB="0" anchor="ctr">
                    <a:lnL w="12700" cmpd="sng">
                      <a:noFill/>
                      <a:prstDash val="solid"/>
                    </a:lnL>
                    <a:lnR w="12700" cmpd="sng">
                      <a:noFill/>
                      <a:prstDash val="solid"/>
                    </a:lnR>
                    <a:lnT w="12700" cmpd="sng">
                      <a:noFill/>
                      <a:prstDash val="solid"/>
                    </a:lnT>
                    <a:lnB w="12700" cmpd="sng">
                      <a:noFill/>
                      <a:prstDash val="solid"/>
                    </a:lnB>
                    <a:solidFill>
                      <a:srgbClr val="F2F2F2">
                        <a:alpha val="45098"/>
                      </a:srgbClr>
                    </a:solidFill>
                  </a:tcPr>
                </a:tc>
                <a:extLst>
                  <a:ext uri="{0D108BD9-81ED-4DB2-BD59-A6C34878D82A}">
                    <a16:rowId xmlns:a16="http://schemas.microsoft.com/office/drawing/2014/main" val="137427583"/>
                  </a:ext>
                </a:extLst>
              </a:tr>
            </a:tbl>
          </a:graphicData>
        </a:graphic>
      </p:graphicFrame>
    </p:spTree>
    <p:extLst>
      <p:ext uri="{BB962C8B-B14F-4D97-AF65-F5344CB8AC3E}">
        <p14:creationId xmlns:p14="http://schemas.microsoft.com/office/powerpoint/2010/main" val="2966056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ttēls 1">
            <a:extLst>
              <a:ext uri="{FF2B5EF4-FFF2-40B4-BE49-F238E27FC236}">
                <a16:creationId xmlns:a16="http://schemas.microsoft.com/office/drawing/2014/main" id="{2CC2CC92-956C-41BA-8B70-6E6A4A5CA0EA}"/>
              </a:ext>
            </a:extLst>
          </p:cNvPr>
          <p:cNvPicPr>
            <a:picLocks noChangeAspect="1"/>
          </p:cNvPicPr>
          <p:nvPr/>
        </p:nvPicPr>
        <p:blipFill>
          <a:blip r:embed="rId2"/>
          <a:stretch>
            <a:fillRect/>
          </a:stretch>
        </p:blipFill>
        <p:spPr>
          <a:xfrm>
            <a:off x="1646817" y="0"/>
            <a:ext cx="770458" cy="846128"/>
          </a:xfrm>
          <a:prstGeom prst="rect">
            <a:avLst/>
          </a:prstGeom>
        </p:spPr>
      </p:pic>
      <p:sp>
        <p:nvSpPr>
          <p:cNvPr id="5" name="Rectangle 4">
            <a:extLst>
              <a:ext uri="{FF2B5EF4-FFF2-40B4-BE49-F238E27FC236}">
                <a16:creationId xmlns:a16="http://schemas.microsoft.com/office/drawing/2014/main" id="{6D5A5D62-5624-4BD2-A796-2AAA312CCA74}"/>
              </a:ext>
            </a:extLst>
          </p:cNvPr>
          <p:cNvSpPr/>
          <p:nvPr/>
        </p:nvSpPr>
        <p:spPr>
          <a:xfrm>
            <a:off x="2417276" y="-225"/>
            <a:ext cx="5787562" cy="830997"/>
          </a:xfrm>
          <a:prstGeom prst="rect">
            <a:avLst/>
          </a:prstGeom>
        </p:spPr>
        <p:txBody>
          <a:bodyPr wrap="square">
            <a:spAutoFit/>
          </a:bodyPr>
          <a:lstStyle/>
          <a:p>
            <a:r>
              <a:rPr lang="lv-LV" sz="2400" b="1" dirty="0">
                <a:latin typeface="+mj-lt"/>
                <a:ea typeface="Times New Roman" panose="02020603050405020304" pitchFamily="18" charset="0"/>
              </a:rPr>
              <a:t>NODROŠINĀT TAISNĪGUS IENĀKUMUS </a:t>
            </a:r>
          </a:p>
          <a:p>
            <a:r>
              <a:rPr lang="lv-LV" sz="2400" b="1" dirty="0">
                <a:latin typeface="+mj-lt"/>
                <a:ea typeface="Times New Roman" panose="02020603050405020304" pitchFamily="18" charset="0"/>
              </a:rPr>
              <a:t>LAUKSAIMNIEKIEM (3)</a:t>
            </a:r>
            <a:endParaRPr lang="lv-LV" sz="2400" dirty="0">
              <a:latin typeface="+mj-lt"/>
            </a:endParaRPr>
          </a:p>
        </p:txBody>
      </p:sp>
      <p:sp>
        <p:nvSpPr>
          <p:cNvPr id="6" name="Rectangle 5">
            <a:extLst>
              <a:ext uri="{FF2B5EF4-FFF2-40B4-BE49-F238E27FC236}">
                <a16:creationId xmlns:a16="http://schemas.microsoft.com/office/drawing/2014/main" id="{F079D8BD-7D93-4815-9B6A-299CAE6FEDF6}"/>
              </a:ext>
            </a:extLst>
          </p:cNvPr>
          <p:cNvSpPr/>
          <p:nvPr/>
        </p:nvSpPr>
        <p:spPr>
          <a:xfrm>
            <a:off x="1846905" y="1050202"/>
            <a:ext cx="7205267" cy="1150092"/>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b="1" dirty="0">
                <a:latin typeface="Segoe UI Light" panose="020B0502040204020203" pitchFamily="34" charset="0"/>
                <a:cs typeface="Segoe UI Light" panose="020B0502040204020203" pitchFamily="34" charset="0"/>
              </a:rPr>
              <a:t>EK REKOMENDĀCIJA</a:t>
            </a:r>
            <a:r>
              <a:rPr lang="lv-LV" sz="1600" dirty="0">
                <a:latin typeface="Segoe UI Light" panose="020B0502040204020203" pitchFamily="34" charset="0"/>
                <a:cs typeface="Segoe UI Light" panose="020B0502040204020203" pitchFamily="34" charset="0"/>
              </a:rPr>
              <a:t>: </a:t>
            </a:r>
            <a:r>
              <a:rPr lang="lv-LV" sz="1600" b="1" dirty="0">
                <a:latin typeface="Segoe UI Light" panose="020B0502040204020203" pitchFamily="34" charset="0"/>
                <a:cs typeface="Segoe UI Light" panose="020B0502040204020203" pitchFamily="34" charset="0"/>
              </a:rPr>
              <a:t>uzlabot lauksaimnieku noturību pret riskiem</a:t>
            </a:r>
            <a:r>
              <a:rPr lang="lv-LV" sz="1600" dirty="0">
                <a:latin typeface="Segoe UI Light" panose="020B0502040204020203" pitchFamily="34" charset="0"/>
                <a:cs typeface="Segoe UI Light" panose="020B0502040204020203" pitchFamily="34" charset="0"/>
              </a:rPr>
              <a:t>, jo īpaši tiem, kas saistīti ar tirgus traucējumiem, klimata pārmaiņām un augu un dzīvnieku veselību, un tālab atbalstīt risku pārvaldības shēmas izstrādi un ieviešanu</a:t>
            </a:r>
            <a:endParaRPr lang="lv-LV" sz="1400" dirty="0">
              <a:latin typeface="Segoe UI Light" panose="020B0502040204020203" pitchFamily="34" charset="0"/>
              <a:cs typeface="Segoe UI Light" panose="020B0502040204020203" pitchFamily="34" charset="0"/>
            </a:endParaRPr>
          </a:p>
        </p:txBody>
      </p:sp>
      <p:sp>
        <p:nvSpPr>
          <p:cNvPr id="7" name="Rectangle 6">
            <a:extLst>
              <a:ext uri="{FF2B5EF4-FFF2-40B4-BE49-F238E27FC236}">
                <a16:creationId xmlns:a16="http://schemas.microsoft.com/office/drawing/2014/main" id="{3A90A009-803E-4E2A-B915-830C3D18C5D9}"/>
              </a:ext>
            </a:extLst>
          </p:cNvPr>
          <p:cNvSpPr/>
          <p:nvPr/>
        </p:nvSpPr>
        <p:spPr>
          <a:xfrm>
            <a:off x="144853" y="3512745"/>
            <a:ext cx="8863343" cy="318537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lv-LV" sz="1600" b="1" dirty="0">
              <a:latin typeface="Segoe UI Light" panose="020B0502040204020203" pitchFamily="34" charset="0"/>
              <a:cs typeface="Segoe UI Light" panose="020B0502040204020203" pitchFamily="34" charset="0"/>
            </a:endParaRPr>
          </a:p>
          <a:p>
            <a:pPr algn="just"/>
            <a:r>
              <a:rPr lang="lv-LV" b="1" dirty="0">
                <a:latin typeface="Segoe UI Light" panose="020B0502040204020203" pitchFamily="34" charset="0"/>
                <a:cs typeface="Segoe UI Light" panose="020B0502040204020203" pitchFamily="34" charset="0"/>
              </a:rPr>
              <a:t>KLP stratēģiskais plāns</a:t>
            </a:r>
            <a:r>
              <a:rPr lang="lv-LV" sz="1600" dirty="0">
                <a:latin typeface="Segoe UI Light" panose="020B0502040204020203" pitchFamily="34" charset="0"/>
                <a:cs typeface="Segoe UI Light" panose="020B0502040204020203" pitchFamily="34" charset="0"/>
              </a:rPr>
              <a:t>:</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Risku pārvaldības nolūkā, atbalstu paredzēt sekojošā veidā:</a:t>
            </a:r>
          </a:p>
          <a:p>
            <a:pPr marL="742950" lvl="4"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Apmācību un konsultāciju formā;</a:t>
            </a:r>
          </a:p>
          <a:p>
            <a:pPr marL="742950" lvl="4"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Preventīvām investīcijām, lai mazinātu risku iestāšanās iespējamību vai kaitējuma apmēru;</a:t>
            </a:r>
          </a:p>
          <a:p>
            <a:pPr marL="742950" lvl="4" indent="-285750" algn="just">
              <a:spcAft>
                <a:spcPts val="600"/>
              </a:spcAft>
              <a:buFont typeface="Courier New" panose="02070309020205020404" pitchFamily="49" charset="0"/>
              <a:buChar char="o"/>
            </a:pPr>
            <a:r>
              <a:rPr lang="lv-LV" dirty="0">
                <a:latin typeface="Segoe UI Light" panose="020B0502040204020203" pitchFamily="34" charset="0"/>
                <a:cs typeface="Segoe UI Light" panose="020B0502040204020203" pitchFamily="34" charset="0"/>
              </a:rPr>
              <a:t>Apdrošināšanas prēmiju daļējai kompensēšanai ar maksimālo atbalsta intensitāti 50% apmērā;</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Atbalstu risku pārvaldības un krīžu novēršanas mērķiem paredzēt arī RO CS (citos sektoros) un RO AD (augļiem/dārzeņiem); </a:t>
            </a:r>
          </a:p>
          <a:p>
            <a:pPr marL="285750" lvl="2" indent="-285750" algn="just">
              <a:spcAft>
                <a:spcPts val="600"/>
              </a:spcAft>
              <a:buFont typeface="Wingdings" panose="05000000000000000000" pitchFamily="2" charset="2"/>
              <a:buChar char="ü"/>
            </a:pPr>
            <a:r>
              <a:rPr lang="lv-LV" dirty="0">
                <a:latin typeface="Segoe UI Light" panose="020B0502040204020203" pitchFamily="34" charset="0"/>
                <a:cs typeface="Segoe UI Light" panose="020B0502040204020203" pitchFamily="34" charset="0"/>
              </a:rPr>
              <a:t>Neparedzēt citus atbalsta mehānismus ienākumu svārstību stabilizēšanai. </a:t>
            </a:r>
          </a:p>
          <a:p>
            <a:pPr algn="ctr"/>
            <a:endParaRPr lang="lv-LV" dirty="0"/>
          </a:p>
        </p:txBody>
      </p:sp>
      <p:sp>
        <p:nvSpPr>
          <p:cNvPr id="8" name="Rectangle 7">
            <a:extLst>
              <a:ext uri="{FF2B5EF4-FFF2-40B4-BE49-F238E27FC236}">
                <a16:creationId xmlns:a16="http://schemas.microsoft.com/office/drawing/2014/main" id="{8AA98748-7C27-4511-BC7A-028B403B23F3}"/>
              </a:ext>
            </a:extLst>
          </p:cNvPr>
          <p:cNvSpPr/>
          <p:nvPr/>
        </p:nvSpPr>
        <p:spPr>
          <a:xfrm>
            <a:off x="198028" y="2282177"/>
            <a:ext cx="8747942" cy="830997"/>
          </a:xfrm>
          <a:prstGeom prst="rect">
            <a:avLst/>
          </a:prstGeom>
          <a:ln>
            <a:solidFill>
              <a:srgbClr val="002060"/>
            </a:solidFill>
            <a:prstDash val="lgDash"/>
          </a:ln>
        </p:spPr>
        <p:txBody>
          <a:bodyPr wrap="square">
            <a:spAutoFit/>
          </a:bodyPr>
          <a:lstStyle/>
          <a:p>
            <a:pPr algn="just"/>
            <a:r>
              <a:rPr lang="lv-LV" sz="16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Ienākumi ir nestabili dēļ straujām cenu svārstībām un tirgus nestabilitātes;</a:t>
            </a:r>
          </a:p>
          <a:p>
            <a:pPr marL="285750" indent="-285750" algn="just">
              <a:buFont typeface="Arial" panose="020B0604020202020204" pitchFamily="34" charset="0"/>
              <a:buChar char="•"/>
            </a:pPr>
            <a:r>
              <a:rPr lang="lv-LV" sz="1600" dirty="0">
                <a:latin typeface="Segoe UI Light" panose="020B0502040204020203" pitchFamily="34" charset="0"/>
                <a:cs typeface="Segoe UI Light" panose="020B0502040204020203" pitchFamily="34" charset="0"/>
              </a:rPr>
              <a:t>Vāja izpratne par jaunākajām tirgus pieprasījuma tendencēm pasaulē.</a:t>
            </a:r>
            <a:endParaRPr lang="lv-LV" sz="1600" dirty="0">
              <a:highlight>
                <a:srgbClr val="00FFFF"/>
              </a:highlight>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892143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ttēls 2">
            <a:extLst>
              <a:ext uri="{FF2B5EF4-FFF2-40B4-BE49-F238E27FC236}">
                <a16:creationId xmlns:a16="http://schemas.microsoft.com/office/drawing/2014/main" id="{23E5013C-9E09-4EF1-96B6-3F529FCBACB9}"/>
              </a:ext>
            </a:extLst>
          </p:cNvPr>
          <p:cNvPicPr>
            <a:picLocks noChangeAspect="1"/>
          </p:cNvPicPr>
          <p:nvPr/>
        </p:nvPicPr>
        <p:blipFill>
          <a:blip r:embed="rId2"/>
          <a:stretch>
            <a:fillRect/>
          </a:stretch>
        </p:blipFill>
        <p:spPr>
          <a:xfrm>
            <a:off x="1838525" y="0"/>
            <a:ext cx="648643" cy="726004"/>
          </a:xfrm>
          <a:prstGeom prst="rect">
            <a:avLst/>
          </a:prstGeom>
        </p:spPr>
      </p:pic>
      <p:sp>
        <p:nvSpPr>
          <p:cNvPr id="5" name="Rectangle 4">
            <a:extLst>
              <a:ext uri="{FF2B5EF4-FFF2-40B4-BE49-F238E27FC236}">
                <a16:creationId xmlns:a16="http://schemas.microsoft.com/office/drawing/2014/main" id="{B7A4F3AA-141C-4627-9FA5-64E3F56CC4CC}"/>
              </a:ext>
            </a:extLst>
          </p:cNvPr>
          <p:cNvSpPr/>
          <p:nvPr/>
        </p:nvSpPr>
        <p:spPr>
          <a:xfrm>
            <a:off x="2620678" y="0"/>
            <a:ext cx="6452984" cy="707886"/>
          </a:xfrm>
          <a:prstGeom prst="rect">
            <a:avLst/>
          </a:prstGeom>
        </p:spPr>
        <p:txBody>
          <a:bodyPr wrap="square">
            <a:spAutoFit/>
          </a:bodyPr>
          <a:lstStyle/>
          <a:p>
            <a:r>
              <a:rPr lang="lv-LV" sz="2000" b="1" dirty="0">
                <a:latin typeface="Segoe UI Light" panose="020B0502040204020203" pitchFamily="34" charset="0"/>
                <a:cs typeface="Segoe UI Light" panose="020B0502040204020203" pitchFamily="34" charset="0"/>
              </a:rPr>
              <a:t>PALIELINĀT LAUKSAIMNIECĪBAS NOZARES KONKURĒTSPĒJU</a:t>
            </a:r>
          </a:p>
        </p:txBody>
      </p:sp>
      <p:sp>
        <p:nvSpPr>
          <p:cNvPr id="7" name="Rectangle 6">
            <a:extLst>
              <a:ext uri="{FF2B5EF4-FFF2-40B4-BE49-F238E27FC236}">
                <a16:creationId xmlns:a16="http://schemas.microsoft.com/office/drawing/2014/main" id="{85FA36A2-729B-4797-B8C8-16E02A9795EF}"/>
              </a:ext>
            </a:extLst>
          </p:cNvPr>
          <p:cNvSpPr/>
          <p:nvPr/>
        </p:nvSpPr>
        <p:spPr>
          <a:xfrm>
            <a:off x="1819747" y="693056"/>
            <a:ext cx="7253915" cy="1009316"/>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b="1" dirty="0">
                <a:latin typeface="Segoe UI Light" panose="020B0502040204020203" pitchFamily="34" charset="0"/>
                <a:cs typeface="Segoe UI Light" panose="020B0502040204020203" pitchFamily="34" charset="0"/>
              </a:rPr>
              <a:t>EK REKOMENDĀCIJA</a:t>
            </a:r>
            <a:r>
              <a:rPr lang="lv-LV" dirty="0">
                <a:latin typeface="Segoe UI Light" panose="020B0502040204020203" pitchFamily="34" charset="0"/>
                <a:cs typeface="Segoe UI Light" panose="020B0502040204020203" pitchFamily="34" charset="0"/>
              </a:rPr>
              <a:t>: </a:t>
            </a:r>
            <a:r>
              <a:rPr lang="lv-LV" sz="1600" dirty="0">
                <a:latin typeface="+mj-lt"/>
              </a:rPr>
              <a:t>Saistītajam atbalstam vajadzētu būt mērķtiecīgāk vērstam uz </a:t>
            </a:r>
            <a:r>
              <a:rPr lang="lv-LV" sz="1600" b="1" dirty="0">
                <a:latin typeface="+mj-lt"/>
              </a:rPr>
              <a:t>investīcijām, kam ir vislielākās iespējas panākt faktisku ražīguma pieaugumu</a:t>
            </a:r>
            <a:r>
              <a:rPr lang="lv-LV" sz="1600" dirty="0">
                <a:latin typeface="+mj-lt"/>
              </a:rPr>
              <a:t>. Ir svarīgi </a:t>
            </a:r>
            <a:r>
              <a:rPr lang="lv-LV" sz="1600" b="1" dirty="0">
                <a:latin typeface="+mj-lt"/>
              </a:rPr>
              <a:t>atbalstīt investīcijas, kas vērstas uz jaunām tehnoloģijām, kā arī zaļo un digitālo pārkārtošanos</a:t>
            </a:r>
            <a:r>
              <a:rPr lang="lv-LV" sz="1600" dirty="0">
                <a:latin typeface="+mj-lt"/>
              </a:rPr>
              <a:t>, un šajā nolūkā nodrošināt arī </a:t>
            </a:r>
            <a:r>
              <a:rPr lang="lv-LV" sz="1600" b="1" dirty="0">
                <a:latin typeface="+mj-lt"/>
              </a:rPr>
              <a:t>piekļuvi finanšu instrumentiem</a:t>
            </a:r>
            <a:endParaRPr lang="lv-LV" sz="1600" b="1" dirty="0">
              <a:latin typeface="+mj-lt"/>
              <a:cs typeface="Segoe UI Light" panose="020B0502040204020203" pitchFamily="34" charset="0"/>
            </a:endParaRPr>
          </a:p>
        </p:txBody>
      </p:sp>
      <p:sp>
        <p:nvSpPr>
          <p:cNvPr id="8" name="Rectangle 7">
            <a:extLst>
              <a:ext uri="{FF2B5EF4-FFF2-40B4-BE49-F238E27FC236}">
                <a16:creationId xmlns:a16="http://schemas.microsoft.com/office/drawing/2014/main" id="{5142704F-C0E1-4F66-8D58-1ED96E1D1230}"/>
              </a:ext>
            </a:extLst>
          </p:cNvPr>
          <p:cNvSpPr/>
          <p:nvPr/>
        </p:nvSpPr>
        <p:spPr>
          <a:xfrm>
            <a:off x="195555" y="1753774"/>
            <a:ext cx="8765285" cy="954107"/>
          </a:xfrm>
          <a:prstGeom prst="rect">
            <a:avLst/>
          </a:prstGeom>
          <a:ln>
            <a:solidFill>
              <a:srgbClr val="002060"/>
            </a:solidFill>
            <a:prstDash val="lgDash"/>
          </a:ln>
        </p:spPr>
        <p:txBody>
          <a:bodyPr wrap="square" numCol="2">
            <a:spAutoFit/>
          </a:bodyPr>
          <a:lstStyle/>
          <a:p>
            <a:pPr algn="just"/>
            <a:r>
              <a:rPr lang="lv-LV" sz="14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Produktivitāte paaugstinās, taču joprojām zema;</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Ir zema atbalsta atdeve;</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Lielākā daļa saimniecību ir pašpatēriņa;</a:t>
            </a:r>
          </a:p>
        </p:txBody>
      </p:sp>
      <p:sp>
        <p:nvSpPr>
          <p:cNvPr id="11" name="Rectangle 10">
            <a:extLst>
              <a:ext uri="{FF2B5EF4-FFF2-40B4-BE49-F238E27FC236}">
                <a16:creationId xmlns:a16="http://schemas.microsoft.com/office/drawing/2014/main" id="{9AEA418F-F87F-42AD-92CC-6A542FE74F40}"/>
              </a:ext>
            </a:extLst>
          </p:cNvPr>
          <p:cNvSpPr/>
          <p:nvPr/>
        </p:nvSpPr>
        <p:spPr>
          <a:xfrm>
            <a:off x="195555" y="2759283"/>
            <a:ext cx="8765285" cy="392193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lv-LV" b="1" dirty="0">
                <a:latin typeface="Segoe UI Light" panose="020B0502040204020203" pitchFamily="34" charset="0"/>
                <a:cs typeface="Segoe UI Light" panose="020B0502040204020203" pitchFamily="34" charset="0"/>
              </a:rPr>
              <a:t>KLP stratēģiskais plāns</a:t>
            </a:r>
            <a:r>
              <a:rPr lang="lv-LV" sz="1600" dirty="0">
                <a:latin typeface="Segoe UI Light" panose="020B0502040204020203" pitchFamily="34" charset="0"/>
                <a:cs typeface="Segoe UI Light" panose="020B0502040204020203" pitchFamily="34" charset="0"/>
              </a:rPr>
              <a:t>:</a:t>
            </a:r>
          </a:p>
          <a:p>
            <a:pPr marL="285750" indent="-285750" algn="just">
              <a:buFont typeface="Wingdings" panose="05000000000000000000" pitchFamily="2" charset="2"/>
              <a:buChar char="ü"/>
            </a:pPr>
            <a:r>
              <a:rPr lang="lv-LV" sz="1600" dirty="0">
                <a:latin typeface="+mj-lt"/>
              </a:rPr>
              <a:t>Atbalstīt ieguldījumus saimniecību attīstībai, t.sk. finanšu instrumentu veidā, paredzot kombinēto finanšu instrumentu;</a:t>
            </a:r>
          </a:p>
          <a:p>
            <a:pPr marL="285750" indent="-285750" algn="just">
              <a:buFont typeface="Wingdings" panose="05000000000000000000" pitchFamily="2" charset="2"/>
              <a:buChar char="ü"/>
            </a:pPr>
            <a:r>
              <a:rPr lang="lv-LV" sz="1600" dirty="0">
                <a:latin typeface="+mj-lt"/>
              </a:rPr>
              <a:t>Noteikt investīciju atbalsta sadalījumu dažāda lieluma saimniecību grupām.  Noteikt obligātu ieguldījumu zaļajās investīcijās vides un klimata mērķu īstenošanai;</a:t>
            </a:r>
          </a:p>
          <a:p>
            <a:pPr marL="285750" indent="-285750" algn="just">
              <a:buFont typeface="Wingdings" panose="05000000000000000000" pitchFamily="2" charset="2"/>
              <a:buChar char="ü"/>
            </a:pPr>
            <a:r>
              <a:rPr lang="lv-LV" sz="1600" dirty="0">
                <a:latin typeface="+mj-lt"/>
              </a:rPr>
              <a:t>Paredzēt vienreizēju maksājumu mazo saimniecību attīstībai;</a:t>
            </a:r>
          </a:p>
          <a:p>
            <a:pPr marL="285750" indent="-285750" algn="just">
              <a:buFont typeface="Wingdings" panose="05000000000000000000" pitchFamily="2" charset="2"/>
              <a:buChar char="ü"/>
            </a:pPr>
            <a:r>
              <a:rPr lang="lv-LV" sz="1600" dirty="0">
                <a:latin typeface="+mj-lt"/>
              </a:rPr>
              <a:t>Atbalsts ieguldījumiem meliorāciju sistēmu uzlabošanā prioritāte valsts nozīmes meliorācijas sistēmām, un valsts un pašvaldību koplietošanas sistēmām;</a:t>
            </a:r>
          </a:p>
          <a:p>
            <a:pPr marL="285750" indent="-285750" algn="just">
              <a:buFont typeface="Wingdings" panose="05000000000000000000" pitchFamily="2" charset="2"/>
              <a:buChar char="ü"/>
            </a:pPr>
            <a:r>
              <a:rPr lang="lv-LV" sz="1600" dirty="0">
                <a:latin typeface="+mj-lt"/>
              </a:rPr>
              <a:t>Atbalstu ieguldījumiem pārstrādē saistīt ar vietējās izejvielas nosacījumu līdzšinējā apmērā;</a:t>
            </a:r>
          </a:p>
          <a:p>
            <a:pPr marL="285750" indent="-285750" algn="just">
              <a:buFont typeface="Wingdings" panose="05000000000000000000" pitchFamily="2" charset="2"/>
              <a:buChar char="ü"/>
            </a:pPr>
            <a:r>
              <a:rPr lang="lv-LV" sz="1600" dirty="0">
                <a:latin typeface="+mj-lt"/>
              </a:rPr>
              <a:t>Turpināt atbalstu biškopības produktu sektoram, tā uzlabojot biškopības produktu ražošanas un tirdzniecības vispārējos nosacījumus un stiprināt konkurētspēju. </a:t>
            </a:r>
          </a:p>
          <a:p>
            <a:pPr marL="285750" indent="-285750" algn="just">
              <a:spcAft>
                <a:spcPts val="600"/>
              </a:spcAft>
              <a:buFont typeface="Wingdings" panose="05000000000000000000" pitchFamily="2" charset="2"/>
              <a:buChar char="ü"/>
            </a:pPr>
            <a:r>
              <a:rPr lang="lv-LV" sz="1600" dirty="0">
                <a:latin typeface="+mj-lt"/>
              </a:rPr>
              <a:t>Ieviest saistīto ienākuma atbalstu 14 nozarēs un paredzēt tam finansējumu maksimālajā 13% + 2% (proteīnaugiem) apmērā no tiešo maksājumu kopējā finansējuma. Saistītā ienākuma atbalsta finansējuma sadalījumu nozarēm veikt, ņemot vērā pārejas periodā piemēroto sadalījuma/proporcionalitātes principu.</a:t>
            </a:r>
          </a:p>
        </p:txBody>
      </p:sp>
      <p:sp>
        <p:nvSpPr>
          <p:cNvPr id="2" name="Rectangle 1">
            <a:extLst>
              <a:ext uri="{FF2B5EF4-FFF2-40B4-BE49-F238E27FC236}">
                <a16:creationId xmlns:a16="http://schemas.microsoft.com/office/drawing/2014/main" id="{349A0D64-62F2-427A-8F90-C4A078EE070D}"/>
              </a:ext>
            </a:extLst>
          </p:cNvPr>
          <p:cNvSpPr/>
          <p:nvPr/>
        </p:nvSpPr>
        <p:spPr>
          <a:xfrm>
            <a:off x="4501662" y="2046161"/>
            <a:ext cx="4193845" cy="523220"/>
          </a:xfrm>
          <a:prstGeom prst="rect">
            <a:avLst/>
          </a:prstGeom>
        </p:spPr>
        <p:txBody>
          <a:bodyPr wrap="square">
            <a:spAutoFit/>
          </a:bodyPr>
          <a:lstStyle/>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Izmaksas pieaug straujāk nekā izlaide;</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Eksportā ir liels izejvielu īpatsvars</a:t>
            </a:r>
            <a:endParaRPr lang="lv-LV" sz="1400" b="1"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419352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isnstūris ar noapaļotiem stūriem 3"/>
          <p:cNvSpPr/>
          <p:nvPr/>
        </p:nvSpPr>
        <p:spPr>
          <a:xfrm>
            <a:off x="151396" y="994494"/>
            <a:ext cx="2396653" cy="1075976"/>
          </a:xfrm>
          <a:prstGeom prst="round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714" b="1" dirty="0">
                <a:solidFill>
                  <a:schemeClr val="tx1"/>
                </a:solidFill>
              </a:rPr>
              <a:t>Vienreizējs maksājums par biznesa plāna realizāciju </a:t>
            </a:r>
          </a:p>
        </p:txBody>
      </p:sp>
      <p:cxnSp>
        <p:nvCxnSpPr>
          <p:cNvPr id="8" name="Taisns bultveida savienotājs 7"/>
          <p:cNvCxnSpPr>
            <a:cxnSpLocks/>
          </p:cNvCxnSpPr>
          <p:nvPr/>
        </p:nvCxnSpPr>
        <p:spPr>
          <a:xfrm flipH="1">
            <a:off x="574432" y="2110033"/>
            <a:ext cx="286408" cy="29744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Taisnstūris ar noapaļotiem stūriem 8"/>
          <p:cNvSpPr/>
          <p:nvPr/>
        </p:nvSpPr>
        <p:spPr>
          <a:xfrm>
            <a:off x="14016" y="2436770"/>
            <a:ext cx="1218791" cy="3339806"/>
          </a:xfrm>
          <a:prstGeom prst="roundRect">
            <a:avLst/>
          </a:pr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1429" dirty="0">
                <a:solidFill>
                  <a:schemeClr val="tx1"/>
                </a:solidFill>
              </a:rPr>
              <a:t>Kopējā summa </a:t>
            </a:r>
            <a:br>
              <a:rPr lang="lv-LV" sz="1429" dirty="0">
                <a:solidFill>
                  <a:schemeClr val="tx1"/>
                </a:solidFill>
              </a:rPr>
            </a:br>
            <a:r>
              <a:rPr lang="lv-LV" sz="1429" b="1" dirty="0">
                <a:solidFill>
                  <a:schemeClr val="tx1"/>
                </a:solidFill>
              </a:rPr>
              <a:t>33 </a:t>
            </a:r>
            <a:r>
              <a:rPr lang="lv-LV" sz="1429" b="1" dirty="0" err="1">
                <a:solidFill>
                  <a:schemeClr val="tx1"/>
                </a:solidFill>
              </a:rPr>
              <a:t>milj.EUR</a:t>
            </a:r>
            <a:endParaRPr lang="lv-LV" sz="1429" b="1" dirty="0">
              <a:solidFill>
                <a:schemeClr val="tx1"/>
              </a:solidFill>
            </a:endParaRPr>
          </a:p>
          <a:p>
            <a:pPr algn="ctr"/>
            <a:endParaRPr lang="lv-LV" sz="1429" b="1" dirty="0">
              <a:solidFill>
                <a:schemeClr val="tx1"/>
              </a:solidFill>
            </a:endParaRPr>
          </a:p>
          <a:p>
            <a:pPr algn="ctr"/>
            <a:r>
              <a:rPr lang="lv-LV" sz="1429" b="1" dirty="0">
                <a:solidFill>
                  <a:schemeClr val="tx1"/>
                </a:solidFill>
              </a:rPr>
              <a:t>Atbalsts </a:t>
            </a:r>
          </a:p>
          <a:p>
            <a:pPr algn="ctr"/>
            <a:r>
              <a:rPr lang="lv-LV" sz="1429" b="1" dirty="0">
                <a:solidFill>
                  <a:srgbClr val="FF0000"/>
                </a:solidFill>
              </a:rPr>
              <a:t>15 000 EUR</a:t>
            </a:r>
          </a:p>
          <a:p>
            <a:pPr algn="ctr"/>
            <a:r>
              <a:rPr lang="lv-LV" sz="1429" b="1" i="1" u="sng" dirty="0">
                <a:solidFill>
                  <a:schemeClr val="bg1"/>
                </a:solidFill>
              </a:rPr>
              <a:t>Mazie uzsāk attīstību</a:t>
            </a:r>
          </a:p>
          <a:p>
            <a:pPr algn="ctr"/>
            <a:r>
              <a:rPr lang="lv-LV" sz="1286" b="1" dirty="0">
                <a:solidFill>
                  <a:schemeClr val="tx1"/>
                </a:solidFill>
              </a:rPr>
              <a:t>0 – 15 000 EUR (SI/</a:t>
            </a:r>
            <a:r>
              <a:rPr lang="lv-LV" sz="1286" b="1" dirty="0" err="1">
                <a:solidFill>
                  <a:schemeClr val="tx1"/>
                </a:solidFill>
              </a:rPr>
              <a:t>apgroz</a:t>
            </a:r>
            <a:r>
              <a:rPr lang="lv-LV" sz="1286" b="1" dirty="0">
                <a:solidFill>
                  <a:schemeClr val="tx1"/>
                </a:solidFill>
              </a:rPr>
              <a:t>.)</a:t>
            </a:r>
          </a:p>
          <a:p>
            <a:pPr algn="ctr"/>
            <a:r>
              <a:rPr lang="lv-LV" sz="1286" i="1" dirty="0">
                <a:solidFill>
                  <a:schemeClr val="dk1">
                    <a:hueOff val="0"/>
                    <a:satOff val="0"/>
                    <a:lumOff val="0"/>
                    <a:alphaOff val="0"/>
                  </a:schemeClr>
                </a:solidFill>
              </a:rPr>
              <a:t>Skaits:</a:t>
            </a:r>
          </a:p>
          <a:p>
            <a:pPr algn="ctr"/>
            <a:r>
              <a:rPr lang="lv-LV" sz="1286" i="1" dirty="0">
                <a:solidFill>
                  <a:schemeClr val="dk1">
                    <a:hueOff val="0"/>
                    <a:satOff val="0"/>
                    <a:lumOff val="0"/>
                    <a:alphaOff val="0"/>
                  </a:schemeClr>
                </a:solidFill>
              </a:rPr>
              <a:t>~2 400</a:t>
            </a:r>
          </a:p>
          <a:p>
            <a:pPr algn="ctr"/>
            <a:r>
              <a:rPr lang="lv-LV" sz="1429" b="1" dirty="0">
                <a:solidFill>
                  <a:schemeClr val="tx1"/>
                </a:solidFill>
                <a:highlight>
                  <a:srgbClr val="FFFF00"/>
                </a:highlight>
              </a:rPr>
              <a:t>+</a:t>
            </a:r>
          </a:p>
          <a:p>
            <a:pPr algn="ctr"/>
            <a:endParaRPr lang="lv-LV" sz="1429" b="1" dirty="0">
              <a:solidFill>
                <a:schemeClr val="tx1"/>
              </a:solidFill>
            </a:endParaRPr>
          </a:p>
        </p:txBody>
      </p:sp>
      <p:sp>
        <p:nvSpPr>
          <p:cNvPr id="10" name="Taisnstūris ar noapaļotiem stūriem 9"/>
          <p:cNvSpPr/>
          <p:nvPr/>
        </p:nvSpPr>
        <p:spPr>
          <a:xfrm>
            <a:off x="2638133" y="2450900"/>
            <a:ext cx="1369627" cy="3526809"/>
          </a:xfrm>
          <a:prstGeom prst="round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1429" dirty="0">
                <a:solidFill>
                  <a:schemeClr val="tx1"/>
                </a:solidFill>
              </a:rPr>
              <a:t>Kopējā summa</a:t>
            </a:r>
          </a:p>
          <a:p>
            <a:pPr algn="ctr"/>
            <a:r>
              <a:rPr lang="lv-LV" sz="1429" dirty="0">
                <a:solidFill>
                  <a:schemeClr val="tx1"/>
                </a:solidFill>
              </a:rPr>
              <a:t> </a:t>
            </a:r>
            <a:r>
              <a:rPr lang="lv-LV" sz="1429" b="1" dirty="0">
                <a:solidFill>
                  <a:schemeClr val="tx1"/>
                </a:solidFill>
              </a:rPr>
              <a:t>15 </a:t>
            </a:r>
            <a:r>
              <a:rPr lang="lv-LV" sz="1429" b="1" dirty="0" err="1">
                <a:solidFill>
                  <a:schemeClr val="tx1"/>
                </a:solidFill>
              </a:rPr>
              <a:t>milj.EUR</a:t>
            </a:r>
            <a:r>
              <a:rPr lang="lv-LV" sz="1429" b="1" dirty="0">
                <a:solidFill>
                  <a:schemeClr val="tx1"/>
                </a:solidFill>
              </a:rPr>
              <a:t> </a:t>
            </a:r>
            <a:r>
              <a:rPr lang="lv-LV" sz="1429" b="1" dirty="0">
                <a:effectLst>
                  <a:outerShdw blurRad="38100" dist="38100" dir="2700000" algn="tl">
                    <a:srgbClr val="000000">
                      <a:alpha val="43137"/>
                    </a:srgbClr>
                  </a:outerShdw>
                </a:effectLst>
              </a:rPr>
              <a:t>(pārdale no I pīlāra – 9 </a:t>
            </a:r>
            <a:r>
              <a:rPr lang="lv-LV" sz="1429" b="1" dirty="0" err="1">
                <a:effectLst>
                  <a:outerShdw blurRad="38100" dist="38100" dir="2700000" algn="tl">
                    <a:srgbClr val="000000">
                      <a:alpha val="43137"/>
                    </a:srgbClr>
                  </a:outerShdw>
                </a:effectLst>
              </a:rPr>
              <a:t>milj.EUR</a:t>
            </a:r>
            <a:r>
              <a:rPr lang="lv-LV" sz="1429" b="1" dirty="0">
                <a:effectLst>
                  <a:outerShdw blurRad="38100" dist="38100" dir="2700000" algn="tl">
                    <a:srgbClr val="000000">
                      <a:alpha val="43137"/>
                    </a:srgbClr>
                  </a:outerShdw>
                </a:effectLst>
              </a:rPr>
              <a:t>)</a:t>
            </a:r>
          </a:p>
          <a:p>
            <a:pPr algn="ctr"/>
            <a:r>
              <a:rPr lang="lv-LV" sz="1143" b="1" dirty="0">
                <a:solidFill>
                  <a:schemeClr val="tx1"/>
                </a:solidFill>
              </a:rPr>
              <a:t>Aizdevums līdz </a:t>
            </a:r>
            <a:r>
              <a:rPr lang="lv-LV" sz="1429" b="1" dirty="0">
                <a:solidFill>
                  <a:srgbClr val="FF0000"/>
                </a:solidFill>
              </a:rPr>
              <a:t>100 000 EUR</a:t>
            </a:r>
            <a:r>
              <a:rPr lang="lv-LV" sz="1143" b="1" dirty="0">
                <a:solidFill>
                  <a:schemeClr val="tx1"/>
                </a:solidFill>
              </a:rPr>
              <a:t>, no tā grants </a:t>
            </a:r>
            <a:r>
              <a:rPr lang="lv-LV" sz="1429" b="1" dirty="0">
                <a:solidFill>
                  <a:schemeClr val="tx1"/>
                </a:solidFill>
              </a:rPr>
              <a:t> </a:t>
            </a:r>
            <a:br>
              <a:rPr lang="lv-LV" sz="1429" b="1" dirty="0">
                <a:solidFill>
                  <a:schemeClr val="tx1"/>
                </a:solidFill>
              </a:rPr>
            </a:br>
            <a:r>
              <a:rPr lang="lv-LV" sz="1429" b="1" dirty="0">
                <a:solidFill>
                  <a:srgbClr val="FF0000"/>
                </a:solidFill>
              </a:rPr>
              <a:t>40 000 EUR</a:t>
            </a:r>
          </a:p>
          <a:p>
            <a:pPr algn="ctr"/>
            <a:r>
              <a:rPr lang="lv-LV" sz="1429" b="1" i="1" u="sng" dirty="0">
                <a:solidFill>
                  <a:schemeClr val="bg1"/>
                </a:solidFill>
              </a:rPr>
              <a:t>Mazie/vidējie attīstās</a:t>
            </a:r>
          </a:p>
          <a:p>
            <a:pPr algn="ctr"/>
            <a:r>
              <a:rPr lang="lv-LV" sz="1286" b="1" dirty="0">
                <a:solidFill>
                  <a:schemeClr val="tx1"/>
                </a:solidFill>
              </a:rPr>
              <a:t>līdz 150 000 EUR (SI/</a:t>
            </a:r>
            <a:r>
              <a:rPr lang="lv-LV" sz="1286" b="1" dirty="0" err="1">
                <a:solidFill>
                  <a:schemeClr val="tx1"/>
                </a:solidFill>
              </a:rPr>
              <a:t>agroz</a:t>
            </a:r>
            <a:r>
              <a:rPr lang="lv-LV" sz="1286" b="1" dirty="0">
                <a:solidFill>
                  <a:schemeClr val="tx1"/>
                </a:solidFill>
              </a:rPr>
              <a:t>.)</a:t>
            </a:r>
            <a:endParaRPr lang="lv-LV" sz="1286" b="1" i="1" dirty="0"/>
          </a:p>
          <a:p>
            <a:pPr algn="ctr"/>
            <a:r>
              <a:rPr lang="lv-LV" sz="1286" dirty="0">
                <a:solidFill>
                  <a:schemeClr val="tx1"/>
                </a:solidFill>
              </a:rPr>
              <a:t>Skaits:</a:t>
            </a:r>
            <a:endParaRPr lang="lv-LV" sz="1286" b="1" dirty="0">
              <a:solidFill>
                <a:schemeClr val="tx1"/>
              </a:solidFill>
            </a:endParaRPr>
          </a:p>
          <a:p>
            <a:pPr algn="ctr"/>
            <a:r>
              <a:rPr lang="lv-LV" sz="1286" i="1" dirty="0">
                <a:solidFill>
                  <a:schemeClr val="dk1">
                    <a:hueOff val="0"/>
                    <a:satOff val="0"/>
                    <a:lumOff val="0"/>
                    <a:alphaOff val="0"/>
                  </a:schemeClr>
                </a:solidFill>
              </a:rPr>
              <a:t>~1 500</a:t>
            </a:r>
          </a:p>
          <a:p>
            <a:pPr algn="ctr"/>
            <a:endParaRPr lang="lv-LV" sz="1286" dirty="0"/>
          </a:p>
          <a:p>
            <a:pPr algn="ctr"/>
            <a:br>
              <a:rPr lang="lv-LV" sz="1286" i="1" dirty="0"/>
            </a:br>
            <a:endParaRPr lang="lv-LV" sz="1429" b="1" i="1" dirty="0">
              <a:solidFill>
                <a:schemeClr val="tx1"/>
              </a:solidFill>
            </a:endParaRPr>
          </a:p>
        </p:txBody>
      </p:sp>
      <p:cxnSp>
        <p:nvCxnSpPr>
          <p:cNvPr id="18" name="Taisns bultveida savienotājs 17"/>
          <p:cNvCxnSpPr>
            <a:cxnSpLocks/>
          </p:cNvCxnSpPr>
          <p:nvPr/>
        </p:nvCxnSpPr>
        <p:spPr>
          <a:xfrm>
            <a:off x="2034863" y="2104218"/>
            <a:ext cx="59771" cy="29744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73" name="Taisnstūris ar noapaļotiem stūriem 72"/>
          <p:cNvSpPr/>
          <p:nvPr/>
        </p:nvSpPr>
        <p:spPr>
          <a:xfrm>
            <a:off x="4177962" y="425201"/>
            <a:ext cx="4891096" cy="872292"/>
          </a:xfrm>
          <a:prstGeom prst="round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600" b="1" dirty="0">
                <a:solidFill>
                  <a:schemeClr val="tx1"/>
                </a:solidFill>
              </a:rPr>
              <a:t>Lauku saimniecību attīstība </a:t>
            </a:r>
            <a:r>
              <a:rPr lang="lv-LV" sz="1429" b="1" dirty="0">
                <a:solidFill>
                  <a:srgbClr val="FF0000"/>
                </a:solidFill>
              </a:rPr>
              <a:t>88,6</a:t>
            </a:r>
            <a:r>
              <a:rPr lang="lv-LV" sz="1429" b="1" dirty="0">
                <a:solidFill>
                  <a:schemeClr val="tx1"/>
                </a:solidFill>
              </a:rPr>
              <a:t> </a:t>
            </a:r>
            <a:r>
              <a:rPr lang="lv-LV" sz="1429" b="1" dirty="0" err="1">
                <a:solidFill>
                  <a:schemeClr val="tx1"/>
                </a:solidFill>
              </a:rPr>
              <a:t>milj.EUR</a:t>
            </a:r>
            <a:r>
              <a:rPr lang="lv-LV" sz="1429" b="1" dirty="0">
                <a:solidFill>
                  <a:schemeClr val="tx1"/>
                </a:solidFill>
              </a:rPr>
              <a:t> </a:t>
            </a:r>
          </a:p>
          <a:p>
            <a:pPr algn="ctr"/>
            <a:r>
              <a:rPr lang="lv-LV" sz="1143" b="1" dirty="0">
                <a:solidFill>
                  <a:schemeClr val="tx1"/>
                </a:solidFill>
              </a:rPr>
              <a:t>- būvniecība, tehnikas/aprīkojuma iegāde</a:t>
            </a:r>
          </a:p>
          <a:p>
            <a:pPr algn="ctr"/>
            <a:r>
              <a:rPr lang="lv-LV" sz="1143" b="1" dirty="0">
                <a:solidFill>
                  <a:srgbClr val="FF0000"/>
                </a:solidFill>
              </a:rPr>
              <a:t>Maks. attiecināmās izmaksas 1 milj. EUR, t.sk. apgrozījums x5 būvniecība, pamatlīdzekļi x3, traktortehnika un ražas novākšanas tehnika – 400 000 EUR (2021-2027)</a:t>
            </a:r>
          </a:p>
        </p:txBody>
      </p:sp>
      <p:grpSp>
        <p:nvGrpSpPr>
          <p:cNvPr id="3" name="Grupa 2"/>
          <p:cNvGrpSpPr/>
          <p:nvPr/>
        </p:nvGrpSpPr>
        <p:grpSpPr>
          <a:xfrm>
            <a:off x="4261808" y="1936657"/>
            <a:ext cx="2637798" cy="1643932"/>
            <a:chOff x="6461272" y="1716426"/>
            <a:chExt cx="3458472" cy="2730310"/>
          </a:xfrm>
        </p:grpSpPr>
        <p:sp>
          <p:nvSpPr>
            <p:cNvPr id="100" name="TextBox 99"/>
            <p:cNvSpPr txBox="1"/>
            <p:nvPr/>
          </p:nvSpPr>
          <p:spPr>
            <a:xfrm>
              <a:off x="6470338" y="1716426"/>
              <a:ext cx="3449406" cy="1100947"/>
            </a:xfrm>
            <a:prstGeom prst="rect">
              <a:avLst/>
            </a:prstGeom>
            <a:solidFill>
              <a:schemeClr val="accent2">
                <a:lumMod val="20000"/>
                <a:lumOff val="80000"/>
              </a:schemeClr>
            </a:solidFill>
            <a:ln>
              <a:solidFill>
                <a:schemeClr val="accent2">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25400" rIns="38100" bIns="25400" numCol="1" spcCol="1270" anchor="ctr" anchorCtr="0">
              <a:noAutofit/>
            </a:bodyPr>
            <a:lstStyle/>
            <a:p>
              <a:pPr algn="ctr" defTabSz="889018">
                <a:lnSpc>
                  <a:spcPct val="90000"/>
                </a:lnSpc>
                <a:spcBef>
                  <a:spcPct val="0"/>
                </a:spcBef>
                <a:spcAft>
                  <a:spcPct val="35000"/>
                </a:spcAft>
              </a:pPr>
              <a:r>
                <a:rPr lang="lv-LV" sz="1200" b="1" dirty="0">
                  <a:solidFill>
                    <a:schemeClr val="tx1"/>
                  </a:solidFill>
                </a:rPr>
                <a:t>Vidējās saimniecības </a:t>
              </a:r>
              <a:r>
                <a:rPr lang="lv-LV" sz="1100" b="1" dirty="0">
                  <a:solidFill>
                    <a:schemeClr val="tx1"/>
                  </a:solidFill>
                </a:rPr>
                <a:t>- </a:t>
              </a:r>
              <a:r>
                <a:rPr lang="lv-LV" sz="1400" b="1" dirty="0">
                  <a:solidFill>
                    <a:schemeClr val="bg1"/>
                  </a:solidFill>
                  <a:effectLst>
                    <a:outerShdw blurRad="38100" dist="38100" dir="2700000" algn="tl">
                      <a:srgbClr val="000000">
                        <a:alpha val="43137"/>
                      </a:srgbClr>
                    </a:outerShdw>
                  </a:effectLst>
                </a:rPr>
                <a:t>40,8 </a:t>
              </a:r>
              <a:r>
                <a:rPr lang="lv-LV" sz="1400" b="1" dirty="0" err="1">
                  <a:solidFill>
                    <a:schemeClr val="bg1"/>
                  </a:solidFill>
                  <a:effectLst>
                    <a:outerShdw blurRad="38100" dist="38100" dir="2700000" algn="tl">
                      <a:srgbClr val="000000">
                        <a:alpha val="43137"/>
                      </a:srgbClr>
                    </a:outerShdw>
                  </a:effectLst>
                </a:rPr>
                <a:t>milj.EUR</a:t>
              </a:r>
              <a:r>
                <a:rPr lang="lv-LV" sz="1100" b="1" dirty="0">
                  <a:solidFill>
                    <a:schemeClr val="bg1"/>
                  </a:solidFill>
                  <a:effectLst>
                    <a:outerShdw blurRad="38100" dist="38100" dir="2700000" algn="tl">
                      <a:srgbClr val="000000">
                        <a:alpha val="43137"/>
                      </a:srgbClr>
                    </a:outerShdw>
                  </a:effectLst>
                </a:rPr>
                <a:t>, t.sk. pārdale no I pīlāra 31 </a:t>
              </a:r>
              <a:r>
                <a:rPr lang="lv-LV" sz="1100" b="1" dirty="0" err="1">
                  <a:solidFill>
                    <a:schemeClr val="bg1"/>
                  </a:solidFill>
                  <a:effectLst>
                    <a:outerShdw blurRad="38100" dist="38100" dir="2700000" algn="tl">
                      <a:srgbClr val="000000">
                        <a:alpha val="43137"/>
                      </a:srgbClr>
                    </a:outerShdw>
                  </a:effectLst>
                </a:rPr>
                <a:t>milj.EUR</a:t>
              </a:r>
              <a:endParaRPr lang="lv-LV" sz="1000" b="1" dirty="0">
                <a:solidFill>
                  <a:schemeClr val="tx1"/>
                </a:solidFill>
              </a:endParaRPr>
            </a:p>
            <a:p>
              <a:pPr algn="ctr" defTabSz="889018">
                <a:lnSpc>
                  <a:spcPct val="90000"/>
                </a:lnSpc>
                <a:spcBef>
                  <a:spcPct val="0"/>
                </a:spcBef>
              </a:pPr>
              <a:r>
                <a:rPr lang="lv-LV" sz="1000" b="1" dirty="0" err="1">
                  <a:solidFill>
                    <a:schemeClr val="tx1"/>
                  </a:solidFill>
                </a:rPr>
                <a:t>Agroz</a:t>
              </a:r>
              <a:r>
                <a:rPr lang="lv-LV" sz="1000" b="1" dirty="0">
                  <a:solidFill>
                    <a:schemeClr val="tx1"/>
                  </a:solidFill>
                </a:rPr>
                <a:t>. </a:t>
              </a:r>
              <a:r>
                <a:rPr lang="lv-LV" sz="1000" b="1" dirty="0"/>
                <a:t>70 001 – 350 000 EUR </a:t>
              </a:r>
            </a:p>
            <a:p>
              <a:pPr algn="ctr" defTabSz="889018">
                <a:lnSpc>
                  <a:spcPct val="90000"/>
                </a:lnSpc>
                <a:spcBef>
                  <a:spcPct val="0"/>
                </a:spcBef>
              </a:pPr>
              <a:r>
                <a:rPr lang="lv-LV" sz="1000" b="1" dirty="0">
                  <a:solidFill>
                    <a:schemeClr val="tx1"/>
                  </a:solidFill>
                </a:rPr>
                <a:t>(</a:t>
              </a:r>
              <a:r>
                <a:rPr lang="lv-LV" sz="1000" b="1" dirty="0" err="1">
                  <a:solidFill>
                    <a:schemeClr val="tx1"/>
                  </a:solidFill>
                </a:rPr>
                <a:t>saimniec.skaits</a:t>
              </a:r>
              <a:r>
                <a:rPr lang="lv-LV" sz="1000" b="1" dirty="0">
                  <a:solidFill>
                    <a:schemeClr val="tx1"/>
                  </a:solidFill>
                </a:rPr>
                <a:t> ~1 193 )</a:t>
              </a:r>
              <a:r>
                <a:rPr lang="lv-LV" sz="857" b="1" dirty="0">
                  <a:solidFill>
                    <a:srgbClr val="00B0F0"/>
                  </a:solidFill>
                  <a:effectLst>
                    <a:outerShdw blurRad="38100" dist="38100" dir="2700000" algn="tl">
                      <a:srgbClr val="000000">
                        <a:alpha val="43137"/>
                      </a:srgbClr>
                    </a:outerShdw>
                  </a:effectLst>
                </a:rPr>
                <a:t> </a:t>
              </a:r>
            </a:p>
          </p:txBody>
        </p:sp>
        <p:grpSp>
          <p:nvGrpSpPr>
            <p:cNvPr id="2" name="Grupa 1"/>
            <p:cNvGrpSpPr/>
            <p:nvPr/>
          </p:nvGrpSpPr>
          <p:grpSpPr>
            <a:xfrm>
              <a:off x="6461272" y="2895861"/>
              <a:ext cx="3449407" cy="1550875"/>
              <a:chOff x="6461272" y="2895861"/>
              <a:chExt cx="3449407" cy="1550875"/>
            </a:xfrm>
          </p:grpSpPr>
          <p:sp>
            <p:nvSpPr>
              <p:cNvPr id="86" name="TextBox 85"/>
              <p:cNvSpPr txBox="1"/>
              <p:nvPr/>
            </p:nvSpPr>
            <p:spPr>
              <a:xfrm>
                <a:off x="6461272" y="3773255"/>
                <a:ext cx="3449404" cy="673481"/>
              </a:xfrm>
              <a:prstGeom prst="rect">
                <a:avLst/>
              </a:prstGeom>
              <a:solidFill>
                <a:schemeClr val="accent2">
                  <a:lumMod val="20000"/>
                  <a:lumOff val="80000"/>
                </a:schemeClr>
              </a:solid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25400" rIns="38100" bIns="25400" numCol="1" spcCol="1270" anchor="ctr" anchorCtr="0">
                <a:noAutofit/>
              </a:bodyPr>
              <a:lstStyle/>
              <a:p>
                <a:pPr algn="ctr" defTabSz="889018">
                  <a:lnSpc>
                    <a:spcPct val="90000"/>
                  </a:lnSpc>
                  <a:spcBef>
                    <a:spcPct val="0"/>
                  </a:spcBef>
                  <a:spcAft>
                    <a:spcPct val="35000"/>
                  </a:spcAft>
                </a:pPr>
                <a:r>
                  <a:rPr lang="lv-LV" sz="1143" b="1" dirty="0"/>
                  <a:t>Kooperatīvās sabiedrības, ražotāju organizācijas - </a:t>
                </a:r>
                <a:r>
                  <a:rPr lang="lv-LV" sz="1286" b="1" dirty="0">
                    <a:solidFill>
                      <a:schemeClr val="bg1"/>
                    </a:solidFill>
                    <a:effectLst>
                      <a:outerShdw blurRad="38100" dist="38100" dir="2700000" algn="tl">
                        <a:srgbClr val="000000">
                          <a:alpha val="43137"/>
                        </a:srgbClr>
                      </a:outerShdw>
                    </a:effectLst>
                  </a:rPr>
                  <a:t>7,8 </a:t>
                </a:r>
                <a:r>
                  <a:rPr lang="lv-LV" sz="1286" b="1" dirty="0" err="1">
                    <a:solidFill>
                      <a:schemeClr val="bg1"/>
                    </a:solidFill>
                    <a:effectLst>
                      <a:outerShdw blurRad="38100" dist="38100" dir="2700000" algn="tl">
                        <a:srgbClr val="000000">
                          <a:alpha val="43137"/>
                        </a:srgbClr>
                      </a:outerShdw>
                    </a:effectLst>
                  </a:rPr>
                  <a:t>milj.EUR</a:t>
                </a:r>
                <a:endParaRPr lang="lv-LV" sz="1286" b="1" dirty="0">
                  <a:solidFill>
                    <a:schemeClr val="bg1"/>
                  </a:solidFill>
                  <a:effectLst>
                    <a:outerShdw blurRad="38100" dist="38100" dir="2700000" algn="tl">
                      <a:srgbClr val="000000">
                        <a:alpha val="43137"/>
                      </a:srgbClr>
                    </a:outerShdw>
                  </a:effectLst>
                </a:endParaRPr>
              </a:p>
            </p:txBody>
          </p:sp>
          <p:sp>
            <p:nvSpPr>
              <p:cNvPr id="94" name="Taisnstūris ar noapaļotiem stūriem 93"/>
              <p:cNvSpPr/>
              <p:nvPr/>
            </p:nvSpPr>
            <p:spPr>
              <a:xfrm>
                <a:off x="6461272" y="2895861"/>
                <a:ext cx="3449407" cy="821940"/>
              </a:xfrm>
              <a:prstGeom prst="rect">
                <a:avLst/>
              </a:prstGeom>
              <a:solidFill>
                <a:schemeClr val="accent2">
                  <a:lumMod val="20000"/>
                  <a:lumOff val="80000"/>
                </a:schemeClr>
              </a:solidFill>
              <a:ln>
                <a:solidFill>
                  <a:schemeClr val="accent2">
                    <a:lumMod val="40000"/>
                    <a:lumOff val="6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ctr"/>
              <a:lstStyle/>
              <a:p>
                <a:pPr algn="ctr"/>
                <a:r>
                  <a:rPr lang="lv-LV" sz="1200" b="1" dirty="0">
                    <a:solidFill>
                      <a:schemeClr val="tx1"/>
                    </a:solidFill>
                  </a:rPr>
                  <a:t>Lielās saimniecības - </a:t>
                </a:r>
                <a:r>
                  <a:rPr lang="lv-LV" sz="1400" b="1" dirty="0">
                    <a:solidFill>
                      <a:schemeClr val="bg1"/>
                    </a:solidFill>
                    <a:effectLst>
                      <a:outerShdw blurRad="38100" dist="38100" dir="2700000" algn="tl">
                        <a:srgbClr val="000000">
                          <a:alpha val="43137"/>
                        </a:srgbClr>
                      </a:outerShdw>
                    </a:effectLst>
                  </a:rPr>
                  <a:t>17 </a:t>
                </a:r>
                <a:r>
                  <a:rPr lang="lv-LV" sz="1400" b="1" dirty="0" err="1">
                    <a:solidFill>
                      <a:schemeClr val="bg1"/>
                    </a:solidFill>
                    <a:effectLst>
                      <a:outerShdw blurRad="38100" dist="38100" dir="2700000" algn="tl">
                        <a:srgbClr val="000000">
                          <a:alpha val="43137"/>
                        </a:srgbClr>
                      </a:outerShdw>
                    </a:effectLst>
                  </a:rPr>
                  <a:t>milj.EUR</a:t>
                </a:r>
                <a:endParaRPr lang="lv-LV" sz="1200" b="1" dirty="0">
                  <a:solidFill>
                    <a:schemeClr val="tx1"/>
                  </a:solidFill>
                </a:endParaRPr>
              </a:p>
              <a:p>
                <a:pPr algn="ctr"/>
                <a:r>
                  <a:rPr lang="lv-LV" sz="1000" b="1" dirty="0" err="1">
                    <a:solidFill>
                      <a:schemeClr val="tx1"/>
                    </a:solidFill>
                  </a:rPr>
                  <a:t>Agroz</a:t>
                </a:r>
                <a:r>
                  <a:rPr lang="lv-LV" sz="1000" b="1" dirty="0">
                    <a:solidFill>
                      <a:schemeClr val="tx1"/>
                    </a:solidFill>
                  </a:rPr>
                  <a:t>. </a:t>
                </a:r>
                <a:r>
                  <a:rPr lang="lv-LV" sz="1000" b="1" dirty="0"/>
                  <a:t>virs 350 001 EUR </a:t>
                </a:r>
              </a:p>
              <a:p>
                <a:pPr algn="ctr"/>
                <a:r>
                  <a:rPr lang="lv-LV" sz="1000" b="1" dirty="0">
                    <a:solidFill>
                      <a:schemeClr val="tx1"/>
                    </a:solidFill>
                  </a:rPr>
                  <a:t>(saimniec. skaits ~741)</a:t>
                </a:r>
                <a:endParaRPr lang="lv-LV" sz="1143" b="1" dirty="0">
                  <a:solidFill>
                    <a:schemeClr val="bg1"/>
                  </a:solidFill>
                  <a:effectLst>
                    <a:outerShdw blurRad="38100" dist="38100" dir="2700000" algn="tl">
                      <a:srgbClr val="000000">
                        <a:alpha val="43137"/>
                      </a:srgbClr>
                    </a:outerShdw>
                  </a:effectLst>
                </a:endParaRPr>
              </a:p>
            </p:txBody>
          </p:sp>
        </p:grpSp>
      </p:grpSp>
      <p:sp>
        <p:nvSpPr>
          <p:cNvPr id="14" name="Rectangle 13">
            <a:extLst>
              <a:ext uri="{FF2B5EF4-FFF2-40B4-BE49-F238E27FC236}">
                <a16:creationId xmlns:a16="http://schemas.microsoft.com/office/drawing/2014/main" id="{73B16F86-6AC4-42C0-8B86-068AA666332A}"/>
              </a:ext>
            </a:extLst>
          </p:cNvPr>
          <p:cNvSpPr/>
          <p:nvPr/>
        </p:nvSpPr>
        <p:spPr>
          <a:xfrm>
            <a:off x="344646" y="58600"/>
            <a:ext cx="8475504" cy="276691"/>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714" b="1" dirty="0">
                <a:solidFill>
                  <a:schemeClr val="tx1"/>
                </a:solidFill>
              </a:rPr>
              <a:t>ATBALSTS LAUKSAIMNIECĪBAS NOZARES KONKURĒTSPĒJAI (INVESTĪCIJAS)</a:t>
            </a:r>
          </a:p>
        </p:txBody>
      </p:sp>
      <p:sp>
        <p:nvSpPr>
          <p:cNvPr id="36" name="Taisnstūris ar noapaļotiem stūriem 72">
            <a:extLst>
              <a:ext uri="{FF2B5EF4-FFF2-40B4-BE49-F238E27FC236}">
                <a16:creationId xmlns:a16="http://schemas.microsoft.com/office/drawing/2014/main" id="{88B6A113-982B-4469-8B01-BB2EFB6F2204}"/>
              </a:ext>
            </a:extLst>
          </p:cNvPr>
          <p:cNvSpPr/>
          <p:nvPr/>
        </p:nvSpPr>
        <p:spPr>
          <a:xfrm>
            <a:off x="4103243" y="3606636"/>
            <a:ext cx="4800334" cy="606930"/>
          </a:xfrm>
          <a:prstGeom prst="round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714" b="1" dirty="0">
                <a:solidFill>
                  <a:schemeClr val="tx1"/>
                </a:solidFill>
              </a:rPr>
              <a:t>Pārstrāde </a:t>
            </a:r>
            <a:r>
              <a:rPr lang="lv-LV" sz="1714" b="1" dirty="0">
                <a:solidFill>
                  <a:srgbClr val="C00000"/>
                </a:solidFill>
                <a:effectLst>
                  <a:outerShdw blurRad="38100" dist="38100" dir="2700000" algn="tl">
                    <a:srgbClr val="000000">
                      <a:alpha val="43137"/>
                    </a:srgbClr>
                  </a:outerShdw>
                </a:effectLst>
              </a:rPr>
              <a:t>33 </a:t>
            </a:r>
            <a:r>
              <a:rPr lang="lv-LV" sz="1714" b="1" dirty="0" err="1">
                <a:solidFill>
                  <a:schemeClr val="tx1"/>
                </a:solidFill>
              </a:rPr>
              <a:t>milj.EUR</a:t>
            </a:r>
            <a:r>
              <a:rPr lang="lv-LV" sz="1714" b="1" dirty="0">
                <a:solidFill>
                  <a:schemeClr val="tx1"/>
                </a:solidFill>
              </a:rPr>
              <a:t> </a:t>
            </a:r>
          </a:p>
          <a:p>
            <a:pPr marL="285750" indent="-285750" algn="ctr">
              <a:buFontTx/>
              <a:buChar char="-"/>
            </a:pPr>
            <a:r>
              <a:rPr lang="lv-LV" sz="1286" b="1" dirty="0">
                <a:solidFill>
                  <a:schemeClr val="tx1"/>
                </a:solidFill>
              </a:rPr>
              <a:t>būvniecība, tehnikas/aprīkojuma iegāde</a:t>
            </a:r>
          </a:p>
          <a:p>
            <a:pPr algn="ctr"/>
            <a:r>
              <a:rPr lang="lv-LV" sz="1286" b="1" dirty="0">
                <a:solidFill>
                  <a:srgbClr val="FF0000"/>
                </a:solidFill>
              </a:rPr>
              <a:t>Apgrozījums x 5</a:t>
            </a:r>
            <a:endParaRPr lang="lv-LV" sz="1714" b="1" dirty="0">
              <a:solidFill>
                <a:srgbClr val="FF0000"/>
              </a:solidFill>
            </a:endParaRPr>
          </a:p>
        </p:txBody>
      </p:sp>
      <p:sp>
        <p:nvSpPr>
          <p:cNvPr id="37" name="Taisnstūris ar noapaļotiem stūriem 72">
            <a:extLst>
              <a:ext uri="{FF2B5EF4-FFF2-40B4-BE49-F238E27FC236}">
                <a16:creationId xmlns:a16="http://schemas.microsoft.com/office/drawing/2014/main" id="{F99BE9AC-EE82-4C8D-84B7-F23C767D22BE}"/>
              </a:ext>
            </a:extLst>
          </p:cNvPr>
          <p:cNvSpPr/>
          <p:nvPr/>
        </p:nvSpPr>
        <p:spPr>
          <a:xfrm>
            <a:off x="4146497" y="5753395"/>
            <a:ext cx="4807249" cy="230109"/>
          </a:xfrm>
          <a:prstGeom prst="round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714" b="1" dirty="0">
                <a:solidFill>
                  <a:schemeClr val="tx1"/>
                </a:solidFill>
              </a:rPr>
              <a:t>Meliorācija </a:t>
            </a:r>
            <a:r>
              <a:rPr lang="lv-LV" sz="1714" b="1" dirty="0">
                <a:solidFill>
                  <a:srgbClr val="C00000"/>
                </a:solidFill>
                <a:effectLst>
                  <a:outerShdw blurRad="38100" dist="38100" dir="2700000" algn="tl">
                    <a:srgbClr val="000000">
                      <a:alpha val="43137"/>
                    </a:srgbClr>
                  </a:outerShdw>
                </a:effectLst>
              </a:rPr>
              <a:t>38</a:t>
            </a:r>
            <a:r>
              <a:rPr lang="lv-LV" sz="1714" b="1" dirty="0">
                <a:solidFill>
                  <a:schemeClr val="tx1"/>
                </a:solidFill>
              </a:rPr>
              <a:t> </a:t>
            </a:r>
            <a:r>
              <a:rPr lang="lv-LV" sz="1714" b="1" dirty="0" err="1">
                <a:solidFill>
                  <a:schemeClr val="tx1"/>
                </a:solidFill>
              </a:rPr>
              <a:t>milj.EUR</a:t>
            </a:r>
            <a:r>
              <a:rPr lang="lv-LV" sz="1714" b="1" dirty="0">
                <a:solidFill>
                  <a:schemeClr val="tx1"/>
                </a:solidFill>
              </a:rPr>
              <a:t> </a:t>
            </a:r>
          </a:p>
        </p:txBody>
      </p:sp>
      <p:sp>
        <p:nvSpPr>
          <p:cNvPr id="16" name="Rectangle: Rounded Corners 15">
            <a:extLst>
              <a:ext uri="{FF2B5EF4-FFF2-40B4-BE49-F238E27FC236}">
                <a16:creationId xmlns:a16="http://schemas.microsoft.com/office/drawing/2014/main" id="{03433586-4158-4D5F-8CED-7816963B784A}"/>
              </a:ext>
            </a:extLst>
          </p:cNvPr>
          <p:cNvSpPr/>
          <p:nvPr/>
        </p:nvSpPr>
        <p:spPr>
          <a:xfrm>
            <a:off x="4103242" y="4249762"/>
            <a:ext cx="3505633" cy="360530"/>
          </a:xfrm>
          <a:prstGeom prst="round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286" dirty="0">
                <a:solidFill>
                  <a:schemeClr val="tx1"/>
                </a:solidFill>
              </a:rPr>
              <a:t>Esoši</a:t>
            </a:r>
            <a:r>
              <a:rPr lang="lv-LV" sz="1286" b="1" dirty="0">
                <a:solidFill>
                  <a:schemeClr val="tx1"/>
                </a:solidFill>
              </a:rPr>
              <a:t> </a:t>
            </a:r>
            <a:r>
              <a:rPr lang="lv-LV" sz="1286" dirty="0">
                <a:solidFill>
                  <a:schemeClr val="tx1"/>
                </a:solidFill>
              </a:rPr>
              <a:t>atzīti mājražotāji, kļūst par reģistrētu/atzītu pārstrādi – </a:t>
            </a:r>
            <a:r>
              <a:rPr lang="lv-LV" sz="1100" b="1" dirty="0">
                <a:solidFill>
                  <a:srgbClr val="FF0000"/>
                </a:solidFill>
              </a:rPr>
              <a:t>maks. atbalsts </a:t>
            </a:r>
            <a:r>
              <a:rPr lang="lv-LV" sz="1286" b="1" dirty="0">
                <a:solidFill>
                  <a:srgbClr val="FF0000"/>
                </a:solidFill>
              </a:rPr>
              <a:t>200 000 EUR</a:t>
            </a:r>
          </a:p>
        </p:txBody>
      </p:sp>
      <p:sp>
        <p:nvSpPr>
          <p:cNvPr id="38" name="Rectangle: Rounded Corners 37">
            <a:extLst>
              <a:ext uri="{FF2B5EF4-FFF2-40B4-BE49-F238E27FC236}">
                <a16:creationId xmlns:a16="http://schemas.microsoft.com/office/drawing/2014/main" id="{6F6B1997-5792-4972-B526-54E41304A031}"/>
              </a:ext>
            </a:extLst>
          </p:cNvPr>
          <p:cNvSpPr/>
          <p:nvPr/>
        </p:nvSpPr>
        <p:spPr>
          <a:xfrm>
            <a:off x="4099029" y="4646488"/>
            <a:ext cx="3505633" cy="360530"/>
          </a:xfrm>
          <a:prstGeom prst="round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286" dirty="0">
                <a:solidFill>
                  <a:schemeClr val="tx1"/>
                </a:solidFill>
              </a:rPr>
              <a:t>Pārstādes uzņēmumu attīstība – </a:t>
            </a:r>
            <a:br>
              <a:rPr lang="lv-LV" sz="1286" dirty="0">
                <a:solidFill>
                  <a:schemeClr val="tx1"/>
                </a:solidFill>
              </a:rPr>
            </a:br>
            <a:r>
              <a:rPr lang="lv-LV" sz="1100" b="1" dirty="0" err="1">
                <a:solidFill>
                  <a:srgbClr val="FF0000"/>
                </a:solidFill>
              </a:rPr>
              <a:t>maks.atbalsts</a:t>
            </a:r>
            <a:r>
              <a:rPr lang="lv-LV" sz="1100" b="1" dirty="0">
                <a:solidFill>
                  <a:srgbClr val="FF0000"/>
                </a:solidFill>
              </a:rPr>
              <a:t> </a:t>
            </a:r>
            <a:r>
              <a:rPr lang="lv-LV" sz="1286" b="1" dirty="0">
                <a:solidFill>
                  <a:srgbClr val="FF0000"/>
                </a:solidFill>
              </a:rPr>
              <a:t>3 </a:t>
            </a:r>
            <a:r>
              <a:rPr lang="lv-LV" sz="1286" b="1" dirty="0" err="1">
                <a:solidFill>
                  <a:srgbClr val="FF0000"/>
                </a:solidFill>
              </a:rPr>
              <a:t>milj.EUR</a:t>
            </a:r>
            <a:endParaRPr lang="lv-LV" sz="1286" b="1" dirty="0">
              <a:solidFill>
                <a:srgbClr val="FF0000"/>
              </a:solidFill>
            </a:endParaRPr>
          </a:p>
        </p:txBody>
      </p:sp>
      <p:sp>
        <p:nvSpPr>
          <p:cNvPr id="39" name="Rectangle: Rounded Corners 38">
            <a:extLst>
              <a:ext uri="{FF2B5EF4-FFF2-40B4-BE49-F238E27FC236}">
                <a16:creationId xmlns:a16="http://schemas.microsoft.com/office/drawing/2014/main" id="{30E9AD0F-ED80-41E0-A64A-191DB25DAAA7}"/>
              </a:ext>
            </a:extLst>
          </p:cNvPr>
          <p:cNvSpPr/>
          <p:nvPr/>
        </p:nvSpPr>
        <p:spPr>
          <a:xfrm>
            <a:off x="4146497" y="5043214"/>
            <a:ext cx="3505633" cy="670905"/>
          </a:xfrm>
          <a:prstGeom prst="round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286" b="1" i="1" dirty="0">
                <a:solidFill>
                  <a:schemeClr val="tx1"/>
                </a:solidFill>
              </a:rPr>
              <a:t>Prioritāte ieguldījumiem </a:t>
            </a:r>
            <a:r>
              <a:rPr lang="lv-LV" sz="1286" dirty="0">
                <a:solidFill>
                  <a:schemeClr val="tx1"/>
                </a:solidFill>
              </a:rPr>
              <a:t>- inovācijās, sadarbībā, digitalizācija, paaugstinātas kvalitātes produktu ražošana eksportam </a:t>
            </a:r>
            <a:endParaRPr lang="lv-LV" sz="1286" b="1" dirty="0">
              <a:solidFill>
                <a:srgbClr val="FF0000"/>
              </a:solidFill>
            </a:endParaRPr>
          </a:p>
        </p:txBody>
      </p:sp>
      <p:sp>
        <p:nvSpPr>
          <p:cNvPr id="17" name="Rectangle: Rounded Corners 16">
            <a:extLst>
              <a:ext uri="{FF2B5EF4-FFF2-40B4-BE49-F238E27FC236}">
                <a16:creationId xmlns:a16="http://schemas.microsoft.com/office/drawing/2014/main" id="{B07B49D9-D702-4539-BB2D-28334577F541}"/>
              </a:ext>
            </a:extLst>
          </p:cNvPr>
          <p:cNvSpPr/>
          <p:nvPr/>
        </p:nvSpPr>
        <p:spPr>
          <a:xfrm>
            <a:off x="4121172" y="6015305"/>
            <a:ext cx="4889339" cy="360530"/>
          </a:xfrm>
          <a:prstGeom prst="round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400" b="1" dirty="0">
                <a:solidFill>
                  <a:schemeClr val="bg1"/>
                </a:solidFill>
                <a:effectLst>
                  <a:outerShdw blurRad="38100" dist="38100" dir="2700000" algn="tl">
                    <a:srgbClr val="000000">
                      <a:alpha val="43137"/>
                    </a:srgbClr>
                  </a:outerShdw>
                </a:effectLst>
              </a:rPr>
              <a:t>34,6 milj. EUR </a:t>
            </a:r>
            <a:r>
              <a:rPr lang="lv-LV" sz="1286" b="1" dirty="0">
                <a:solidFill>
                  <a:schemeClr val="bg1"/>
                </a:solidFill>
                <a:effectLst>
                  <a:outerShdw blurRad="38100" dist="38100" dir="2700000" algn="tl">
                    <a:srgbClr val="000000">
                      <a:alpha val="43137"/>
                    </a:srgbClr>
                  </a:outerShdw>
                </a:effectLst>
              </a:rPr>
              <a:t>- </a:t>
            </a:r>
            <a:r>
              <a:rPr lang="lv-LV" sz="1286" dirty="0">
                <a:solidFill>
                  <a:schemeClr val="tx1"/>
                </a:solidFill>
              </a:rPr>
              <a:t>Valsts un valsts nozīmes meliorācijas sistēmas (ZMNĪ) </a:t>
            </a:r>
          </a:p>
        </p:txBody>
      </p:sp>
      <p:sp>
        <p:nvSpPr>
          <p:cNvPr id="43" name="Taisnstūris ar noapaļotiem stūriem 9">
            <a:extLst>
              <a:ext uri="{FF2B5EF4-FFF2-40B4-BE49-F238E27FC236}">
                <a16:creationId xmlns:a16="http://schemas.microsoft.com/office/drawing/2014/main" id="{0B5B8A82-38E2-4623-9758-3685A549442D}"/>
              </a:ext>
            </a:extLst>
          </p:cNvPr>
          <p:cNvSpPr/>
          <p:nvPr/>
        </p:nvSpPr>
        <p:spPr>
          <a:xfrm>
            <a:off x="1330199" y="2427954"/>
            <a:ext cx="1253896" cy="3335685"/>
          </a:xfrm>
          <a:prstGeom prst="roundRect">
            <a:avLst/>
          </a:pr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r>
              <a:rPr lang="lv-LV" sz="1429" dirty="0">
                <a:solidFill>
                  <a:schemeClr val="tx1"/>
                </a:solidFill>
              </a:rPr>
              <a:t>Kopējā summa </a:t>
            </a:r>
            <a:br>
              <a:rPr lang="lv-LV" sz="1429" dirty="0">
                <a:solidFill>
                  <a:schemeClr val="tx1"/>
                </a:solidFill>
              </a:rPr>
            </a:br>
            <a:r>
              <a:rPr lang="lv-LV" sz="1429" b="1" dirty="0">
                <a:solidFill>
                  <a:schemeClr val="tx1"/>
                </a:solidFill>
              </a:rPr>
              <a:t>30,6 </a:t>
            </a:r>
            <a:r>
              <a:rPr lang="lv-LV" sz="1429" b="1" dirty="0" err="1">
                <a:solidFill>
                  <a:schemeClr val="tx1"/>
                </a:solidFill>
              </a:rPr>
              <a:t>milj.EUR</a:t>
            </a:r>
            <a:r>
              <a:rPr lang="lv-LV" sz="1429" b="1" dirty="0">
                <a:solidFill>
                  <a:schemeClr val="tx1"/>
                </a:solidFill>
              </a:rPr>
              <a:t> </a:t>
            </a:r>
            <a:endParaRPr lang="lv-LV" sz="1429" i="1" dirty="0">
              <a:solidFill>
                <a:schemeClr val="tx1"/>
              </a:solidFill>
            </a:endParaRPr>
          </a:p>
          <a:p>
            <a:pPr algn="ctr"/>
            <a:endParaRPr lang="lv-LV" sz="1429" b="1" dirty="0">
              <a:solidFill>
                <a:schemeClr val="tx1"/>
              </a:solidFill>
            </a:endParaRPr>
          </a:p>
          <a:p>
            <a:pPr algn="ctr"/>
            <a:r>
              <a:rPr lang="lv-LV" sz="1429" b="1" dirty="0">
                <a:solidFill>
                  <a:schemeClr val="tx1"/>
                </a:solidFill>
              </a:rPr>
              <a:t>Atbalsts </a:t>
            </a:r>
            <a:br>
              <a:rPr lang="lv-LV" sz="1429" b="1" dirty="0">
                <a:solidFill>
                  <a:schemeClr val="tx1"/>
                </a:solidFill>
              </a:rPr>
            </a:br>
            <a:r>
              <a:rPr lang="lv-LV" sz="1429" b="1" dirty="0">
                <a:solidFill>
                  <a:srgbClr val="FF0000"/>
                </a:solidFill>
              </a:rPr>
              <a:t>40 000 EUR</a:t>
            </a:r>
          </a:p>
          <a:p>
            <a:pPr algn="ctr"/>
            <a:r>
              <a:rPr lang="lv-LV" sz="1400" b="1" i="1" u="sng" dirty="0">
                <a:solidFill>
                  <a:schemeClr val="bg1"/>
                </a:solidFill>
              </a:rPr>
              <a:t>Jaunie dibina un pārņem</a:t>
            </a:r>
          </a:p>
          <a:p>
            <a:pPr algn="ctr"/>
            <a:r>
              <a:rPr lang="lv-LV" sz="1400" b="1" i="1" u="sng" dirty="0">
                <a:solidFill>
                  <a:schemeClr val="bg1"/>
                </a:solidFill>
              </a:rPr>
              <a:t>(pirmie 5 gadi)</a:t>
            </a:r>
          </a:p>
          <a:p>
            <a:pPr algn="ctr"/>
            <a:r>
              <a:rPr lang="lv-LV" sz="1286" dirty="0">
                <a:solidFill>
                  <a:schemeClr val="tx1"/>
                </a:solidFill>
              </a:rPr>
              <a:t>Skaits:</a:t>
            </a:r>
            <a:endParaRPr lang="lv-LV" sz="1286" b="1" dirty="0">
              <a:solidFill>
                <a:schemeClr val="tx1"/>
              </a:solidFill>
            </a:endParaRPr>
          </a:p>
          <a:p>
            <a:pPr algn="ctr"/>
            <a:r>
              <a:rPr lang="lv-LV" sz="1286" i="1" dirty="0">
                <a:solidFill>
                  <a:schemeClr val="dk1">
                    <a:hueOff val="0"/>
                    <a:satOff val="0"/>
                    <a:lumOff val="0"/>
                    <a:alphaOff val="0"/>
                  </a:schemeClr>
                </a:solidFill>
              </a:rPr>
              <a:t>~1 075</a:t>
            </a:r>
          </a:p>
          <a:p>
            <a:pPr algn="ctr"/>
            <a:endParaRPr lang="lv-LV" sz="1286" dirty="0"/>
          </a:p>
          <a:p>
            <a:pPr algn="ctr"/>
            <a:endParaRPr lang="lv-LV" sz="1286" dirty="0"/>
          </a:p>
          <a:p>
            <a:pPr algn="ctr"/>
            <a:endParaRPr lang="lv-LV" sz="1429" b="1" dirty="0">
              <a:solidFill>
                <a:schemeClr val="tx1"/>
              </a:solidFill>
            </a:endParaRPr>
          </a:p>
        </p:txBody>
      </p:sp>
      <p:sp>
        <p:nvSpPr>
          <p:cNvPr id="46" name="Ovāls 32">
            <a:extLst>
              <a:ext uri="{FF2B5EF4-FFF2-40B4-BE49-F238E27FC236}">
                <a16:creationId xmlns:a16="http://schemas.microsoft.com/office/drawing/2014/main" id="{9415C111-92E0-48F9-B43F-D0E783D8385D}"/>
              </a:ext>
            </a:extLst>
          </p:cNvPr>
          <p:cNvSpPr/>
          <p:nvPr/>
        </p:nvSpPr>
        <p:spPr>
          <a:xfrm>
            <a:off x="133489" y="5977710"/>
            <a:ext cx="3944603" cy="703418"/>
          </a:xfrm>
          <a:prstGeom prst="ellipse">
            <a:avLst/>
          </a:prstGeom>
          <a:solidFill>
            <a:schemeClr val="accent2">
              <a:lumMod val="20000"/>
              <a:lumOff val="80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lv-LV" sz="1286" b="1" dirty="0">
                <a:solidFill>
                  <a:schemeClr val="tx1"/>
                </a:solidFill>
              </a:rPr>
              <a:t>- jauna, lietota tehnika</a:t>
            </a:r>
          </a:p>
          <a:p>
            <a:pPr marL="244933" indent="-244933" algn="ctr">
              <a:buFontTx/>
              <a:buChar char="-"/>
            </a:pPr>
            <a:r>
              <a:rPr lang="lv-LV" sz="1286" b="1" dirty="0">
                <a:solidFill>
                  <a:schemeClr val="tx1"/>
                </a:solidFill>
              </a:rPr>
              <a:t>dzīvi dzīvnieki</a:t>
            </a:r>
          </a:p>
          <a:p>
            <a:pPr marL="244933" indent="-244933" algn="ctr">
              <a:buFontTx/>
              <a:buChar char="-"/>
            </a:pPr>
            <a:r>
              <a:rPr lang="lv-LV" sz="1286" b="1" dirty="0">
                <a:solidFill>
                  <a:schemeClr val="tx1"/>
                </a:solidFill>
              </a:rPr>
              <a:t>u.c. nepieciešamie ieguldījumi</a:t>
            </a:r>
            <a:endParaRPr lang="lv-LV" sz="1286" b="1" dirty="0"/>
          </a:p>
        </p:txBody>
      </p:sp>
      <p:sp>
        <p:nvSpPr>
          <p:cNvPr id="27" name="Rectangle 26">
            <a:extLst>
              <a:ext uri="{FF2B5EF4-FFF2-40B4-BE49-F238E27FC236}">
                <a16:creationId xmlns:a16="http://schemas.microsoft.com/office/drawing/2014/main" id="{559E9205-10C3-4D51-9253-9A938F5E2122}"/>
              </a:ext>
            </a:extLst>
          </p:cNvPr>
          <p:cNvSpPr/>
          <p:nvPr/>
        </p:nvSpPr>
        <p:spPr>
          <a:xfrm>
            <a:off x="7175037" y="1373703"/>
            <a:ext cx="1917478" cy="520563"/>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lv-LV" sz="1400" dirty="0"/>
              <a:t>Tiek saglabāts reģionalizācijas princips </a:t>
            </a:r>
          </a:p>
        </p:txBody>
      </p:sp>
      <p:sp>
        <p:nvSpPr>
          <p:cNvPr id="40" name="TextBox 39">
            <a:extLst>
              <a:ext uri="{FF2B5EF4-FFF2-40B4-BE49-F238E27FC236}">
                <a16:creationId xmlns:a16="http://schemas.microsoft.com/office/drawing/2014/main" id="{4192106B-3EDA-4409-A819-735F8378D534}"/>
              </a:ext>
            </a:extLst>
          </p:cNvPr>
          <p:cNvSpPr txBox="1"/>
          <p:nvPr/>
        </p:nvSpPr>
        <p:spPr>
          <a:xfrm>
            <a:off x="4273010" y="1332837"/>
            <a:ext cx="2630884" cy="559471"/>
          </a:xfrm>
          <a:prstGeom prst="rect">
            <a:avLst/>
          </a:prstGeom>
          <a:solidFill>
            <a:schemeClr val="accent2">
              <a:lumMod val="20000"/>
              <a:lumOff val="80000"/>
            </a:schemeClr>
          </a:solidFill>
          <a:ln>
            <a:solidFill>
              <a:schemeClr val="accent2">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8100" tIns="25400" rIns="38100" bIns="25400" numCol="1" spcCol="1270" anchor="ctr" anchorCtr="0">
            <a:noAutofit/>
          </a:bodyPr>
          <a:lstStyle/>
          <a:p>
            <a:pPr algn="ctr" defTabSz="889018">
              <a:lnSpc>
                <a:spcPct val="90000"/>
              </a:lnSpc>
              <a:spcBef>
                <a:spcPct val="0"/>
              </a:spcBef>
              <a:spcAft>
                <a:spcPct val="35000"/>
              </a:spcAft>
            </a:pPr>
            <a:r>
              <a:rPr lang="lv-LV" sz="1200" b="1" dirty="0"/>
              <a:t>Mazās saimniecības </a:t>
            </a:r>
            <a:r>
              <a:rPr lang="lv-LV" sz="1100" b="1" dirty="0"/>
              <a:t>- </a:t>
            </a:r>
            <a:r>
              <a:rPr lang="lv-LV" sz="1400" b="1" dirty="0">
                <a:solidFill>
                  <a:schemeClr val="bg1"/>
                </a:solidFill>
                <a:effectLst>
                  <a:outerShdw blurRad="38100" dist="38100" dir="2700000" algn="tl">
                    <a:srgbClr val="000000">
                      <a:alpha val="43137"/>
                    </a:srgbClr>
                  </a:outerShdw>
                </a:effectLst>
              </a:rPr>
              <a:t>23 </a:t>
            </a:r>
            <a:r>
              <a:rPr lang="lv-LV" sz="1400" b="1" dirty="0" err="1">
                <a:solidFill>
                  <a:schemeClr val="bg1"/>
                </a:solidFill>
                <a:effectLst>
                  <a:outerShdw blurRad="38100" dist="38100" dir="2700000" algn="tl">
                    <a:srgbClr val="000000">
                      <a:alpha val="43137"/>
                    </a:srgbClr>
                  </a:outerShdw>
                </a:effectLst>
              </a:rPr>
              <a:t>milj.EUR</a:t>
            </a:r>
            <a:endParaRPr lang="lv-LV" sz="1100" b="1" dirty="0"/>
          </a:p>
          <a:p>
            <a:pPr algn="ctr" defTabSz="889018">
              <a:lnSpc>
                <a:spcPct val="90000"/>
              </a:lnSpc>
              <a:spcBef>
                <a:spcPct val="0"/>
              </a:spcBef>
            </a:pPr>
            <a:r>
              <a:rPr lang="lv-LV" sz="1000" b="1" dirty="0"/>
              <a:t>Apgrozījums no 4 000 EUR līdz 70 000 EUR </a:t>
            </a:r>
          </a:p>
          <a:p>
            <a:pPr algn="ctr" defTabSz="889018">
              <a:lnSpc>
                <a:spcPct val="90000"/>
              </a:lnSpc>
              <a:spcBef>
                <a:spcPct val="0"/>
              </a:spcBef>
            </a:pPr>
            <a:r>
              <a:rPr lang="lv-LV" sz="1000" b="1" dirty="0">
                <a:solidFill>
                  <a:schemeClr val="tx1"/>
                </a:solidFill>
              </a:rPr>
              <a:t>(</a:t>
            </a:r>
            <a:r>
              <a:rPr lang="lv-LV" sz="1000" b="1" dirty="0" err="1">
                <a:solidFill>
                  <a:schemeClr val="tx1"/>
                </a:solidFill>
              </a:rPr>
              <a:t>saimniec.skaits</a:t>
            </a:r>
            <a:r>
              <a:rPr lang="lv-LV" sz="1000" b="1" dirty="0">
                <a:solidFill>
                  <a:schemeClr val="tx1"/>
                </a:solidFill>
              </a:rPr>
              <a:t> ~10 000)</a:t>
            </a:r>
          </a:p>
        </p:txBody>
      </p:sp>
      <p:sp>
        <p:nvSpPr>
          <p:cNvPr id="13" name="TextBox 12">
            <a:extLst>
              <a:ext uri="{FF2B5EF4-FFF2-40B4-BE49-F238E27FC236}">
                <a16:creationId xmlns:a16="http://schemas.microsoft.com/office/drawing/2014/main" id="{1436E92B-EBF2-4804-8336-3AD599FC784C}"/>
              </a:ext>
            </a:extLst>
          </p:cNvPr>
          <p:cNvSpPr txBox="1"/>
          <p:nvPr/>
        </p:nvSpPr>
        <p:spPr>
          <a:xfrm>
            <a:off x="7225619" y="2643609"/>
            <a:ext cx="1843438" cy="738664"/>
          </a:xfrm>
          <a:prstGeom prst="rect">
            <a:avLst/>
          </a:prstGeom>
          <a:solidFill>
            <a:schemeClr val="accent6">
              <a:lumMod val="20000"/>
              <a:lumOff val="80000"/>
            </a:schemeClr>
          </a:solidFill>
          <a:ln>
            <a:solidFill>
              <a:schemeClr val="accent6">
                <a:lumMod val="20000"/>
                <a:lumOff val="80000"/>
              </a:schemeClr>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lv-LV" sz="1200" b="1" dirty="0"/>
              <a:t>Zaļie ieguldījumi</a:t>
            </a:r>
            <a:r>
              <a:rPr lang="lv-LV" sz="1050" dirty="0"/>
              <a:t>:</a:t>
            </a:r>
          </a:p>
          <a:p>
            <a:r>
              <a:rPr lang="lv-LV" sz="1000" dirty="0"/>
              <a:t>-mazās saimniecības – 30%</a:t>
            </a:r>
          </a:p>
          <a:p>
            <a:r>
              <a:rPr lang="lv-LV" sz="1000" dirty="0"/>
              <a:t>-vidējās saimniecības – 50%</a:t>
            </a:r>
          </a:p>
          <a:p>
            <a:r>
              <a:rPr lang="lv-LV" sz="1000" dirty="0"/>
              <a:t>-lielās saimniecības – 100% </a:t>
            </a:r>
          </a:p>
        </p:txBody>
      </p:sp>
      <p:cxnSp>
        <p:nvCxnSpPr>
          <p:cNvPr id="21" name="Taisns bultveida savienotājs 20">
            <a:extLst>
              <a:ext uri="{FF2B5EF4-FFF2-40B4-BE49-F238E27FC236}">
                <a16:creationId xmlns:a16="http://schemas.microsoft.com/office/drawing/2014/main" id="{A49A78A4-7C98-4A12-81C0-22A2530C30DD}"/>
              </a:ext>
            </a:extLst>
          </p:cNvPr>
          <p:cNvCxnSpPr>
            <a:cxnSpLocks/>
            <a:stCxn id="13" idx="1"/>
            <a:endCxn id="94" idx="3"/>
          </p:cNvCxnSpPr>
          <p:nvPr/>
        </p:nvCxnSpPr>
        <p:spPr>
          <a:xfrm flipH="1" flipV="1">
            <a:off x="6892692" y="2894247"/>
            <a:ext cx="332927" cy="1186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Oval 19">
            <a:extLst>
              <a:ext uri="{FF2B5EF4-FFF2-40B4-BE49-F238E27FC236}">
                <a16:creationId xmlns:a16="http://schemas.microsoft.com/office/drawing/2014/main" id="{7EDCF858-5A1E-4A39-A198-6BCEACCC6410}"/>
              </a:ext>
            </a:extLst>
          </p:cNvPr>
          <p:cNvSpPr/>
          <p:nvPr/>
        </p:nvSpPr>
        <p:spPr>
          <a:xfrm>
            <a:off x="7234191" y="1906995"/>
            <a:ext cx="1858323" cy="677569"/>
          </a:xfrm>
          <a:prstGeom prst="ellipse">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143" dirty="0">
                <a:solidFill>
                  <a:schemeClr val="tx1"/>
                </a:solidFill>
              </a:rPr>
              <a:t>+ Jauniem lauksaimniekiem papildus intensitāte</a:t>
            </a:r>
          </a:p>
        </p:txBody>
      </p:sp>
      <p:sp>
        <p:nvSpPr>
          <p:cNvPr id="12" name="Labā figūriekava 11">
            <a:extLst>
              <a:ext uri="{FF2B5EF4-FFF2-40B4-BE49-F238E27FC236}">
                <a16:creationId xmlns:a16="http://schemas.microsoft.com/office/drawing/2014/main" id="{03971DD4-BDA1-4DDC-90D3-E68BDAB4C479}"/>
              </a:ext>
            </a:extLst>
          </p:cNvPr>
          <p:cNvSpPr/>
          <p:nvPr/>
        </p:nvSpPr>
        <p:spPr>
          <a:xfrm>
            <a:off x="6821292" y="1320472"/>
            <a:ext cx="463666" cy="1814415"/>
          </a:xfrm>
          <a:prstGeom prst="rightBrace">
            <a:avLst>
              <a:gd name="adj1" fmla="val 53262"/>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sz="1286"/>
          </a:p>
        </p:txBody>
      </p:sp>
      <p:cxnSp>
        <p:nvCxnSpPr>
          <p:cNvPr id="6" name="Taisns bultveida savienotājs 5">
            <a:extLst>
              <a:ext uri="{FF2B5EF4-FFF2-40B4-BE49-F238E27FC236}">
                <a16:creationId xmlns:a16="http://schemas.microsoft.com/office/drawing/2014/main" id="{6678102D-5067-4600-8FCF-D5A3F382C2F8}"/>
              </a:ext>
            </a:extLst>
          </p:cNvPr>
          <p:cNvCxnSpPr>
            <a:cxnSpLocks/>
            <a:stCxn id="13" idx="1"/>
            <a:endCxn id="100" idx="3"/>
          </p:cNvCxnSpPr>
          <p:nvPr/>
        </p:nvCxnSpPr>
        <p:spPr>
          <a:xfrm flipH="1" flipV="1">
            <a:off x="6899606" y="2268100"/>
            <a:ext cx="326013" cy="7448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Rounded Corners 6">
            <a:extLst>
              <a:ext uri="{FF2B5EF4-FFF2-40B4-BE49-F238E27FC236}">
                <a16:creationId xmlns:a16="http://schemas.microsoft.com/office/drawing/2014/main" id="{6D38B25F-11F7-4D0A-9A89-2210BE833F96}"/>
              </a:ext>
            </a:extLst>
          </p:cNvPr>
          <p:cNvSpPr/>
          <p:nvPr/>
        </p:nvSpPr>
        <p:spPr>
          <a:xfrm>
            <a:off x="2600605" y="772662"/>
            <a:ext cx="1518018" cy="14382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chemeClr val="tx1"/>
                </a:solidFill>
              </a:rPr>
              <a:t>Kombinētais finanšu instruments</a:t>
            </a:r>
          </a:p>
        </p:txBody>
      </p:sp>
      <p:cxnSp>
        <p:nvCxnSpPr>
          <p:cNvPr id="34" name="Taisns bultveida savienotājs 17">
            <a:extLst>
              <a:ext uri="{FF2B5EF4-FFF2-40B4-BE49-F238E27FC236}">
                <a16:creationId xmlns:a16="http://schemas.microsoft.com/office/drawing/2014/main" id="{B0D7FF0F-15E4-4151-9722-07DF84E7F571}"/>
              </a:ext>
            </a:extLst>
          </p:cNvPr>
          <p:cNvCxnSpPr>
            <a:cxnSpLocks/>
          </p:cNvCxnSpPr>
          <p:nvPr/>
        </p:nvCxnSpPr>
        <p:spPr>
          <a:xfrm>
            <a:off x="3358113" y="2205728"/>
            <a:ext cx="0" cy="26856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2843348E-B362-4CE1-B1FF-AD31759C2E70}"/>
              </a:ext>
            </a:extLst>
          </p:cNvPr>
          <p:cNvCxnSpPr>
            <a:cxnSpLocks/>
            <a:stCxn id="13" idx="1"/>
            <a:endCxn id="40" idx="3"/>
          </p:cNvCxnSpPr>
          <p:nvPr/>
        </p:nvCxnSpPr>
        <p:spPr>
          <a:xfrm flipH="1" flipV="1">
            <a:off x="6903894" y="1612573"/>
            <a:ext cx="321725" cy="14003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87421953-6FD1-4694-8EFB-1BC2C50B88FF}"/>
              </a:ext>
            </a:extLst>
          </p:cNvPr>
          <p:cNvSpPr/>
          <p:nvPr/>
        </p:nvSpPr>
        <p:spPr>
          <a:xfrm>
            <a:off x="7755714" y="4445185"/>
            <a:ext cx="1313343" cy="1161355"/>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100" b="1" dirty="0">
                <a:solidFill>
                  <a:schemeClr val="tx1"/>
                </a:solidFill>
              </a:rPr>
              <a:t>Nosacījums par vietējo izejvielu</a:t>
            </a:r>
            <a:r>
              <a:rPr lang="lv-LV" sz="1100" dirty="0">
                <a:solidFill>
                  <a:schemeClr val="tx1"/>
                </a:solidFill>
              </a:rPr>
              <a:t>:</a:t>
            </a:r>
          </a:p>
          <a:p>
            <a:r>
              <a:rPr lang="lv-LV" sz="1050" dirty="0">
                <a:solidFill>
                  <a:schemeClr val="tx1"/>
                </a:solidFill>
              </a:rPr>
              <a:t>40% -gaļa</a:t>
            </a:r>
          </a:p>
          <a:p>
            <a:r>
              <a:rPr lang="lv-LV" sz="1050" dirty="0">
                <a:solidFill>
                  <a:schemeClr val="tx1"/>
                </a:solidFill>
              </a:rPr>
              <a:t>30% - augļi, dārzeņi, kartupeļi</a:t>
            </a:r>
          </a:p>
          <a:p>
            <a:r>
              <a:rPr lang="lv-LV" sz="1050" dirty="0">
                <a:solidFill>
                  <a:schemeClr val="tx1"/>
                </a:solidFill>
              </a:rPr>
              <a:t>50% - milti</a:t>
            </a:r>
          </a:p>
          <a:p>
            <a:r>
              <a:rPr lang="lv-LV" sz="1050" dirty="0">
                <a:solidFill>
                  <a:schemeClr val="tx1"/>
                </a:solidFill>
              </a:rPr>
              <a:t>70% - pārējie sektori</a:t>
            </a:r>
          </a:p>
        </p:txBody>
      </p:sp>
      <p:cxnSp>
        <p:nvCxnSpPr>
          <p:cNvPr id="53" name="Straight Arrow Connector 52">
            <a:extLst>
              <a:ext uri="{FF2B5EF4-FFF2-40B4-BE49-F238E27FC236}">
                <a16:creationId xmlns:a16="http://schemas.microsoft.com/office/drawing/2014/main" id="{CC120EE9-B332-405D-9E23-F840EA7B130B}"/>
              </a:ext>
            </a:extLst>
          </p:cNvPr>
          <p:cNvCxnSpPr>
            <a:stCxn id="38" idx="3"/>
          </p:cNvCxnSpPr>
          <p:nvPr/>
        </p:nvCxnSpPr>
        <p:spPr>
          <a:xfrm>
            <a:off x="7604662" y="4826753"/>
            <a:ext cx="146838" cy="190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Rectangle: Rounded Corners 40">
            <a:extLst>
              <a:ext uri="{FF2B5EF4-FFF2-40B4-BE49-F238E27FC236}">
                <a16:creationId xmlns:a16="http://schemas.microsoft.com/office/drawing/2014/main" id="{C2477398-C07B-43E5-AC38-CDE0B277763C}"/>
              </a:ext>
            </a:extLst>
          </p:cNvPr>
          <p:cNvSpPr/>
          <p:nvPr/>
        </p:nvSpPr>
        <p:spPr>
          <a:xfrm>
            <a:off x="4121172" y="6413039"/>
            <a:ext cx="4889339" cy="371561"/>
          </a:xfrm>
          <a:prstGeom prst="roundRect">
            <a:avLst/>
          </a:prstGeom>
          <a:solidFill>
            <a:schemeClr val="accent2">
              <a:lumMod val="20000"/>
              <a:lumOff val="8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1400" b="1" dirty="0">
                <a:solidFill>
                  <a:schemeClr val="bg1"/>
                </a:solidFill>
                <a:effectLst>
                  <a:outerShdw blurRad="38100" dist="38100" dir="2700000" algn="tl">
                    <a:srgbClr val="000000">
                      <a:alpha val="43137"/>
                    </a:srgbClr>
                  </a:outerShdw>
                </a:effectLst>
              </a:rPr>
              <a:t>3,4 milj. EUR </a:t>
            </a:r>
            <a:r>
              <a:rPr lang="lv-LV" sz="1286" b="1" dirty="0">
                <a:solidFill>
                  <a:schemeClr val="bg1"/>
                </a:solidFill>
                <a:effectLst>
                  <a:outerShdw blurRad="38100" dist="38100" dir="2700000" algn="tl">
                    <a:srgbClr val="000000">
                      <a:alpha val="43137"/>
                    </a:srgbClr>
                  </a:outerShdw>
                </a:effectLst>
              </a:rPr>
              <a:t>- </a:t>
            </a:r>
            <a:r>
              <a:rPr lang="lv-LV" sz="1286" dirty="0">
                <a:solidFill>
                  <a:schemeClr val="tx1"/>
                </a:solidFill>
              </a:rPr>
              <a:t>Valsts un pašvaldību koplietošanas meliorācijas sistēmas</a:t>
            </a:r>
          </a:p>
        </p:txBody>
      </p:sp>
    </p:spTree>
    <p:extLst>
      <p:ext uri="{BB962C8B-B14F-4D97-AF65-F5344CB8AC3E}">
        <p14:creationId xmlns:p14="http://schemas.microsoft.com/office/powerpoint/2010/main" val="2299260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1E4C91-9C6B-42C3-AFDA-73772EEB6142}"/>
              </a:ext>
            </a:extLst>
          </p:cNvPr>
          <p:cNvSpPr/>
          <p:nvPr/>
        </p:nvSpPr>
        <p:spPr>
          <a:xfrm>
            <a:off x="2490467" y="52383"/>
            <a:ext cx="6490571" cy="707886"/>
          </a:xfrm>
          <a:prstGeom prst="rect">
            <a:avLst/>
          </a:prstGeom>
        </p:spPr>
        <p:txBody>
          <a:bodyPr wrap="square">
            <a:spAutoFit/>
          </a:bodyPr>
          <a:lstStyle/>
          <a:p>
            <a:r>
              <a:rPr lang="lv-LV" sz="2000" b="1" dirty="0">
                <a:latin typeface="Segoe UI Light" panose="020B0502040204020203" pitchFamily="34" charset="0"/>
                <a:ea typeface="Times New Roman" panose="02020603050405020304" pitchFamily="18" charset="0"/>
                <a:cs typeface="Segoe UI Light" panose="020B0502040204020203" pitchFamily="34" charset="0"/>
              </a:rPr>
              <a:t>UZLABOT LAUKSAIMNIEKU POZĪCIJAS PĀRTIKAS PIEGĀDES ĶĒDĒ</a:t>
            </a:r>
            <a:r>
              <a:rPr lang="lv-LV" sz="2000" dirty="0">
                <a:latin typeface="Segoe UI Light" panose="020B0502040204020203" pitchFamily="34" charset="0"/>
                <a:ea typeface="Times New Roman" panose="02020603050405020304" pitchFamily="18" charset="0"/>
                <a:cs typeface="Segoe UI Light" panose="020B0502040204020203" pitchFamily="34" charset="0"/>
              </a:rPr>
              <a:t> </a:t>
            </a:r>
            <a:endParaRPr lang="lv-LV" sz="2000" dirty="0">
              <a:latin typeface="Segoe UI Light" panose="020B0502040204020203" pitchFamily="34" charset="0"/>
              <a:cs typeface="Segoe UI Light" panose="020B0502040204020203" pitchFamily="34" charset="0"/>
            </a:endParaRPr>
          </a:p>
        </p:txBody>
      </p:sp>
      <p:pic>
        <p:nvPicPr>
          <p:cNvPr id="5" name="Attēls 13">
            <a:extLst>
              <a:ext uri="{FF2B5EF4-FFF2-40B4-BE49-F238E27FC236}">
                <a16:creationId xmlns:a16="http://schemas.microsoft.com/office/drawing/2014/main" id="{EC61B71A-B57B-4C9E-944A-9A4C719EFCDA}"/>
              </a:ext>
            </a:extLst>
          </p:cNvPr>
          <p:cNvPicPr>
            <a:picLocks noChangeAspect="1"/>
          </p:cNvPicPr>
          <p:nvPr/>
        </p:nvPicPr>
        <p:blipFill>
          <a:blip r:embed="rId2"/>
          <a:stretch>
            <a:fillRect/>
          </a:stretch>
        </p:blipFill>
        <p:spPr>
          <a:xfrm>
            <a:off x="1769952" y="0"/>
            <a:ext cx="720515" cy="824372"/>
          </a:xfrm>
          <a:prstGeom prst="rect">
            <a:avLst/>
          </a:prstGeom>
        </p:spPr>
      </p:pic>
      <p:sp>
        <p:nvSpPr>
          <p:cNvPr id="6" name="Rectangle 5">
            <a:extLst>
              <a:ext uri="{FF2B5EF4-FFF2-40B4-BE49-F238E27FC236}">
                <a16:creationId xmlns:a16="http://schemas.microsoft.com/office/drawing/2014/main" id="{6EC05B4C-F124-430A-8A25-DF4FBD46EDC1}"/>
              </a:ext>
            </a:extLst>
          </p:cNvPr>
          <p:cNvSpPr/>
          <p:nvPr/>
        </p:nvSpPr>
        <p:spPr>
          <a:xfrm>
            <a:off x="1819747" y="760269"/>
            <a:ext cx="7250831" cy="1148359"/>
          </a:xfrm>
          <a:prstGeom prst="rect">
            <a:avLst/>
          </a:prstGeom>
          <a:solidFill>
            <a:schemeClr val="accent2">
              <a:lumMod val="20000"/>
              <a:lumOff val="80000"/>
            </a:schemeClr>
          </a:solidFill>
          <a:ln>
            <a:prstDash val="dash"/>
          </a:ln>
        </p:spPr>
        <p:style>
          <a:lnRef idx="2">
            <a:schemeClr val="accent2"/>
          </a:lnRef>
          <a:fillRef idx="1">
            <a:schemeClr val="lt1"/>
          </a:fillRef>
          <a:effectRef idx="0">
            <a:schemeClr val="accent2"/>
          </a:effectRef>
          <a:fontRef idx="minor">
            <a:schemeClr val="dk1"/>
          </a:fontRef>
        </p:style>
        <p:txBody>
          <a:bodyPr rtlCol="0" anchor="ctr"/>
          <a:lstStyle/>
          <a:p>
            <a:r>
              <a:rPr lang="lv-LV" b="1" dirty="0">
                <a:latin typeface="Segoe UI Light" panose="020B0502040204020203" pitchFamily="34" charset="0"/>
                <a:cs typeface="Segoe UI Light" panose="020B0502040204020203" pitchFamily="34" charset="0"/>
              </a:rPr>
              <a:t>EK rekomendācija</a:t>
            </a:r>
            <a:r>
              <a:rPr lang="lv-LV" dirty="0">
                <a:latin typeface="Segoe UI Light" panose="020B0502040204020203" pitchFamily="34" charset="0"/>
                <a:cs typeface="Segoe UI Light" panose="020B0502040204020203" pitchFamily="34" charset="0"/>
              </a:rPr>
              <a:t>: </a:t>
            </a:r>
            <a:r>
              <a:rPr lang="lv-LV" sz="1400" dirty="0">
                <a:latin typeface="Segoe UI Light" panose="020B0502040204020203" pitchFamily="34" charset="0"/>
                <a:cs typeface="Segoe UI Light" panose="020B0502040204020203" pitchFamily="34" charset="0"/>
              </a:rPr>
              <a:t>Ieteicamās pieejas ir, piemēram, </a:t>
            </a:r>
            <a:r>
              <a:rPr lang="lv-LV" sz="1400" b="1" dirty="0">
                <a:latin typeface="Segoe UI Light" panose="020B0502040204020203" pitchFamily="34" charset="0"/>
                <a:cs typeface="Segoe UI Light" panose="020B0502040204020203" pitchFamily="34" charset="0"/>
              </a:rPr>
              <a:t>atbalstīt tādu lauksaimniecības produktu pārstrādi un tirdzniecību, kam ir augsta pievienotā vērtība </a:t>
            </a:r>
            <a:r>
              <a:rPr lang="lv-LV" sz="1400" dirty="0">
                <a:latin typeface="Segoe UI Light" panose="020B0502040204020203" pitchFamily="34" charset="0"/>
                <a:cs typeface="Segoe UI Light" panose="020B0502040204020203" pitchFamily="34" charset="0"/>
              </a:rPr>
              <a:t>(piemēram, saskaņā ar ES un nacionālām kvalitātes shēmām), mudināt pastāvošās kooperatīvās struktūras censties panākt atzīšanu, atvieglot jaunu kooperatīvu struktūru izveidi un uzlabot bioloģisko lauksaimnieku sadarbību</a:t>
            </a:r>
          </a:p>
        </p:txBody>
      </p:sp>
      <p:sp>
        <p:nvSpPr>
          <p:cNvPr id="7" name="Rectangle 6">
            <a:extLst>
              <a:ext uri="{FF2B5EF4-FFF2-40B4-BE49-F238E27FC236}">
                <a16:creationId xmlns:a16="http://schemas.microsoft.com/office/drawing/2014/main" id="{3A143D90-0F5B-462E-BA80-CF40E89BF097}"/>
              </a:ext>
            </a:extLst>
          </p:cNvPr>
          <p:cNvSpPr/>
          <p:nvPr/>
        </p:nvSpPr>
        <p:spPr>
          <a:xfrm>
            <a:off x="321399" y="1976399"/>
            <a:ext cx="8749179" cy="1384995"/>
          </a:xfrm>
          <a:prstGeom prst="rect">
            <a:avLst/>
          </a:prstGeom>
          <a:ln>
            <a:solidFill>
              <a:srgbClr val="002060"/>
            </a:solidFill>
            <a:prstDash val="lgDash"/>
          </a:ln>
        </p:spPr>
        <p:txBody>
          <a:bodyPr wrap="square">
            <a:spAutoFit/>
          </a:bodyPr>
          <a:lstStyle/>
          <a:p>
            <a:pPr algn="just"/>
            <a:r>
              <a:rPr lang="lv-LV" sz="1400" b="1" dirty="0">
                <a:latin typeface="Segoe UI Light" panose="020B0502040204020203" pitchFamily="34" charset="0"/>
                <a:cs typeface="Segoe UI Light" panose="020B0502040204020203" pitchFamily="34" charset="0"/>
              </a:rPr>
              <a:t>SVID</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Sadrumstalota saimniecību struktūra;</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Primāro ražotāju daļa pārtikas ķēdē ir zema;</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Zema piena nozares kooperatīvu konkurētspēja, vāji attīstīta kooperācija gaļas lopkopībā un bioloģiskajā l/s, lēni veidojas jauni kooperatīvi augļu un dārzeņu nozarē;</a:t>
            </a:r>
          </a:p>
          <a:p>
            <a:pPr marL="285750" indent="-285750" algn="just">
              <a:buFont typeface="Arial" panose="020B0604020202020204" pitchFamily="34" charset="0"/>
              <a:buChar char="•"/>
            </a:pPr>
            <a:r>
              <a:rPr lang="lv-LV" sz="1400" dirty="0">
                <a:latin typeface="Segoe UI Light" panose="020B0502040204020203" pitchFamily="34" charset="0"/>
                <a:cs typeface="Segoe UI Light" panose="020B0502040204020203" pitchFamily="34" charset="0"/>
              </a:rPr>
              <a:t>Neražo produktus ar augstu pievienoto vērtību;</a:t>
            </a:r>
          </a:p>
        </p:txBody>
      </p:sp>
      <p:sp>
        <p:nvSpPr>
          <p:cNvPr id="8" name="Rectangle 7">
            <a:extLst>
              <a:ext uri="{FF2B5EF4-FFF2-40B4-BE49-F238E27FC236}">
                <a16:creationId xmlns:a16="http://schemas.microsoft.com/office/drawing/2014/main" id="{910C101F-9865-4254-94F0-ADF8EAF45655}"/>
              </a:ext>
            </a:extLst>
          </p:cNvPr>
          <p:cNvSpPr/>
          <p:nvPr/>
        </p:nvSpPr>
        <p:spPr>
          <a:xfrm>
            <a:off x="63374" y="4097308"/>
            <a:ext cx="8587211" cy="846386"/>
          </a:xfrm>
          <a:prstGeom prst="rect">
            <a:avLst/>
          </a:prstGeom>
        </p:spPr>
        <p:txBody>
          <a:bodyPr wrap="square">
            <a:spAutoFit/>
          </a:bodyPr>
          <a:lstStyle/>
          <a:p>
            <a:pPr lvl="2" algn="just">
              <a:spcAft>
                <a:spcPts val="600"/>
              </a:spcAft>
              <a:buSzPts val="1200"/>
            </a:pPr>
            <a:r>
              <a:rPr lang="lv-LV" sz="1200" dirty="0">
                <a:latin typeface="Times New Roman" panose="02020603050405020304" pitchFamily="18" charset="0"/>
                <a:ea typeface="Times New Roman" panose="02020603050405020304" pitchFamily="18" charset="0"/>
              </a:rPr>
              <a:t>. </a:t>
            </a:r>
          </a:p>
          <a:p>
            <a:r>
              <a:rPr lang="lv-LV" dirty="0"/>
              <a:t> </a:t>
            </a:r>
            <a:endParaRPr lang="lv-LV" sz="2000" dirty="0"/>
          </a:p>
          <a:p>
            <a:pPr marL="1085850" lvl="2" indent="-171450" algn="just">
              <a:spcAft>
                <a:spcPts val="600"/>
              </a:spcAft>
              <a:buSzPts val="1200"/>
              <a:buFont typeface="Wingdings" panose="05000000000000000000" pitchFamily="2" charset="2"/>
              <a:buChar char="ü"/>
            </a:pPr>
            <a:endParaRPr lang="lv-LV" sz="140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id="{8080C611-8FCA-470A-B9B1-51A8C2F84DF2}"/>
              </a:ext>
            </a:extLst>
          </p:cNvPr>
          <p:cNvSpPr/>
          <p:nvPr/>
        </p:nvSpPr>
        <p:spPr>
          <a:xfrm>
            <a:off x="217283" y="3429000"/>
            <a:ext cx="8853295" cy="330915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lv-LV" sz="1500" b="1" dirty="0">
                <a:solidFill>
                  <a:schemeClr val="tx1"/>
                </a:solidFill>
                <a:latin typeface="Segoe UI Light" panose="020B0502040204020203" pitchFamily="34" charset="0"/>
                <a:cs typeface="Segoe UI Light" panose="020B0502040204020203" pitchFamily="34" charset="0"/>
              </a:rPr>
              <a:t>KLP stratēģiskais plāns</a:t>
            </a:r>
            <a:r>
              <a:rPr lang="lv-LV" sz="1500" dirty="0">
                <a:solidFill>
                  <a:schemeClr val="tx1"/>
                </a:solidFill>
                <a:latin typeface="Segoe UI Light" panose="020B0502040204020203" pitchFamily="34" charset="0"/>
                <a:cs typeface="Segoe UI Light" panose="020B0502040204020203" pitchFamily="34" charset="0"/>
              </a:rPr>
              <a:t>:</a:t>
            </a:r>
          </a:p>
          <a:p>
            <a:pPr marL="285750" indent="-285750" algn="just">
              <a:buFont typeface="Wingdings" panose="05000000000000000000" pitchFamily="2" charset="2"/>
              <a:buChar char="ü"/>
            </a:pPr>
            <a:r>
              <a:rPr lang="lv-LV" sz="1500" dirty="0">
                <a:solidFill>
                  <a:schemeClr val="tx1"/>
                </a:solidFill>
                <a:latin typeface="Segoe UI Light" panose="020B0502040204020203" pitchFamily="34" charset="0"/>
                <a:cs typeface="Segoe UI Light" panose="020B0502040204020203" pitchFamily="34" charset="0"/>
              </a:rPr>
              <a:t>Atbalstu pārstrādē prioritāri novirzīt inovāciju ieviešanai vai augstas pievienotās vērtības produktu, piemēram, kvalitātes shēmu produktu ražošanai (t.sk. bioloģisko pārtikas kvalitātes shēmu);</a:t>
            </a:r>
          </a:p>
          <a:p>
            <a:pPr marL="285750" indent="-285750" algn="just">
              <a:buFont typeface="Wingdings" panose="05000000000000000000" pitchFamily="2" charset="2"/>
              <a:buChar char="ü"/>
            </a:pPr>
            <a:r>
              <a:rPr lang="lv-LV" sz="1500" dirty="0">
                <a:solidFill>
                  <a:schemeClr val="tx1"/>
                </a:solidFill>
                <a:latin typeface="Segoe UI Light" panose="020B0502040204020203" pitchFamily="34" charset="0"/>
                <a:cs typeface="Segoe UI Light" panose="020B0502040204020203" pitchFamily="34" charset="0"/>
              </a:rPr>
              <a:t>Atbalsts sadarbības veicināšanai, stiprinot kopīgu produktu  un piedāvājumu virzību tirgū, kā arī sadarbību, kas rezultēsies jaunu produktu ar ģeogrāfiskās izcelsmes norādēm reģistrēšanai;</a:t>
            </a:r>
          </a:p>
          <a:p>
            <a:pPr marL="285750" indent="-285750" algn="just">
              <a:buFont typeface="Wingdings" panose="05000000000000000000" pitchFamily="2" charset="2"/>
              <a:buChar char="ü"/>
            </a:pPr>
            <a:r>
              <a:rPr lang="lv-LV" sz="1500" dirty="0">
                <a:solidFill>
                  <a:schemeClr val="tx1"/>
                </a:solidFill>
                <a:latin typeface="Segoe UI Light" panose="020B0502040204020203" pitchFamily="34" charset="0"/>
                <a:cs typeface="Segoe UI Light" panose="020B0502040204020203" pitchFamily="34" charset="0"/>
              </a:rPr>
              <a:t>Atbalsts ražotāju sadarbības formu (t.sk. ražotāju organizāciju) veicināšanai, lai stiprinātu ražotāju pozīcijas pārtikas piegādes ķēdē:</a:t>
            </a:r>
          </a:p>
          <a:p>
            <a:pPr marL="742950" lvl="1" indent="-285750" algn="just">
              <a:buFont typeface="Courier New" panose="02070309020205020404" pitchFamily="49" charset="0"/>
              <a:buChar char="o"/>
            </a:pPr>
            <a:r>
              <a:rPr lang="lv-LV" sz="1500" dirty="0">
                <a:solidFill>
                  <a:schemeClr val="tx1"/>
                </a:solidFill>
                <a:latin typeface="Segoe UI Light" panose="020B0502040204020203" pitchFamily="34" charset="0"/>
                <a:cs typeface="Segoe UI Light" panose="020B0502040204020203" pitchFamily="34" charset="0"/>
              </a:rPr>
              <a:t>paredzēt atbalstu jaunu ražotāju sadarbības formu (kooperatīvu, RO CS un RO AD) veidošanai vai esošo attīstībai visās nozarēs, izņemot konvencionālo piena un laukkopības nozares;</a:t>
            </a:r>
          </a:p>
          <a:p>
            <a:pPr marL="742950" lvl="1" indent="-285750" algn="just">
              <a:buFont typeface="Courier New" panose="02070309020205020404" pitchFamily="49" charset="0"/>
              <a:buChar char="o"/>
            </a:pPr>
            <a:r>
              <a:rPr lang="lv-LV" sz="1500" dirty="0">
                <a:solidFill>
                  <a:schemeClr val="tx1"/>
                </a:solidFill>
                <a:latin typeface="Segoe UI Light" panose="020B0502040204020203" pitchFamily="34" charset="0"/>
                <a:cs typeface="Segoe UI Light" panose="020B0502040204020203" pitchFamily="34" charset="0"/>
              </a:rPr>
              <a:t>paredzēt atbalstu kooperatīvu apvienībām (2.līmenim, t.sk. RO piena un laukkopības nozarēs);</a:t>
            </a:r>
          </a:p>
          <a:p>
            <a:pPr marL="742950" lvl="1" indent="-285750" algn="just">
              <a:buFont typeface="Courier New" panose="02070309020205020404" pitchFamily="49" charset="0"/>
              <a:buChar char="o"/>
            </a:pPr>
            <a:r>
              <a:rPr lang="lv-LV" sz="1500" dirty="0">
                <a:solidFill>
                  <a:schemeClr val="tx1"/>
                </a:solidFill>
                <a:latin typeface="Segoe UI Light" panose="020B0502040204020203" pitchFamily="34" charset="0"/>
                <a:cs typeface="Segoe UI Light" panose="020B0502040204020203" pitchFamily="34" charset="0"/>
              </a:rPr>
              <a:t>paredzēt jaunu kooperatīvu izveides atbalstu iepriekšminētām atbilstīgām kooperatīvām sabiedrībām.</a:t>
            </a:r>
          </a:p>
          <a:p>
            <a:pPr marL="285750" indent="-285750" algn="just">
              <a:buFont typeface="Wingdings" panose="05000000000000000000" pitchFamily="2" charset="2"/>
              <a:buChar char="ü"/>
            </a:pPr>
            <a:r>
              <a:rPr lang="lv-LV" sz="1500" dirty="0">
                <a:solidFill>
                  <a:schemeClr val="tx1"/>
                </a:solidFill>
                <a:latin typeface="Segoe UI Light" panose="020B0502040204020203" pitchFamily="34" charset="0"/>
                <a:cs typeface="Segoe UI Light" panose="020B0502040204020203" pitchFamily="34" charset="0"/>
              </a:rPr>
              <a:t>Neieviest ražotāju grupas, kas izveidotas pēc ražotāju iniciatīvas, lai pārejas periodā līdz 4 gadiem sasniegtu atbilstību ražotāju organizāciju prasībām saskaņā ar Regulu 1308/2013.</a:t>
            </a:r>
          </a:p>
        </p:txBody>
      </p:sp>
    </p:spTree>
    <p:extLst>
      <p:ext uri="{BB962C8B-B14F-4D97-AF65-F5344CB8AC3E}">
        <p14:creationId xmlns:p14="http://schemas.microsoft.com/office/powerpoint/2010/main" val="12887237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1290</TotalTime>
  <Words>4616</Words>
  <Application>Microsoft Office PowerPoint</Application>
  <PresentationFormat>On-screen Show (4:3)</PresentationFormat>
  <Paragraphs>763</Paragraphs>
  <Slides>26</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Calibri</vt:lpstr>
      <vt:lpstr>Calibri Light</vt:lpstr>
      <vt:lpstr>Courier New</vt:lpstr>
      <vt:lpstr>Segoe UI Light</vt:lpstr>
      <vt:lpstr>Symbol</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2023-2027.gada finansējums KLP stratēģiskā plāna ietvaros</vt:lpstr>
      <vt:lpstr>PowerPoint Presentation</vt:lpstr>
      <vt:lpstr>PowerPoint Presentation</vt:lpstr>
      <vt:lpstr>PowerPoint Presentation</vt:lpstr>
      <vt:lpstr>PowerPoint Presentation</vt:lpstr>
      <vt:lpstr>HORIZONTĀLĀ PRIORITĀTE: ZINĀŠANAS, KONSULTĀCIJAS UN INOVĀCIJAS  (5 % no LA aploksnes)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Aiva Zvirbule</dc:creator>
  <cp:lastModifiedBy>Latvijas Augļkopju Asociācija</cp:lastModifiedBy>
  <cp:revision>19</cp:revision>
  <dcterms:created xsi:type="dcterms:W3CDTF">2021-04-06T16:24:18Z</dcterms:created>
  <dcterms:modified xsi:type="dcterms:W3CDTF">2021-04-19T16:09:17Z</dcterms:modified>
</cp:coreProperties>
</file>